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66" r:id="rId4"/>
    <p:sldId id="260" r:id="rId5"/>
    <p:sldId id="261" r:id="rId6"/>
    <p:sldId id="262" r:id="rId7"/>
    <p:sldId id="263" r:id="rId8"/>
    <p:sldId id="265" r:id="rId9"/>
  </p:sldIdLst>
  <p:sldSz cx="10691813" cy="7559675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12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86479-D140-45D0-BB0A-867C2016E736}" type="datetimeFigureOut">
              <a:rPr lang="da-DK" smtClean="0"/>
              <a:t>19-03-2019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40367-2D07-4E75-B818-6E5FA13265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5532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Tekst type VERDANA: Overskrift 40 pkt. og brødtekst 24 pkt.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40367-2D07-4E75-B818-6E5FA13265FC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9432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Tekst type VERDANA: Overskrift 40 pkt. og brødtekst 24 pkt.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40367-2D07-4E75-B818-6E5FA13265FC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9087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Tekst type VERDANA: Overskrift 40 pkt. og brødtekst 24 pkt.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40367-2D07-4E75-B818-6E5FA13265FC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1958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Tekst type VERDANA: Overskrift 40 pkt. og brødtekst 24 pkt.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40367-2D07-4E75-B818-6E5FA13265FC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88765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Tekst type VERDANA: Overskrift 40 pkt. og brødtekst 24 pkt.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40367-2D07-4E75-B818-6E5FA13265FC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77582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Tekst type VERDANA: Overskrift 40 pkt. og brødtekst 24 pkt.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40367-2D07-4E75-B818-6E5FA13265FC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20413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Tekst type VERDANA: Overskrift 40 pkt. og brødtekst 24 pkt.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40367-2D07-4E75-B818-6E5FA13265FC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4139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Tekst type VERDANA: Overskrift 40 pkt. og brødtekst 24 pkt.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40367-2D07-4E75-B818-6E5FA13265FC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0460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">
    <p:bg>
      <p:bgPr>
        <a:gradFill flip="none" rotWithShape="1">
          <a:gsLst>
            <a:gs pos="0">
              <a:srgbClr val="FCFCFC"/>
            </a:gs>
            <a:gs pos="54000">
              <a:srgbClr val="6E9A2A">
                <a:alpha val="10000"/>
                <a:lumMod val="0"/>
                <a:lumOff val="100000"/>
              </a:srgbClr>
            </a:gs>
            <a:gs pos="100000">
              <a:schemeClr val="accent6"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9" descr="image00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5506" y="5801002"/>
            <a:ext cx="1553933" cy="1123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kstfelt 7"/>
          <p:cNvSpPr txBox="1"/>
          <p:nvPr userDrawn="1"/>
        </p:nvSpPr>
        <p:spPr>
          <a:xfrm>
            <a:off x="8307542" y="6919204"/>
            <a:ext cx="2076209" cy="295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323" b="1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Sammen kan vi </a:t>
            </a:r>
            <a:r>
              <a:rPr lang="da-DK" sz="1323" b="1" i="1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</a:t>
            </a:r>
            <a:endParaRPr lang="da-DK" sz="1323" b="1" i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0" name="Lige forbindelse 9"/>
          <p:cNvCxnSpPr/>
          <p:nvPr userDrawn="1"/>
        </p:nvCxnSpPr>
        <p:spPr>
          <a:xfrm flipV="1">
            <a:off x="325925" y="289712"/>
            <a:ext cx="9967865" cy="27160"/>
          </a:xfrm>
          <a:prstGeom prst="line">
            <a:avLst/>
          </a:prstGeom>
          <a:noFill/>
          <a:ln w="57150" cap="flat" cmpd="sng" algn="ctr">
            <a:solidFill>
              <a:srgbClr val="70AD47">
                <a:lumMod val="75000"/>
              </a:srgbClr>
            </a:solidFill>
            <a:prstDash val="solid"/>
            <a:miter lim="800000"/>
          </a:ln>
          <a:effectLst/>
        </p:spPr>
      </p:cxnSp>
      <p:sp>
        <p:nvSpPr>
          <p:cNvPr id="2" name="Tekstfelt 1"/>
          <p:cNvSpPr txBox="1"/>
          <p:nvPr userDrawn="1"/>
        </p:nvSpPr>
        <p:spPr>
          <a:xfrm>
            <a:off x="8120091" y="6900878"/>
            <a:ext cx="2249334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a-DK" sz="14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Sammen kan vi </a:t>
            </a:r>
            <a:r>
              <a:rPr lang="da-DK" sz="1400" b="1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</a:t>
            </a:r>
            <a:r>
              <a:rPr lang="da-DK" sz="14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</a:t>
            </a:r>
            <a:endParaRPr lang="da-DK" sz="1400" b="1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Billed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2987" y="5838825"/>
            <a:ext cx="1870126" cy="1051946"/>
          </a:xfrm>
          <a:prstGeom prst="rect">
            <a:avLst/>
          </a:prstGeom>
        </p:spPr>
      </p:pic>
      <p:cxnSp>
        <p:nvCxnSpPr>
          <p:cNvPr id="9" name="Lige forbindelse 8"/>
          <p:cNvCxnSpPr/>
          <p:nvPr userDrawn="1"/>
        </p:nvCxnSpPr>
        <p:spPr>
          <a:xfrm flipV="1">
            <a:off x="315368" y="6897236"/>
            <a:ext cx="9967865" cy="27160"/>
          </a:xfrm>
          <a:prstGeom prst="line">
            <a:avLst/>
          </a:prstGeom>
          <a:noFill/>
          <a:ln w="57150" cap="flat" cmpd="sng" algn="ctr">
            <a:solidFill>
              <a:srgbClr val="70AD47">
                <a:lumMod val="75000"/>
              </a:srgbClr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3234452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4962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defTabSz="1007950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8" indent="-251988" algn="l" defTabSz="1007950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62" indent="-251988" algn="l" defTabSz="100795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38" indent="-251988" algn="l" defTabSz="100795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11" indent="-251988" algn="l" defTabSz="100795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86" indent="-251988" algn="l" defTabSz="100795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62" indent="-251988" algn="l" defTabSz="100795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36" indent="-251988" algn="l" defTabSz="100795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812" indent="-251988" algn="l" defTabSz="100795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86" indent="-251988" algn="l" defTabSz="100795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50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5" algn="l" defTabSz="1007950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50" algn="l" defTabSz="1007950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25" algn="l" defTabSz="1007950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99" algn="l" defTabSz="1007950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74" algn="l" defTabSz="1007950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49" algn="l" defTabSz="1007950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24" algn="l" defTabSz="1007950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99" algn="l" defTabSz="1007950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2353457" y="2428407"/>
            <a:ext cx="58911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4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Søskendekurser</a:t>
            </a:r>
            <a:endParaRPr lang="da-DK" sz="5400" dirty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kstfelt 2"/>
          <p:cNvSpPr txBox="1"/>
          <p:nvPr/>
        </p:nvSpPr>
        <p:spPr>
          <a:xfrm>
            <a:off x="2353457" y="3180413"/>
            <a:ext cx="5891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Handicapcentret for Børn, Aarhus Kommune</a:t>
            </a:r>
            <a:endParaRPr lang="da-DK" dirty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kstfelt 3"/>
          <p:cNvSpPr txBox="1"/>
          <p:nvPr/>
        </p:nvSpPr>
        <p:spPr>
          <a:xfrm>
            <a:off x="167392" y="6990413"/>
            <a:ext cx="7192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Oplæg v/ Chris Færch, Handicapcentret for Børn, Aarhus Kommune.</a:t>
            </a:r>
            <a:endParaRPr lang="da-DK" sz="1400" dirty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26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trips dir="rd"/>
      </p:transition>
    </mc:Choice>
    <mc:Fallback>
      <p:transition spd="slow">
        <p:strips dir="rd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299804" y="449705"/>
            <a:ext cx="58911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4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Søskendekurser</a:t>
            </a:r>
            <a:endParaRPr lang="da-DK" sz="5400" dirty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kstfelt 2"/>
          <p:cNvSpPr txBox="1"/>
          <p:nvPr/>
        </p:nvSpPr>
        <p:spPr>
          <a:xfrm>
            <a:off x="1424066" y="1867710"/>
            <a:ext cx="854439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Forløbet er udbudt af Center for Specialpædagogiske Børnetilbud (CSB) i Aarhus Kommune.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Forløb for hhv. 8-12 årige og 13-16 årige søskende til børn/ unge under 18 år med handicap.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 forløb afholdt i 2018, og 6 forløb planlagt i 2019.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Kurset sker efter henvisning fra Handicapcentret for Børn – så det er noget der skal bevilges.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000" dirty="0" smtClean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000" dirty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483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trips dir="rd"/>
      </p:transition>
    </mc:Choice>
    <mc:Fallback>
      <p:transition spd="slow">
        <p:strips dir="rd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299804" y="449705"/>
            <a:ext cx="58911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4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Søskendekurser</a:t>
            </a:r>
            <a:endParaRPr lang="da-DK" sz="5400" dirty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kstfelt 2"/>
          <p:cNvSpPr txBox="1"/>
          <p:nvPr/>
        </p:nvSpPr>
        <p:spPr>
          <a:xfrm>
            <a:off x="1424066" y="1867710"/>
            <a:ext cx="854439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CSB matcher så vidt muligt grupperne, eksempelvis i en ADHD/ autisme gruppe og en ‘somatisk’ gruppe. Dette af hensyn til muligheden for spejling.</a:t>
            </a:r>
            <a:r>
              <a:rPr lang="da-DK" sz="2400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da-DK" sz="2400" dirty="0" smtClean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Ved </a:t>
            </a:r>
            <a:r>
              <a:rPr lang="da-DK" sz="2400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henvisningen videregives relevante grundlæggende oplysninger om søskendes diagnose etc. På den forudgående forældreaften kan der evt. spørges ind til problematikken.</a:t>
            </a:r>
            <a:endParaRPr lang="da-DK" sz="2000" dirty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400" dirty="0" smtClean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000" dirty="0" smtClean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000" dirty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544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trips dir="rd"/>
      </p:transition>
    </mc:Choice>
    <mc:Fallback>
      <p:transition spd="slow">
        <p:strips dir="rd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299804" y="449705"/>
            <a:ext cx="75400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4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Forløbets rammer</a:t>
            </a:r>
            <a:endParaRPr lang="da-DK" sz="5400" dirty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kstfelt 2"/>
          <p:cNvSpPr txBox="1"/>
          <p:nvPr/>
        </p:nvSpPr>
        <p:spPr>
          <a:xfrm>
            <a:off x="1424066" y="2182504"/>
            <a:ext cx="85443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eftermiddag indeholder:</a:t>
            </a:r>
          </a:p>
          <a:p>
            <a:endParaRPr lang="da-DK" sz="2400" dirty="0" smtClean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Starter med lidt saft.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unge spiser sammen.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 er aktiviteter og lege inde og ude.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taler og hører om forskellige handicaps.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taler med hinanden om gode og svære oplevelser.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000" dirty="0" smtClean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000" dirty="0" smtClean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000" dirty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553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trips dir="rd"/>
      </p:transition>
    </mc:Choice>
    <mc:Fallback>
      <p:transition spd="slow">
        <p:strips dir="rd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299804" y="449705"/>
            <a:ext cx="75400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4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Forløbets rammer</a:t>
            </a:r>
            <a:endParaRPr lang="da-DK" sz="5400" dirty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kstfelt 2"/>
          <p:cNvSpPr txBox="1"/>
          <p:nvPr/>
        </p:nvSpPr>
        <p:spPr>
          <a:xfrm>
            <a:off x="1424066" y="2182504"/>
            <a:ext cx="85443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Temaer:</a:t>
            </a:r>
          </a:p>
          <a:p>
            <a:endParaRPr lang="da-DK" sz="2400" dirty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”Mig og mine søskende”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”Alderssvarende viden om forskellige handicap”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”At være søskende til et barn med handicap”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000" dirty="0" smtClean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000" dirty="0" smtClean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000" dirty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509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trips dir="rd"/>
      </p:transition>
    </mc:Choice>
    <mc:Fallback>
      <p:transition spd="slow">
        <p:strips dir="rd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299804" y="449705"/>
            <a:ext cx="75400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4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Udbyttet af forløbet…</a:t>
            </a:r>
            <a:endParaRPr lang="da-DK" sz="5400" dirty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kstfelt 2"/>
          <p:cNvSpPr txBox="1"/>
          <p:nvPr/>
        </p:nvSpPr>
        <p:spPr>
          <a:xfrm>
            <a:off x="1394086" y="1507947"/>
            <a:ext cx="854439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Børnene/ de unge får:</a:t>
            </a:r>
          </a:p>
          <a:p>
            <a:endParaRPr lang="da-DK" sz="2400" dirty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Viden om handicap på et alderssvarende niveau.</a:t>
            </a:r>
            <a:endParaRPr lang="da-DK" sz="2400" dirty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Ny viden om sig selv – og andre på holdet.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 mere nuanceret billede af deres søskendes handicap – og bedre forståelse for deres søskende.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 til at sige til og fra i forhold til søskende.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Deres eget rum og fællesskab, hvor de ikke er den ‘den gode hjælper’ eller ‘den tredje voksne’ som de er derhjemme.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 helt særligt fællesskab med de andre på holdet, som har samme livsvilkår.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Mulighed for at udtrykke den belastning de oplever.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400" dirty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000" dirty="0" smtClean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000" dirty="0" smtClean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000" dirty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020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trips dir="rd"/>
      </p:transition>
    </mc:Choice>
    <mc:Fallback>
      <p:transition spd="slow">
        <p:strips dir="rd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299804" y="449705"/>
            <a:ext cx="75400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4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Udbyttet af forløbet…</a:t>
            </a:r>
            <a:endParaRPr lang="da-DK" sz="5400" dirty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kstfelt 2"/>
          <p:cNvSpPr txBox="1"/>
          <p:nvPr/>
        </p:nvSpPr>
        <p:spPr>
          <a:xfrm>
            <a:off x="1394086" y="1507947"/>
            <a:ext cx="854439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 handler om at sætte ord på tanker og følelser i forbindelse til at være søskende til et barn med handicap.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forhold til erhvervet hjerneskade og visse andre handicaps, er der en særlig sorgproblematik: At pludseligt have mistet det normale liv pga. et pludseligt opstået handicap.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Dette er ofte mere kompliceret end når handicappet er kendt fra fødslen.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Usynlige handicaps er ofte også sværere for søskende at forholde sig til. Det er sværere for søskende at tilpasse sig hvordan de nu skal relatere til den handicappede søskende.</a:t>
            </a:r>
            <a:endParaRPr lang="da-DK" sz="2000" dirty="0" smtClean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000" dirty="0" smtClean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000" dirty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684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trips dir="rd"/>
      </p:transition>
    </mc:Choice>
    <mc:Fallback>
      <p:transition spd="slow">
        <p:strips dir="rd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299804" y="449705"/>
            <a:ext cx="8619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4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Ved kursets afslutning.</a:t>
            </a:r>
            <a:endParaRPr lang="da-DK" sz="5400" dirty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kstfelt 2"/>
          <p:cNvSpPr txBox="1"/>
          <p:nvPr/>
        </p:nvSpPr>
        <p:spPr>
          <a:xfrm>
            <a:off x="1394086" y="1507947"/>
            <a:ext cx="85443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a-DK" sz="2400" dirty="0" smtClean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 er frivilligt om de unge vil udveksle oplysninger og holde kontakten. Nogle gør det…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 er en afsluttende samtale med forældrene, hvor den unge ml. 13 og 17 år deltager hvis han/ hun ønsker det.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 afsluttende samtale er en måde at få hjulpet den unge på vej, hvis den unge fx er ‘i klemme’ derhjemme.</a:t>
            </a:r>
            <a:endParaRPr lang="da-DK" sz="2400" dirty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89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trips dir="rd"/>
      </p:transition>
    </mc:Choice>
    <mc:Fallback>
      <p:transition spd="slow">
        <p:strips dir="rd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CB Dias" id="{46DFF2E1-3FA5-4092-B9F0-4D62AEC4F79B}" vid="{3C559754-B789-4245-B6CF-D01B4F8489F7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601</Words>
  <Application>Microsoft Office PowerPoint</Application>
  <PresentationFormat>Brugerdefineret</PresentationFormat>
  <Paragraphs>66</Paragraphs>
  <Slides>8</Slides>
  <Notes>8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Verdana</vt:lpstr>
      <vt:lpstr>1_Office-tema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Malte Winther</dc:creator>
  <cp:lastModifiedBy>Chris Birkekjær Færch</cp:lastModifiedBy>
  <cp:revision>8</cp:revision>
  <dcterms:created xsi:type="dcterms:W3CDTF">2017-01-30T09:03:44Z</dcterms:created>
  <dcterms:modified xsi:type="dcterms:W3CDTF">2019-03-19T15:38:24Z</dcterms:modified>
</cp:coreProperties>
</file>