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5" r:id="rId4"/>
    <p:sldId id="266" r:id="rId5"/>
    <p:sldId id="267" r:id="rId6"/>
    <p:sldId id="258" r:id="rId7"/>
    <p:sldId id="261" r:id="rId8"/>
    <p:sldId id="276" r:id="rId9"/>
    <p:sldId id="278" r:id="rId10"/>
    <p:sldId id="279" r:id="rId11"/>
    <p:sldId id="275" r:id="rId12"/>
    <p:sldId id="277" r:id="rId13"/>
    <p:sldId id="271" r:id="rId14"/>
    <p:sldId id="274" r:id="rId15"/>
  </p:sldIdLst>
  <p:sldSz cx="6858000" cy="51435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C23"/>
    <a:srgbClr val="00A97F"/>
    <a:srgbClr val="82C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1734" y="1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447AD-9D7A-4EC6-99FA-14ED754FDD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D52294-4B6C-4287-8033-F8C3FF5BDA7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Hvad er sundhedsaftalen?</a:t>
          </a:r>
          <a:endParaRPr lang="en-US" dirty="0"/>
        </a:p>
      </dgm:t>
    </dgm:pt>
    <dgm:pt modelId="{C6C7C10C-5E42-47CF-9678-BB997D2AB458}" type="parTrans" cxnId="{08B3AC42-6157-437E-9F91-38D5C8089C47}">
      <dgm:prSet/>
      <dgm:spPr/>
      <dgm:t>
        <a:bodyPr/>
        <a:lstStyle/>
        <a:p>
          <a:endParaRPr lang="en-US"/>
        </a:p>
      </dgm:t>
    </dgm:pt>
    <dgm:pt modelId="{411008C9-0C57-4385-AD1B-F3AFAAC53451}" type="sibTrans" cxnId="{08B3AC42-6157-437E-9F91-38D5C8089C47}">
      <dgm:prSet/>
      <dgm:spPr/>
      <dgm:t>
        <a:bodyPr/>
        <a:lstStyle/>
        <a:p>
          <a:endParaRPr lang="en-US"/>
        </a:p>
      </dgm:t>
    </dgm:pt>
    <dgm:pt modelId="{3E9CC39A-5170-4643-B8B4-343FB704BAE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Visioner</a:t>
          </a:r>
          <a:endParaRPr lang="en-US"/>
        </a:p>
      </dgm:t>
    </dgm:pt>
    <dgm:pt modelId="{4617B1B9-78DD-4C7C-81F3-78C8288FCB66}" type="parTrans" cxnId="{BD0CBA01-1DD5-49E6-9A72-E56CD349F512}">
      <dgm:prSet/>
      <dgm:spPr/>
      <dgm:t>
        <a:bodyPr/>
        <a:lstStyle/>
        <a:p>
          <a:endParaRPr lang="en-US"/>
        </a:p>
      </dgm:t>
    </dgm:pt>
    <dgm:pt modelId="{39046CCE-BCC6-4F92-911E-70B3FEC8CCCA}" type="sibTrans" cxnId="{BD0CBA01-1DD5-49E6-9A72-E56CD349F512}">
      <dgm:prSet/>
      <dgm:spPr/>
      <dgm:t>
        <a:bodyPr/>
        <a:lstStyle/>
        <a:p>
          <a:endParaRPr lang="en-US"/>
        </a:p>
      </dgm:t>
    </dgm:pt>
    <dgm:pt modelId="{3F4E939D-26EE-4395-B068-F6504EDCB36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Indsatsområder</a:t>
          </a:r>
          <a:endParaRPr lang="en-US"/>
        </a:p>
      </dgm:t>
    </dgm:pt>
    <dgm:pt modelId="{3286DEDE-3DBD-445E-A72B-EB761FE52CB1}" type="parTrans" cxnId="{ED0D7AE3-4422-4681-A11F-661AFC0DB545}">
      <dgm:prSet/>
      <dgm:spPr/>
      <dgm:t>
        <a:bodyPr/>
        <a:lstStyle/>
        <a:p>
          <a:endParaRPr lang="en-US"/>
        </a:p>
      </dgm:t>
    </dgm:pt>
    <dgm:pt modelId="{496F57C8-14F3-46ED-8BDD-FA45469DD705}" type="sibTrans" cxnId="{ED0D7AE3-4422-4681-A11F-661AFC0DB545}">
      <dgm:prSet/>
      <dgm:spPr/>
      <dgm:t>
        <a:bodyPr/>
        <a:lstStyle/>
        <a:p>
          <a:endParaRPr lang="en-US"/>
        </a:p>
      </dgm:t>
    </dgm:pt>
    <dgm:pt modelId="{D95457A8-F277-4E2C-89AC-E3552FC1297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Bærende principper for samarbejdet</a:t>
          </a:r>
          <a:endParaRPr lang="en-US" dirty="0"/>
        </a:p>
      </dgm:t>
    </dgm:pt>
    <dgm:pt modelId="{46CF028D-4AB4-43A6-97E1-401F69E0D8ED}" type="parTrans" cxnId="{E96A6ED4-8AB4-420E-A2DF-B858F9215E5A}">
      <dgm:prSet/>
      <dgm:spPr/>
      <dgm:t>
        <a:bodyPr/>
        <a:lstStyle/>
        <a:p>
          <a:endParaRPr lang="en-US"/>
        </a:p>
      </dgm:t>
    </dgm:pt>
    <dgm:pt modelId="{5B6FD1AC-14B7-41DA-B17D-31C0DC76D1FB}" type="sibTrans" cxnId="{E96A6ED4-8AB4-420E-A2DF-B858F9215E5A}">
      <dgm:prSet/>
      <dgm:spPr/>
      <dgm:t>
        <a:bodyPr/>
        <a:lstStyle/>
        <a:p>
          <a:endParaRPr lang="en-US"/>
        </a:p>
      </dgm:t>
    </dgm:pt>
    <dgm:pt modelId="{2C0927A0-4C3B-40AA-93AD-DCDEC8210A0C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Implementering og opfølgning</a:t>
          </a:r>
          <a:endParaRPr lang="en-US" dirty="0"/>
        </a:p>
      </dgm:t>
    </dgm:pt>
    <dgm:pt modelId="{E680AAAC-8C2C-4A50-96DB-A0F9B5C0D7A7}" type="parTrans" cxnId="{3C7E3D40-E399-4B86-B95F-72F6A021D489}">
      <dgm:prSet/>
      <dgm:spPr/>
      <dgm:t>
        <a:bodyPr/>
        <a:lstStyle/>
        <a:p>
          <a:endParaRPr lang="en-US"/>
        </a:p>
      </dgm:t>
    </dgm:pt>
    <dgm:pt modelId="{059FF1B6-6C75-4D18-B227-B535846A7D46}" type="sibTrans" cxnId="{3C7E3D40-E399-4B86-B95F-72F6A021D489}">
      <dgm:prSet/>
      <dgm:spPr/>
      <dgm:t>
        <a:bodyPr/>
        <a:lstStyle/>
        <a:p>
          <a:endParaRPr lang="en-US"/>
        </a:p>
      </dgm:t>
    </dgm:pt>
    <dgm:pt modelId="{0381A60F-691A-4F8E-BB77-7026A594B2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Organisering </a:t>
          </a:r>
        </a:p>
      </dgm:t>
    </dgm:pt>
    <dgm:pt modelId="{A1A6CBB6-18D5-466C-BCE7-710F7B95323E}" type="parTrans" cxnId="{A477362B-166B-4534-BA0E-292051F4D96C}">
      <dgm:prSet/>
      <dgm:spPr/>
      <dgm:t>
        <a:bodyPr/>
        <a:lstStyle/>
        <a:p>
          <a:endParaRPr lang="da-DK"/>
        </a:p>
      </dgm:t>
    </dgm:pt>
    <dgm:pt modelId="{3476EFB4-7E18-42C3-80DD-F7E3089D140D}" type="sibTrans" cxnId="{A477362B-166B-4534-BA0E-292051F4D96C}">
      <dgm:prSet/>
      <dgm:spPr/>
      <dgm:t>
        <a:bodyPr/>
        <a:lstStyle/>
        <a:p>
          <a:endParaRPr lang="da-DK"/>
        </a:p>
      </dgm:t>
    </dgm:pt>
    <dgm:pt modelId="{2EA0FB8E-3271-4194-B0DE-067380F6104C}" type="pres">
      <dgm:prSet presAssocID="{3E3447AD-9D7A-4EC6-99FA-14ED754FDDEA}" presName="root" presStyleCnt="0">
        <dgm:presLayoutVars>
          <dgm:dir/>
          <dgm:resizeHandles val="exact"/>
        </dgm:presLayoutVars>
      </dgm:prSet>
      <dgm:spPr/>
    </dgm:pt>
    <dgm:pt modelId="{20A60EF8-1D9B-45D8-A7A4-EC912A62A605}" type="pres">
      <dgm:prSet presAssocID="{E6D52294-4B6C-4287-8033-F8C3FF5BDA70}" presName="compNode" presStyleCnt="0"/>
      <dgm:spPr/>
    </dgm:pt>
    <dgm:pt modelId="{587755CD-69FA-4E75-9CED-9D38575AA7E7}" type="pres">
      <dgm:prSet presAssocID="{E6D52294-4B6C-4287-8033-F8C3FF5BDA70}" presName="bgRect" presStyleLbl="bgShp" presStyleIdx="0" presStyleCnt="6"/>
      <dgm:spPr/>
    </dgm:pt>
    <dgm:pt modelId="{9C0D0E31-9B05-4CE0-9088-3C0B494A3FF4}" type="pres">
      <dgm:prSet presAssocID="{E6D52294-4B6C-4287-8033-F8C3FF5BDA7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43E76B1A-A15E-46E2-8F41-FB86CCA08F9B}" type="pres">
      <dgm:prSet presAssocID="{E6D52294-4B6C-4287-8033-F8C3FF5BDA70}" presName="spaceRect" presStyleCnt="0"/>
      <dgm:spPr/>
    </dgm:pt>
    <dgm:pt modelId="{6070B732-80C5-4CF1-BF81-4A7E7236C4A9}" type="pres">
      <dgm:prSet presAssocID="{E6D52294-4B6C-4287-8033-F8C3FF5BDA70}" presName="parTx" presStyleLbl="revTx" presStyleIdx="0" presStyleCnt="6">
        <dgm:presLayoutVars>
          <dgm:chMax val="0"/>
          <dgm:chPref val="0"/>
        </dgm:presLayoutVars>
      </dgm:prSet>
      <dgm:spPr/>
    </dgm:pt>
    <dgm:pt modelId="{0D91AD19-9744-4F10-AEAB-F31691DE90B5}" type="pres">
      <dgm:prSet presAssocID="{411008C9-0C57-4385-AD1B-F3AFAAC53451}" presName="sibTrans" presStyleCnt="0"/>
      <dgm:spPr/>
    </dgm:pt>
    <dgm:pt modelId="{AF34A90B-FC59-4112-832C-A66F5B7D4F6A}" type="pres">
      <dgm:prSet presAssocID="{3E9CC39A-5170-4643-B8B4-343FB704BAEB}" presName="compNode" presStyleCnt="0"/>
      <dgm:spPr/>
    </dgm:pt>
    <dgm:pt modelId="{1AF68A17-3753-4F5B-AB8F-303F214BBA26}" type="pres">
      <dgm:prSet presAssocID="{3E9CC39A-5170-4643-B8B4-343FB704BAEB}" presName="bgRect" presStyleLbl="bgShp" presStyleIdx="1" presStyleCnt="6"/>
      <dgm:spPr/>
    </dgm:pt>
    <dgm:pt modelId="{B399A982-9317-43D7-9C46-0CE47960D5FB}" type="pres">
      <dgm:prSet presAssocID="{3E9CC39A-5170-4643-B8B4-343FB704BAEB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6BC0F524-7584-4C5E-805D-15A7614755A8}" type="pres">
      <dgm:prSet presAssocID="{3E9CC39A-5170-4643-B8B4-343FB704BAEB}" presName="spaceRect" presStyleCnt="0"/>
      <dgm:spPr/>
    </dgm:pt>
    <dgm:pt modelId="{551C91C6-D6C6-4F4E-A831-A627957879D3}" type="pres">
      <dgm:prSet presAssocID="{3E9CC39A-5170-4643-B8B4-343FB704BAEB}" presName="parTx" presStyleLbl="revTx" presStyleIdx="1" presStyleCnt="6">
        <dgm:presLayoutVars>
          <dgm:chMax val="0"/>
          <dgm:chPref val="0"/>
        </dgm:presLayoutVars>
      </dgm:prSet>
      <dgm:spPr/>
    </dgm:pt>
    <dgm:pt modelId="{754261E1-E0D6-4A76-BA4C-22B7DA3A4D03}" type="pres">
      <dgm:prSet presAssocID="{39046CCE-BCC6-4F92-911E-70B3FEC8CCCA}" presName="sibTrans" presStyleCnt="0"/>
      <dgm:spPr/>
    </dgm:pt>
    <dgm:pt modelId="{A940D99E-45E2-4731-BBCF-1FC6BBBFDF22}" type="pres">
      <dgm:prSet presAssocID="{3F4E939D-26EE-4395-B068-F6504EDCB36B}" presName="compNode" presStyleCnt="0"/>
      <dgm:spPr/>
    </dgm:pt>
    <dgm:pt modelId="{6FF1A6A8-7F95-4A10-8BF9-760BD492242C}" type="pres">
      <dgm:prSet presAssocID="{3F4E939D-26EE-4395-B068-F6504EDCB36B}" presName="bgRect" presStyleLbl="bgShp" presStyleIdx="2" presStyleCnt="6"/>
      <dgm:spPr/>
    </dgm:pt>
    <dgm:pt modelId="{F2A31044-E2EA-4BF1-B42A-78151633F8F2}" type="pres">
      <dgm:prSet presAssocID="{3F4E939D-26EE-4395-B068-F6504EDCB36B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77A06A2-1F25-4728-88BF-B02DCE399E39}" type="pres">
      <dgm:prSet presAssocID="{3F4E939D-26EE-4395-B068-F6504EDCB36B}" presName="spaceRect" presStyleCnt="0"/>
      <dgm:spPr/>
    </dgm:pt>
    <dgm:pt modelId="{8CDD9425-67AA-41EE-BDE5-0E22CB894DD3}" type="pres">
      <dgm:prSet presAssocID="{3F4E939D-26EE-4395-B068-F6504EDCB36B}" presName="parTx" presStyleLbl="revTx" presStyleIdx="2" presStyleCnt="6">
        <dgm:presLayoutVars>
          <dgm:chMax val="0"/>
          <dgm:chPref val="0"/>
        </dgm:presLayoutVars>
      </dgm:prSet>
      <dgm:spPr/>
    </dgm:pt>
    <dgm:pt modelId="{76C82FB1-C4AC-4A45-A24D-34F04C45FC26}" type="pres">
      <dgm:prSet presAssocID="{496F57C8-14F3-46ED-8BDD-FA45469DD705}" presName="sibTrans" presStyleCnt="0"/>
      <dgm:spPr/>
    </dgm:pt>
    <dgm:pt modelId="{6B267715-E669-409A-BE47-510C7F92FFDD}" type="pres">
      <dgm:prSet presAssocID="{D95457A8-F277-4E2C-89AC-E3552FC12972}" presName="compNode" presStyleCnt="0"/>
      <dgm:spPr/>
    </dgm:pt>
    <dgm:pt modelId="{CAE15EF6-0DE8-4B47-83BB-143F381F577F}" type="pres">
      <dgm:prSet presAssocID="{D95457A8-F277-4E2C-89AC-E3552FC12972}" presName="bgRect" presStyleLbl="bgShp" presStyleIdx="3" presStyleCnt="6" custScaleY="97605"/>
      <dgm:spPr/>
    </dgm:pt>
    <dgm:pt modelId="{F6BE7BA3-F8EC-441A-AD64-0823DC245D55}" type="pres">
      <dgm:prSet presAssocID="{D95457A8-F277-4E2C-89AC-E3552FC12972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F73F5E1-260A-4B4F-8DEB-DCDA81B21F97}" type="pres">
      <dgm:prSet presAssocID="{D95457A8-F277-4E2C-89AC-E3552FC12972}" presName="spaceRect" presStyleCnt="0"/>
      <dgm:spPr/>
    </dgm:pt>
    <dgm:pt modelId="{F3D4A306-0B06-4490-A85D-50338EC308B8}" type="pres">
      <dgm:prSet presAssocID="{D95457A8-F277-4E2C-89AC-E3552FC12972}" presName="parTx" presStyleLbl="revTx" presStyleIdx="3" presStyleCnt="6">
        <dgm:presLayoutVars>
          <dgm:chMax val="0"/>
          <dgm:chPref val="0"/>
        </dgm:presLayoutVars>
      </dgm:prSet>
      <dgm:spPr/>
    </dgm:pt>
    <dgm:pt modelId="{8300FDE9-AE6D-477E-9B92-1BF9C0A4AD9B}" type="pres">
      <dgm:prSet presAssocID="{5B6FD1AC-14B7-41DA-B17D-31C0DC76D1FB}" presName="sibTrans" presStyleCnt="0"/>
      <dgm:spPr/>
    </dgm:pt>
    <dgm:pt modelId="{20E1B9F8-5467-4D08-839F-9DE2C3760CCC}" type="pres">
      <dgm:prSet presAssocID="{2C0927A0-4C3B-40AA-93AD-DCDEC8210A0C}" presName="compNode" presStyleCnt="0"/>
      <dgm:spPr/>
    </dgm:pt>
    <dgm:pt modelId="{0DE27A9A-D1E3-408C-9DA0-C39E384FD598}" type="pres">
      <dgm:prSet presAssocID="{2C0927A0-4C3B-40AA-93AD-DCDEC8210A0C}" presName="bgRect" presStyleLbl="bgShp" presStyleIdx="4" presStyleCnt="6"/>
      <dgm:spPr/>
    </dgm:pt>
    <dgm:pt modelId="{95462F5B-B6D9-44D7-BA87-89223F75BADF}" type="pres">
      <dgm:prSet presAssocID="{2C0927A0-4C3B-40AA-93AD-DCDEC8210A0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68A1FC4-F45B-4C6F-AE63-094904EA4E0D}" type="pres">
      <dgm:prSet presAssocID="{2C0927A0-4C3B-40AA-93AD-DCDEC8210A0C}" presName="spaceRect" presStyleCnt="0"/>
      <dgm:spPr/>
    </dgm:pt>
    <dgm:pt modelId="{8E4C475C-B1D6-4B21-A489-B8529355A394}" type="pres">
      <dgm:prSet presAssocID="{2C0927A0-4C3B-40AA-93AD-DCDEC8210A0C}" presName="parTx" presStyleLbl="revTx" presStyleIdx="4" presStyleCnt="6">
        <dgm:presLayoutVars>
          <dgm:chMax val="0"/>
          <dgm:chPref val="0"/>
        </dgm:presLayoutVars>
      </dgm:prSet>
      <dgm:spPr/>
    </dgm:pt>
    <dgm:pt modelId="{A52B493B-AB66-48DE-926A-700E3467C0B6}" type="pres">
      <dgm:prSet presAssocID="{059FF1B6-6C75-4D18-B227-B535846A7D46}" presName="sibTrans" presStyleCnt="0"/>
      <dgm:spPr/>
    </dgm:pt>
    <dgm:pt modelId="{3F58AF4D-8E3F-431C-A4E4-018AF31EDD29}" type="pres">
      <dgm:prSet presAssocID="{0381A60F-691A-4F8E-BB77-7026A594B240}" presName="compNode" presStyleCnt="0"/>
      <dgm:spPr/>
    </dgm:pt>
    <dgm:pt modelId="{B1B27A96-BA5E-4A0F-BA85-DA3557765AC2}" type="pres">
      <dgm:prSet presAssocID="{0381A60F-691A-4F8E-BB77-7026A594B240}" presName="bgRect" presStyleLbl="bgShp" presStyleIdx="5" presStyleCnt="6"/>
      <dgm:spPr/>
    </dgm:pt>
    <dgm:pt modelId="{382AFCCE-676F-4469-B901-F397A4EE6CD7}" type="pres">
      <dgm:prSet presAssocID="{0381A60F-691A-4F8E-BB77-7026A594B240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0747D69-7F9B-4593-93FB-8AB3C5745760}" type="pres">
      <dgm:prSet presAssocID="{0381A60F-691A-4F8E-BB77-7026A594B240}" presName="spaceRect" presStyleCnt="0"/>
      <dgm:spPr/>
    </dgm:pt>
    <dgm:pt modelId="{38799DFC-9D3C-4A31-83E2-A5179813B6A7}" type="pres">
      <dgm:prSet presAssocID="{0381A60F-691A-4F8E-BB77-7026A594B24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D0CBA01-1DD5-49E6-9A72-E56CD349F512}" srcId="{3E3447AD-9D7A-4EC6-99FA-14ED754FDDEA}" destId="{3E9CC39A-5170-4643-B8B4-343FB704BAEB}" srcOrd="1" destOrd="0" parTransId="{4617B1B9-78DD-4C7C-81F3-78C8288FCB66}" sibTransId="{39046CCE-BCC6-4F92-911E-70B3FEC8CCCA}"/>
    <dgm:cxn modelId="{739E2F13-7C5D-49E7-ADE6-2746C02C9AF6}" type="presOf" srcId="{0381A60F-691A-4F8E-BB77-7026A594B240}" destId="{38799DFC-9D3C-4A31-83E2-A5179813B6A7}" srcOrd="0" destOrd="0" presId="urn:microsoft.com/office/officeart/2018/2/layout/IconVerticalSolidList"/>
    <dgm:cxn modelId="{A477362B-166B-4534-BA0E-292051F4D96C}" srcId="{3E3447AD-9D7A-4EC6-99FA-14ED754FDDEA}" destId="{0381A60F-691A-4F8E-BB77-7026A594B240}" srcOrd="5" destOrd="0" parTransId="{A1A6CBB6-18D5-466C-BCE7-710F7B95323E}" sibTransId="{3476EFB4-7E18-42C3-80DD-F7E3089D140D}"/>
    <dgm:cxn modelId="{3C7E3D40-E399-4B86-B95F-72F6A021D489}" srcId="{3E3447AD-9D7A-4EC6-99FA-14ED754FDDEA}" destId="{2C0927A0-4C3B-40AA-93AD-DCDEC8210A0C}" srcOrd="4" destOrd="0" parTransId="{E680AAAC-8C2C-4A50-96DB-A0F9B5C0D7A7}" sibTransId="{059FF1B6-6C75-4D18-B227-B535846A7D46}"/>
    <dgm:cxn modelId="{D7FC1642-9A17-4C25-86A6-244BB4719AEE}" type="presOf" srcId="{3E9CC39A-5170-4643-B8B4-343FB704BAEB}" destId="{551C91C6-D6C6-4F4E-A831-A627957879D3}" srcOrd="0" destOrd="0" presId="urn:microsoft.com/office/officeart/2018/2/layout/IconVerticalSolidList"/>
    <dgm:cxn modelId="{08B3AC42-6157-437E-9F91-38D5C8089C47}" srcId="{3E3447AD-9D7A-4EC6-99FA-14ED754FDDEA}" destId="{E6D52294-4B6C-4287-8033-F8C3FF5BDA70}" srcOrd="0" destOrd="0" parTransId="{C6C7C10C-5E42-47CF-9678-BB997D2AB458}" sibTransId="{411008C9-0C57-4385-AD1B-F3AFAAC53451}"/>
    <dgm:cxn modelId="{EE6B1A68-C10C-40D1-B99B-54E8B360517A}" type="presOf" srcId="{E6D52294-4B6C-4287-8033-F8C3FF5BDA70}" destId="{6070B732-80C5-4CF1-BF81-4A7E7236C4A9}" srcOrd="0" destOrd="0" presId="urn:microsoft.com/office/officeart/2018/2/layout/IconVerticalSolidList"/>
    <dgm:cxn modelId="{938A8193-6FB2-4198-915F-BB5A3DBFCC74}" type="presOf" srcId="{2C0927A0-4C3B-40AA-93AD-DCDEC8210A0C}" destId="{8E4C475C-B1D6-4B21-A489-B8529355A394}" srcOrd="0" destOrd="0" presId="urn:microsoft.com/office/officeart/2018/2/layout/IconVerticalSolidList"/>
    <dgm:cxn modelId="{EC5DC194-F914-4B45-AF80-21984FD1EF78}" type="presOf" srcId="{D95457A8-F277-4E2C-89AC-E3552FC12972}" destId="{F3D4A306-0B06-4490-A85D-50338EC308B8}" srcOrd="0" destOrd="0" presId="urn:microsoft.com/office/officeart/2018/2/layout/IconVerticalSolidList"/>
    <dgm:cxn modelId="{F1B30A96-586A-4487-81C3-C7B23C47F8D3}" type="presOf" srcId="{3E3447AD-9D7A-4EC6-99FA-14ED754FDDEA}" destId="{2EA0FB8E-3271-4194-B0DE-067380F6104C}" srcOrd="0" destOrd="0" presId="urn:microsoft.com/office/officeart/2018/2/layout/IconVerticalSolidList"/>
    <dgm:cxn modelId="{457590B8-01BE-40A0-B8DA-9CB9E5FDF74B}" type="presOf" srcId="{3F4E939D-26EE-4395-B068-F6504EDCB36B}" destId="{8CDD9425-67AA-41EE-BDE5-0E22CB894DD3}" srcOrd="0" destOrd="0" presId="urn:microsoft.com/office/officeart/2018/2/layout/IconVerticalSolidList"/>
    <dgm:cxn modelId="{E96A6ED4-8AB4-420E-A2DF-B858F9215E5A}" srcId="{3E3447AD-9D7A-4EC6-99FA-14ED754FDDEA}" destId="{D95457A8-F277-4E2C-89AC-E3552FC12972}" srcOrd="3" destOrd="0" parTransId="{46CF028D-4AB4-43A6-97E1-401F69E0D8ED}" sibTransId="{5B6FD1AC-14B7-41DA-B17D-31C0DC76D1FB}"/>
    <dgm:cxn modelId="{ED0D7AE3-4422-4681-A11F-661AFC0DB545}" srcId="{3E3447AD-9D7A-4EC6-99FA-14ED754FDDEA}" destId="{3F4E939D-26EE-4395-B068-F6504EDCB36B}" srcOrd="2" destOrd="0" parTransId="{3286DEDE-3DBD-445E-A72B-EB761FE52CB1}" sibTransId="{496F57C8-14F3-46ED-8BDD-FA45469DD705}"/>
    <dgm:cxn modelId="{DD591E88-4F30-4955-9E4E-349BA80F070E}" type="presParOf" srcId="{2EA0FB8E-3271-4194-B0DE-067380F6104C}" destId="{20A60EF8-1D9B-45D8-A7A4-EC912A62A605}" srcOrd="0" destOrd="0" presId="urn:microsoft.com/office/officeart/2018/2/layout/IconVerticalSolidList"/>
    <dgm:cxn modelId="{2160866F-D1E4-44B7-A3AF-10AD1E04BEA4}" type="presParOf" srcId="{20A60EF8-1D9B-45D8-A7A4-EC912A62A605}" destId="{587755CD-69FA-4E75-9CED-9D38575AA7E7}" srcOrd="0" destOrd="0" presId="urn:microsoft.com/office/officeart/2018/2/layout/IconVerticalSolidList"/>
    <dgm:cxn modelId="{F74375D8-6974-4740-8C5F-B4386054F579}" type="presParOf" srcId="{20A60EF8-1D9B-45D8-A7A4-EC912A62A605}" destId="{9C0D0E31-9B05-4CE0-9088-3C0B494A3FF4}" srcOrd="1" destOrd="0" presId="urn:microsoft.com/office/officeart/2018/2/layout/IconVerticalSolidList"/>
    <dgm:cxn modelId="{73E910CF-4C14-4816-BB5D-065B9F53489B}" type="presParOf" srcId="{20A60EF8-1D9B-45D8-A7A4-EC912A62A605}" destId="{43E76B1A-A15E-46E2-8F41-FB86CCA08F9B}" srcOrd="2" destOrd="0" presId="urn:microsoft.com/office/officeart/2018/2/layout/IconVerticalSolidList"/>
    <dgm:cxn modelId="{335D39A6-2E28-4236-9961-B47974F43C2C}" type="presParOf" srcId="{20A60EF8-1D9B-45D8-A7A4-EC912A62A605}" destId="{6070B732-80C5-4CF1-BF81-4A7E7236C4A9}" srcOrd="3" destOrd="0" presId="urn:microsoft.com/office/officeart/2018/2/layout/IconVerticalSolidList"/>
    <dgm:cxn modelId="{8F869792-C1E6-40DF-96D7-DEC732C9ECD7}" type="presParOf" srcId="{2EA0FB8E-3271-4194-B0DE-067380F6104C}" destId="{0D91AD19-9744-4F10-AEAB-F31691DE90B5}" srcOrd="1" destOrd="0" presId="urn:microsoft.com/office/officeart/2018/2/layout/IconVerticalSolidList"/>
    <dgm:cxn modelId="{3CF39877-8A4C-4590-89AF-56D41D357028}" type="presParOf" srcId="{2EA0FB8E-3271-4194-B0DE-067380F6104C}" destId="{AF34A90B-FC59-4112-832C-A66F5B7D4F6A}" srcOrd="2" destOrd="0" presId="urn:microsoft.com/office/officeart/2018/2/layout/IconVerticalSolidList"/>
    <dgm:cxn modelId="{6BBEF617-6233-4AB0-A3C7-E295F861C0B6}" type="presParOf" srcId="{AF34A90B-FC59-4112-832C-A66F5B7D4F6A}" destId="{1AF68A17-3753-4F5B-AB8F-303F214BBA26}" srcOrd="0" destOrd="0" presId="urn:microsoft.com/office/officeart/2018/2/layout/IconVerticalSolidList"/>
    <dgm:cxn modelId="{2BE7FE7E-4AF8-4414-B3DF-BB687F544873}" type="presParOf" srcId="{AF34A90B-FC59-4112-832C-A66F5B7D4F6A}" destId="{B399A982-9317-43D7-9C46-0CE47960D5FB}" srcOrd="1" destOrd="0" presId="urn:microsoft.com/office/officeart/2018/2/layout/IconVerticalSolidList"/>
    <dgm:cxn modelId="{6020D215-9649-4FA7-8957-24F66E242743}" type="presParOf" srcId="{AF34A90B-FC59-4112-832C-A66F5B7D4F6A}" destId="{6BC0F524-7584-4C5E-805D-15A7614755A8}" srcOrd="2" destOrd="0" presId="urn:microsoft.com/office/officeart/2018/2/layout/IconVerticalSolidList"/>
    <dgm:cxn modelId="{8271477F-823F-4922-8931-82C7DC69ACED}" type="presParOf" srcId="{AF34A90B-FC59-4112-832C-A66F5B7D4F6A}" destId="{551C91C6-D6C6-4F4E-A831-A627957879D3}" srcOrd="3" destOrd="0" presId="urn:microsoft.com/office/officeart/2018/2/layout/IconVerticalSolidList"/>
    <dgm:cxn modelId="{EB7FD755-B07E-4B10-80FB-A0047983C205}" type="presParOf" srcId="{2EA0FB8E-3271-4194-B0DE-067380F6104C}" destId="{754261E1-E0D6-4A76-BA4C-22B7DA3A4D03}" srcOrd="3" destOrd="0" presId="urn:microsoft.com/office/officeart/2018/2/layout/IconVerticalSolidList"/>
    <dgm:cxn modelId="{A1105834-55E7-4E11-BD1C-82788BABF126}" type="presParOf" srcId="{2EA0FB8E-3271-4194-B0DE-067380F6104C}" destId="{A940D99E-45E2-4731-BBCF-1FC6BBBFDF22}" srcOrd="4" destOrd="0" presId="urn:microsoft.com/office/officeart/2018/2/layout/IconVerticalSolidList"/>
    <dgm:cxn modelId="{3AA6D2C6-B097-4BF7-85F4-4CEC3BB4D40B}" type="presParOf" srcId="{A940D99E-45E2-4731-BBCF-1FC6BBBFDF22}" destId="{6FF1A6A8-7F95-4A10-8BF9-760BD492242C}" srcOrd="0" destOrd="0" presId="urn:microsoft.com/office/officeart/2018/2/layout/IconVerticalSolidList"/>
    <dgm:cxn modelId="{1784071F-8506-4844-A478-D0BB5831144B}" type="presParOf" srcId="{A940D99E-45E2-4731-BBCF-1FC6BBBFDF22}" destId="{F2A31044-E2EA-4BF1-B42A-78151633F8F2}" srcOrd="1" destOrd="0" presId="urn:microsoft.com/office/officeart/2018/2/layout/IconVerticalSolidList"/>
    <dgm:cxn modelId="{7B6357B7-8978-4DAC-93FE-B665B24C9819}" type="presParOf" srcId="{A940D99E-45E2-4731-BBCF-1FC6BBBFDF22}" destId="{B77A06A2-1F25-4728-88BF-B02DCE399E39}" srcOrd="2" destOrd="0" presId="urn:microsoft.com/office/officeart/2018/2/layout/IconVerticalSolidList"/>
    <dgm:cxn modelId="{8B80548B-4DB2-42AA-A9A1-3A70BE5133C8}" type="presParOf" srcId="{A940D99E-45E2-4731-BBCF-1FC6BBBFDF22}" destId="{8CDD9425-67AA-41EE-BDE5-0E22CB894DD3}" srcOrd="3" destOrd="0" presId="urn:microsoft.com/office/officeart/2018/2/layout/IconVerticalSolidList"/>
    <dgm:cxn modelId="{C050733F-AAD3-494A-B6E2-1B434947C689}" type="presParOf" srcId="{2EA0FB8E-3271-4194-B0DE-067380F6104C}" destId="{76C82FB1-C4AC-4A45-A24D-34F04C45FC26}" srcOrd="5" destOrd="0" presId="urn:microsoft.com/office/officeart/2018/2/layout/IconVerticalSolidList"/>
    <dgm:cxn modelId="{525707C0-4760-48FD-9BCA-D57E4F2DB3B3}" type="presParOf" srcId="{2EA0FB8E-3271-4194-B0DE-067380F6104C}" destId="{6B267715-E669-409A-BE47-510C7F92FFDD}" srcOrd="6" destOrd="0" presId="urn:microsoft.com/office/officeart/2018/2/layout/IconVerticalSolidList"/>
    <dgm:cxn modelId="{E63B0FFA-7493-48B2-B53F-3214C018F9C4}" type="presParOf" srcId="{6B267715-E669-409A-BE47-510C7F92FFDD}" destId="{CAE15EF6-0DE8-4B47-83BB-143F381F577F}" srcOrd="0" destOrd="0" presId="urn:microsoft.com/office/officeart/2018/2/layout/IconVerticalSolidList"/>
    <dgm:cxn modelId="{5DCD809A-08C4-44A9-8F43-5E29D6B6EA93}" type="presParOf" srcId="{6B267715-E669-409A-BE47-510C7F92FFDD}" destId="{F6BE7BA3-F8EC-441A-AD64-0823DC245D55}" srcOrd="1" destOrd="0" presId="urn:microsoft.com/office/officeart/2018/2/layout/IconVerticalSolidList"/>
    <dgm:cxn modelId="{47506A39-00E7-47D0-A97D-4823E0EA6D05}" type="presParOf" srcId="{6B267715-E669-409A-BE47-510C7F92FFDD}" destId="{1F73F5E1-260A-4B4F-8DEB-DCDA81B21F97}" srcOrd="2" destOrd="0" presId="urn:microsoft.com/office/officeart/2018/2/layout/IconVerticalSolidList"/>
    <dgm:cxn modelId="{BC5E7FB8-EC61-4A18-98CA-B3E15469E8A3}" type="presParOf" srcId="{6B267715-E669-409A-BE47-510C7F92FFDD}" destId="{F3D4A306-0B06-4490-A85D-50338EC308B8}" srcOrd="3" destOrd="0" presId="urn:microsoft.com/office/officeart/2018/2/layout/IconVerticalSolidList"/>
    <dgm:cxn modelId="{25141E48-0DB4-47D1-BE1F-6E16BAFB7C44}" type="presParOf" srcId="{2EA0FB8E-3271-4194-B0DE-067380F6104C}" destId="{8300FDE9-AE6D-477E-9B92-1BF9C0A4AD9B}" srcOrd="7" destOrd="0" presId="urn:microsoft.com/office/officeart/2018/2/layout/IconVerticalSolidList"/>
    <dgm:cxn modelId="{C18EE2E5-AE1A-475F-A201-0F369F923A5E}" type="presParOf" srcId="{2EA0FB8E-3271-4194-B0DE-067380F6104C}" destId="{20E1B9F8-5467-4D08-839F-9DE2C3760CCC}" srcOrd="8" destOrd="0" presId="urn:microsoft.com/office/officeart/2018/2/layout/IconVerticalSolidList"/>
    <dgm:cxn modelId="{935EDA53-AEAA-456E-B6E2-3DDB49F8DF9B}" type="presParOf" srcId="{20E1B9F8-5467-4D08-839F-9DE2C3760CCC}" destId="{0DE27A9A-D1E3-408C-9DA0-C39E384FD598}" srcOrd="0" destOrd="0" presId="urn:microsoft.com/office/officeart/2018/2/layout/IconVerticalSolidList"/>
    <dgm:cxn modelId="{BA2F7DFD-3BD2-4656-9CDD-A166288DC6FE}" type="presParOf" srcId="{20E1B9F8-5467-4D08-839F-9DE2C3760CCC}" destId="{95462F5B-B6D9-44D7-BA87-89223F75BADF}" srcOrd="1" destOrd="0" presId="urn:microsoft.com/office/officeart/2018/2/layout/IconVerticalSolidList"/>
    <dgm:cxn modelId="{9AAE04B8-C400-47DF-8AE6-59913A030A33}" type="presParOf" srcId="{20E1B9F8-5467-4D08-839F-9DE2C3760CCC}" destId="{C68A1FC4-F45B-4C6F-AE63-094904EA4E0D}" srcOrd="2" destOrd="0" presId="urn:microsoft.com/office/officeart/2018/2/layout/IconVerticalSolidList"/>
    <dgm:cxn modelId="{12387B7A-3A3A-4D9C-8352-C28A71EB3771}" type="presParOf" srcId="{20E1B9F8-5467-4D08-839F-9DE2C3760CCC}" destId="{8E4C475C-B1D6-4B21-A489-B8529355A394}" srcOrd="3" destOrd="0" presId="urn:microsoft.com/office/officeart/2018/2/layout/IconVerticalSolidList"/>
    <dgm:cxn modelId="{884D6282-3747-43FC-A093-7DCEA9E2921A}" type="presParOf" srcId="{2EA0FB8E-3271-4194-B0DE-067380F6104C}" destId="{A52B493B-AB66-48DE-926A-700E3467C0B6}" srcOrd="9" destOrd="0" presId="urn:microsoft.com/office/officeart/2018/2/layout/IconVerticalSolidList"/>
    <dgm:cxn modelId="{4BC62529-9719-4659-AE78-8EECA9471755}" type="presParOf" srcId="{2EA0FB8E-3271-4194-B0DE-067380F6104C}" destId="{3F58AF4D-8E3F-431C-A4E4-018AF31EDD29}" srcOrd="10" destOrd="0" presId="urn:microsoft.com/office/officeart/2018/2/layout/IconVerticalSolidList"/>
    <dgm:cxn modelId="{F4CB062A-EC8A-40A1-B872-3AE6CC9D5460}" type="presParOf" srcId="{3F58AF4D-8E3F-431C-A4E4-018AF31EDD29}" destId="{B1B27A96-BA5E-4A0F-BA85-DA3557765AC2}" srcOrd="0" destOrd="0" presId="urn:microsoft.com/office/officeart/2018/2/layout/IconVerticalSolidList"/>
    <dgm:cxn modelId="{C1B3AD5E-2476-42A0-A215-B2D73F08695B}" type="presParOf" srcId="{3F58AF4D-8E3F-431C-A4E4-018AF31EDD29}" destId="{382AFCCE-676F-4469-B901-F397A4EE6CD7}" srcOrd="1" destOrd="0" presId="urn:microsoft.com/office/officeart/2018/2/layout/IconVerticalSolidList"/>
    <dgm:cxn modelId="{BC6C61B1-A358-4475-83A8-C2BA8D0CA23F}" type="presParOf" srcId="{3F58AF4D-8E3F-431C-A4E4-018AF31EDD29}" destId="{20747D69-7F9B-4593-93FB-8AB3C5745760}" srcOrd="2" destOrd="0" presId="urn:microsoft.com/office/officeart/2018/2/layout/IconVerticalSolidList"/>
    <dgm:cxn modelId="{F704097B-7EC9-4719-8DC8-368DBBB91B8D}" type="presParOf" srcId="{3F58AF4D-8E3F-431C-A4E4-018AF31EDD29}" destId="{38799DFC-9D3C-4A31-83E2-A5179813B6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755CD-69FA-4E75-9CED-9D38575AA7E7}">
      <dsp:nvSpPr>
        <dsp:cNvPr id="0" name=""/>
        <dsp:cNvSpPr/>
      </dsp:nvSpPr>
      <dsp:spPr>
        <a:xfrm>
          <a:off x="0" y="1071"/>
          <a:ext cx="3816424" cy="4565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0E31-9B05-4CE0-9088-3C0B494A3FF4}">
      <dsp:nvSpPr>
        <dsp:cNvPr id="0" name=""/>
        <dsp:cNvSpPr/>
      </dsp:nvSpPr>
      <dsp:spPr>
        <a:xfrm>
          <a:off x="138116" y="103802"/>
          <a:ext cx="251120" cy="251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0B732-80C5-4CF1-BF81-4A7E7236C4A9}">
      <dsp:nvSpPr>
        <dsp:cNvPr id="0" name=""/>
        <dsp:cNvSpPr/>
      </dsp:nvSpPr>
      <dsp:spPr>
        <a:xfrm>
          <a:off x="527353" y="1071"/>
          <a:ext cx="3289070" cy="45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2" tIns="48322" rIns="48322" bIns="4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Hvad er sundhedsaftalen?</a:t>
          </a:r>
          <a:endParaRPr lang="en-US" sz="1600" kern="1200" dirty="0"/>
        </a:p>
      </dsp:txBody>
      <dsp:txXfrm>
        <a:off x="527353" y="1071"/>
        <a:ext cx="3289070" cy="456582"/>
      </dsp:txXfrm>
    </dsp:sp>
    <dsp:sp modelId="{1AF68A17-3753-4F5B-AB8F-303F214BBA26}">
      <dsp:nvSpPr>
        <dsp:cNvPr id="0" name=""/>
        <dsp:cNvSpPr/>
      </dsp:nvSpPr>
      <dsp:spPr>
        <a:xfrm>
          <a:off x="0" y="571799"/>
          <a:ext cx="3816424" cy="4565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9A982-9317-43D7-9C46-0CE47960D5FB}">
      <dsp:nvSpPr>
        <dsp:cNvPr id="0" name=""/>
        <dsp:cNvSpPr/>
      </dsp:nvSpPr>
      <dsp:spPr>
        <a:xfrm>
          <a:off x="138116" y="674531"/>
          <a:ext cx="251120" cy="2511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C91C6-D6C6-4F4E-A831-A627957879D3}">
      <dsp:nvSpPr>
        <dsp:cNvPr id="0" name=""/>
        <dsp:cNvSpPr/>
      </dsp:nvSpPr>
      <dsp:spPr>
        <a:xfrm>
          <a:off x="527353" y="571799"/>
          <a:ext cx="3289070" cy="45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2" tIns="48322" rIns="48322" bIns="4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Visioner</a:t>
          </a:r>
          <a:endParaRPr lang="en-US" sz="1600" kern="1200"/>
        </a:p>
      </dsp:txBody>
      <dsp:txXfrm>
        <a:off x="527353" y="571799"/>
        <a:ext cx="3289070" cy="456582"/>
      </dsp:txXfrm>
    </dsp:sp>
    <dsp:sp modelId="{6FF1A6A8-7F95-4A10-8BF9-760BD492242C}">
      <dsp:nvSpPr>
        <dsp:cNvPr id="0" name=""/>
        <dsp:cNvSpPr/>
      </dsp:nvSpPr>
      <dsp:spPr>
        <a:xfrm>
          <a:off x="0" y="1142528"/>
          <a:ext cx="3816424" cy="4565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31044-E2EA-4BF1-B42A-78151633F8F2}">
      <dsp:nvSpPr>
        <dsp:cNvPr id="0" name=""/>
        <dsp:cNvSpPr/>
      </dsp:nvSpPr>
      <dsp:spPr>
        <a:xfrm>
          <a:off x="138116" y="1245259"/>
          <a:ext cx="251120" cy="2511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D9425-67AA-41EE-BDE5-0E22CB894DD3}">
      <dsp:nvSpPr>
        <dsp:cNvPr id="0" name=""/>
        <dsp:cNvSpPr/>
      </dsp:nvSpPr>
      <dsp:spPr>
        <a:xfrm>
          <a:off x="527353" y="1142528"/>
          <a:ext cx="3289070" cy="45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2" tIns="48322" rIns="48322" bIns="4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Indsatsområder</a:t>
          </a:r>
          <a:endParaRPr lang="en-US" sz="1600" kern="1200"/>
        </a:p>
      </dsp:txBody>
      <dsp:txXfrm>
        <a:off x="527353" y="1142528"/>
        <a:ext cx="3289070" cy="456582"/>
      </dsp:txXfrm>
    </dsp:sp>
    <dsp:sp modelId="{CAE15EF6-0DE8-4B47-83BB-143F381F577F}">
      <dsp:nvSpPr>
        <dsp:cNvPr id="0" name=""/>
        <dsp:cNvSpPr/>
      </dsp:nvSpPr>
      <dsp:spPr>
        <a:xfrm>
          <a:off x="0" y="1718724"/>
          <a:ext cx="3816424" cy="445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E7BA3-F8EC-441A-AD64-0823DC245D55}">
      <dsp:nvSpPr>
        <dsp:cNvPr id="0" name=""/>
        <dsp:cNvSpPr/>
      </dsp:nvSpPr>
      <dsp:spPr>
        <a:xfrm>
          <a:off x="138116" y="1815987"/>
          <a:ext cx="251120" cy="2511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A306-0B06-4490-A85D-50338EC308B8}">
      <dsp:nvSpPr>
        <dsp:cNvPr id="0" name=""/>
        <dsp:cNvSpPr/>
      </dsp:nvSpPr>
      <dsp:spPr>
        <a:xfrm>
          <a:off x="527353" y="1713256"/>
          <a:ext cx="3289070" cy="45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2" tIns="48322" rIns="48322" bIns="4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Bærende principper for samarbejdet</a:t>
          </a:r>
          <a:endParaRPr lang="en-US" sz="1600" kern="1200" dirty="0"/>
        </a:p>
      </dsp:txBody>
      <dsp:txXfrm>
        <a:off x="527353" y="1713256"/>
        <a:ext cx="3289070" cy="456582"/>
      </dsp:txXfrm>
    </dsp:sp>
    <dsp:sp modelId="{0DE27A9A-D1E3-408C-9DA0-C39E384FD598}">
      <dsp:nvSpPr>
        <dsp:cNvPr id="0" name=""/>
        <dsp:cNvSpPr/>
      </dsp:nvSpPr>
      <dsp:spPr>
        <a:xfrm>
          <a:off x="0" y="2283985"/>
          <a:ext cx="3816424" cy="4565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62F5B-B6D9-44D7-BA87-89223F75BADF}">
      <dsp:nvSpPr>
        <dsp:cNvPr id="0" name=""/>
        <dsp:cNvSpPr/>
      </dsp:nvSpPr>
      <dsp:spPr>
        <a:xfrm>
          <a:off x="138116" y="2386716"/>
          <a:ext cx="251120" cy="25112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C475C-B1D6-4B21-A489-B8529355A394}">
      <dsp:nvSpPr>
        <dsp:cNvPr id="0" name=""/>
        <dsp:cNvSpPr/>
      </dsp:nvSpPr>
      <dsp:spPr>
        <a:xfrm>
          <a:off x="527353" y="2283985"/>
          <a:ext cx="3289070" cy="45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2" tIns="48322" rIns="48322" bIns="4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Implementering og opfølgning</a:t>
          </a:r>
          <a:endParaRPr lang="en-US" sz="1600" kern="1200" dirty="0"/>
        </a:p>
      </dsp:txBody>
      <dsp:txXfrm>
        <a:off x="527353" y="2283985"/>
        <a:ext cx="3289070" cy="456582"/>
      </dsp:txXfrm>
    </dsp:sp>
    <dsp:sp modelId="{B1B27A96-BA5E-4A0F-BA85-DA3557765AC2}">
      <dsp:nvSpPr>
        <dsp:cNvPr id="0" name=""/>
        <dsp:cNvSpPr/>
      </dsp:nvSpPr>
      <dsp:spPr>
        <a:xfrm>
          <a:off x="0" y="2854713"/>
          <a:ext cx="3816424" cy="4565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AFCCE-676F-4469-B901-F397A4EE6CD7}">
      <dsp:nvSpPr>
        <dsp:cNvPr id="0" name=""/>
        <dsp:cNvSpPr/>
      </dsp:nvSpPr>
      <dsp:spPr>
        <a:xfrm>
          <a:off x="138116" y="2957444"/>
          <a:ext cx="251120" cy="25112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99DFC-9D3C-4A31-83E2-A5179813B6A7}">
      <dsp:nvSpPr>
        <dsp:cNvPr id="0" name=""/>
        <dsp:cNvSpPr/>
      </dsp:nvSpPr>
      <dsp:spPr>
        <a:xfrm>
          <a:off x="527353" y="2854713"/>
          <a:ext cx="3289070" cy="45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22" tIns="48322" rIns="48322" bIns="4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Organisering </a:t>
          </a:r>
        </a:p>
      </dsp:txBody>
      <dsp:txXfrm>
        <a:off x="527353" y="2854713"/>
        <a:ext cx="3289070" cy="45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B7C081A2-2FA6-D22B-6F2A-853E746FE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08BCD3E-AE4F-B2A0-8DD2-1C64355681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3030-3E8B-40F1-92ED-F62747C52EE6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0985409-740A-BF92-9335-B9A7C8E677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22A5FCF-D7C3-4B83-BA6B-8C6BBD5EF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17C2-9421-4A22-8469-3A5729F63B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93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958FB-0D0F-4698-A051-6334BA8F93BF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CB2B-7F55-4B53-8B90-28F333C74D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17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6CB2B-7F55-4B53-8B90-28F333C74DF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95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6CB2B-7F55-4B53-8B90-28F333C74DF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89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Udmøntningen af den overordnede fælles retning i sundhedsaftalen aftales og udvikles mellem parterne i aftaleperioden – i Sundhedsklyngerne og i Sundhedssamarbejdsudvalget. Dette gennem konkrete indsatser og prøvehandlinger i klyngeregi, regionsdækkende samarbejdsaftaler mv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CB2B-7F55-4B53-8B90-28F333C74DF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41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597825"/>
            <a:ext cx="5829300" cy="1102519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-11460" y="1"/>
            <a:ext cx="6869460" cy="699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ln>
                <a:noFill/>
              </a:ln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F2E03E5-A03E-4844-949A-5232BDF47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81" y="112558"/>
            <a:ext cx="913338" cy="4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05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154782"/>
            <a:ext cx="1543050" cy="329088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154782"/>
            <a:ext cx="4514850" cy="32908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29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8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900114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900114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18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74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74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87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8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4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5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9" y="204794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5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30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4025509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7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1131591"/>
            <a:ext cx="61722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1995687"/>
            <a:ext cx="6172200" cy="259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CEC6-7315-4BB8-A868-FB728B7A0E6D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ADB9-6B5D-4CD3-898B-7A96704F12AF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6858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C2D699-DD2B-8A45-CB2A-9F32574370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81" y="51470"/>
            <a:ext cx="913338" cy="4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6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hedsaftalen.rm.dk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undhedsaftalen.rm.dk/sundhedsaftalen-2024-2027/kommunikationspakke/" TargetMode="External"/><Relationship Id="rId5" Type="http://schemas.openxmlformats.org/officeDocument/2006/relationships/hyperlink" Target="https://www.sundhedsaftalen.rm.dk/varktojskasse/" TargetMode="External"/><Relationship Id="rId4" Type="http://schemas.openxmlformats.org/officeDocument/2006/relationships/hyperlink" Target="https://www.sundhedsaftalen.rm.dk/sundhedsaftalen-2024-2027/samarbejdsaftal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hedsaftalen.rm.d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8CD6EE-98DD-6CC4-5AEC-42E93A67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60" y="770965"/>
            <a:ext cx="3631697" cy="2592289"/>
          </a:xfrm>
          <a:prstGeom prst="rect">
            <a:avLst/>
          </a:prstGeom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6159715B-C8BA-6D36-A5DC-51B5685C0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0968" y="4659982"/>
            <a:ext cx="3905008" cy="360624"/>
          </a:xfrm>
        </p:spPr>
        <p:txBody>
          <a:bodyPr>
            <a:normAutofit fontScale="85000" lnSpcReduction="20000"/>
          </a:bodyPr>
          <a:lstStyle/>
          <a:p>
            <a:r>
              <a:rPr lang="da-DK" sz="2400" dirty="0"/>
              <a:t>www.sundhedsaftalen.rm.dk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79FB2B7-084F-C4B9-4934-E81401526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r="72271" b="64683"/>
          <a:stretch/>
        </p:blipFill>
        <p:spPr>
          <a:xfrm>
            <a:off x="332656" y="2067110"/>
            <a:ext cx="3096344" cy="24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4F025BA-FF01-8C4E-641F-890502C1F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2555972"/>
            <a:ext cx="3583459" cy="2015338"/>
          </a:xfrm>
          <a:prstGeom prst="rect">
            <a:avLst/>
          </a:prstGeom>
        </p:spPr>
      </p:pic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773F7D78-274E-656B-765C-3FDA7AA3EBFA}"/>
              </a:ext>
            </a:extLst>
          </p:cNvPr>
          <p:cNvSpPr/>
          <p:nvPr/>
        </p:nvSpPr>
        <p:spPr>
          <a:xfrm>
            <a:off x="908720" y="1196143"/>
            <a:ext cx="2664296" cy="2719657"/>
          </a:xfrm>
          <a:custGeom>
            <a:avLst/>
            <a:gdLst>
              <a:gd name="connsiteX0" fmla="*/ 0 w 1714754"/>
              <a:gd name="connsiteY0" fmla="*/ 701384 h 1402768"/>
              <a:gd name="connsiteX1" fmla="*/ 857377 w 1714754"/>
              <a:gd name="connsiteY1" fmla="*/ 0 h 1402768"/>
              <a:gd name="connsiteX2" fmla="*/ 1714754 w 1714754"/>
              <a:gd name="connsiteY2" fmla="*/ 701384 h 1402768"/>
              <a:gd name="connsiteX3" fmla="*/ 857377 w 1714754"/>
              <a:gd name="connsiteY3" fmla="*/ 1402768 h 1402768"/>
              <a:gd name="connsiteX4" fmla="*/ 0 w 1714754"/>
              <a:gd name="connsiteY4" fmla="*/ 701384 h 1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754" h="1402768">
                <a:moveTo>
                  <a:pt x="0" y="701384"/>
                </a:moveTo>
                <a:cubicBezTo>
                  <a:pt x="0" y="314020"/>
                  <a:pt x="383861" y="0"/>
                  <a:pt x="857377" y="0"/>
                </a:cubicBezTo>
                <a:cubicBezTo>
                  <a:pt x="1330893" y="0"/>
                  <a:pt x="1714754" y="314020"/>
                  <a:pt x="1714754" y="701384"/>
                </a:cubicBezTo>
                <a:cubicBezTo>
                  <a:pt x="1714754" y="1088748"/>
                  <a:pt x="1330893" y="1402768"/>
                  <a:pt x="857377" y="1402768"/>
                </a:cubicBezTo>
                <a:cubicBezTo>
                  <a:pt x="383861" y="1402768"/>
                  <a:pt x="0" y="1088748"/>
                  <a:pt x="0" y="70138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fillRef>
          <a:effectRef idx="0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1440" tIns="225751" rIns="271440" bIns="22575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b="1" kern="1200" dirty="0"/>
              <a:t>Målsætning: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Vi vil sikre lettere og mere fleksible adgange til sundhedsvæsenet for borgeren gennem hjemmemonitorering og digitale konsultationer. Vi vil sikre sammenhæng i borgerens forløb gennem digital kommunikation og datadeling. </a:t>
            </a:r>
            <a:endParaRPr lang="da-DK" sz="1100" kern="1200" dirty="0"/>
          </a:p>
        </p:txBody>
      </p:sp>
    </p:spTree>
    <p:extLst>
      <p:ext uri="{BB962C8B-B14F-4D97-AF65-F5344CB8AC3E}">
        <p14:creationId xmlns:p14="http://schemas.microsoft.com/office/powerpoint/2010/main" val="211982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411A832-FFD6-5D15-29C8-8435EA03107C}"/>
              </a:ext>
            </a:extLst>
          </p:cNvPr>
          <p:cNvSpPr txBox="1"/>
          <p:nvPr/>
        </p:nvSpPr>
        <p:spPr>
          <a:xfrm>
            <a:off x="436774" y="1140589"/>
            <a:ext cx="34304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Sammen med borgerne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Fælles tidligere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Kvalitet hele vejen rundt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Virtuelt hvor det er muligt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Økonomisk klarhed og fair balance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BD519FF-D80B-5BE8-55CF-ADCF18ADC18E}"/>
              </a:ext>
            </a:extLst>
          </p:cNvPr>
          <p:cNvSpPr txBox="1"/>
          <p:nvPr/>
        </p:nvSpPr>
        <p:spPr>
          <a:xfrm>
            <a:off x="32667" y="13474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Bærende principper for samarbejdet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BC6D9D8-A2E5-6B63-F1AE-F9AACC457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32" y="1563638"/>
            <a:ext cx="2553272" cy="18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59772-1B4A-7B64-6AF4-ED85747E6286}"/>
              </a:ext>
            </a:extLst>
          </p:cNvPr>
          <p:cNvSpPr txBox="1">
            <a:spLocks/>
          </p:cNvSpPr>
          <p:nvPr/>
        </p:nvSpPr>
        <p:spPr>
          <a:xfrm>
            <a:off x="116632" y="51470"/>
            <a:ext cx="424968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</a:rPr>
              <a:t>Implementering og opfølgning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005D1C-BB39-7F18-C1D6-10426FA585C5}"/>
              </a:ext>
            </a:extLst>
          </p:cNvPr>
          <p:cNvSpPr txBox="1">
            <a:spLocks/>
          </p:cNvSpPr>
          <p:nvPr/>
        </p:nvSpPr>
        <p:spPr>
          <a:xfrm>
            <a:off x="260648" y="958473"/>
            <a:ext cx="4248472" cy="30963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De prioriterede indsatsområder udmøntes i konkrete handlingsorienterede samarbejdsaftaler og/eller via konkrete initiativer og prøvehandlinger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400" dirty="0"/>
              <a:t>Indsatser udvikles i sundhedsklyngerne (enten på sundhedsklyngernes eget initiativ eller på opdrag fra Sundhedssamarbejdsudvalget) og/eller i centralt nedsatte arbejdsgrupper</a:t>
            </a:r>
          </a:p>
          <a:p>
            <a:pPr marL="0" indent="0">
              <a:buNone/>
            </a:pPr>
            <a:endParaRPr lang="da-DK" altLang="da-DK" sz="1400" dirty="0">
              <a:highlight>
                <a:srgbClr val="FFFFFF"/>
              </a:highlight>
            </a:endParaRPr>
          </a:p>
          <a:p>
            <a:r>
              <a:rPr lang="da-DK" sz="1400" dirty="0"/>
              <a:t>Sundhedssamarbejdsudvalget og sundhedsklyngerne følger løbende op på aftalens målsætninger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altLang="da-DK" sz="1400" dirty="0">
                <a:highlight>
                  <a:srgbClr val="FFFFFF"/>
                </a:highlight>
              </a:rPr>
              <a:t>Der udarbejdes en årlig arbejdsplan i regi af Sundhedssamarbejdsudvalget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400" dirty="0"/>
              <a:t>Der udarbejdes midtvejs- og slutstatus på udmøntning af sundhedsaftalen</a:t>
            </a:r>
            <a:endParaRPr lang="da-DK" sz="1400" dirty="0">
              <a:highlight>
                <a:srgbClr val="FFFFFF"/>
              </a:highlight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20" y="843558"/>
            <a:ext cx="2308218" cy="30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839DB6D-DBE8-4A01-6941-52AA3C59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" y="855247"/>
            <a:ext cx="5949280" cy="343300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4F65482-BDCF-D794-4E58-67C1FD4A0D04}"/>
              </a:ext>
            </a:extLst>
          </p:cNvPr>
          <p:cNvSpPr txBox="1">
            <a:spLocks noChangeArrowheads="1"/>
          </p:cNvSpPr>
          <p:nvPr/>
        </p:nvSpPr>
        <p:spPr>
          <a:xfrm>
            <a:off x="-27384" y="123478"/>
            <a:ext cx="2711996" cy="49760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dirty="0">
                <a:solidFill>
                  <a:schemeClr val="bg1"/>
                </a:solidFill>
              </a:rPr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51281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>
            <a:extLst>
              <a:ext uri="{FF2B5EF4-FFF2-40B4-BE49-F238E27FC236}">
                <a16:creationId xmlns:a16="http://schemas.microsoft.com/office/drawing/2014/main" id="{8F95E88E-2DD0-D981-327C-5E77287E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14" y="1495631"/>
            <a:ext cx="2404769" cy="185296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FCEEA09-ACFA-EC12-3292-0FF822C71998}"/>
              </a:ext>
            </a:extLst>
          </p:cNvPr>
          <p:cNvSpPr/>
          <p:nvPr/>
        </p:nvSpPr>
        <p:spPr>
          <a:xfrm>
            <a:off x="3177391" y="807914"/>
            <a:ext cx="246836" cy="24710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CF9724A-FD1F-01D5-88A8-03F322CE994F}"/>
              </a:ext>
            </a:extLst>
          </p:cNvPr>
          <p:cNvSpPr/>
          <p:nvPr/>
        </p:nvSpPr>
        <p:spPr>
          <a:xfrm>
            <a:off x="2593090" y="2964597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56D7EE-D4F3-3D6E-E1C7-153420C5686A}"/>
              </a:ext>
            </a:extLst>
          </p:cNvPr>
          <p:cNvSpPr/>
          <p:nvPr/>
        </p:nvSpPr>
        <p:spPr>
          <a:xfrm>
            <a:off x="4165950" y="1281031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58138F-7380-9C43-4BD3-F75A50041359}"/>
              </a:ext>
            </a:extLst>
          </p:cNvPr>
          <p:cNvSpPr/>
          <p:nvPr/>
        </p:nvSpPr>
        <p:spPr>
          <a:xfrm>
            <a:off x="4197545" y="3249092"/>
            <a:ext cx="246836" cy="24710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A06FFC3-D02E-EDAA-A47B-3CE917D1D584}"/>
              </a:ext>
            </a:extLst>
          </p:cNvPr>
          <p:cNvSpPr/>
          <p:nvPr/>
        </p:nvSpPr>
        <p:spPr>
          <a:xfrm>
            <a:off x="2643186" y="1158694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B7935DD-65D8-9C41-31C9-FAC874B447CF}"/>
              </a:ext>
            </a:extLst>
          </p:cNvPr>
          <p:cNvSpPr/>
          <p:nvPr/>
        </p:nvSpPr>
        <p:spPr>
          <a:xfrm>
            <a:off x="2079835" y="2182878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3DC75131-7261-B269-4219-F63F162B3C7E}"/>
              </a:ext>
            </a:extLst>
          </p:cNvPr>
          <p:cNvSpPr/>
          <p:nvPr/>
        </p:nvSpPr>
        <p:spPr>
          <a:xfrm>
            <a:off x="332656" y="828659"/>
            <a:ext cx="2366309" cy="1790491"/>
          </a:xfrm>
          <a:custGeom>
            <a:avLst/>
            <a:gdLst>
              <a:gd name="connsiteX0" fmla="*/ 0 w 2366309"/>
              <a:gd name="connsiteY0" fmla="*/ 895246 h 1790491"/>
              <a:gd name="connsiteX1" fmla="*/ 1183155 w 2366309"/>
              <a:gd name="connsiteY1" fmla="*/ 0 h 1790491"/>
              <a:gd name="connsiteX2" fmla="*/ 2366310 w 2366309"/>
              <a:gd name="connsiteY2" fmla="*/ 895246 h 1790491"/>
              <a:gd name="connsiteX3" fmla="*/ 1183155 w 2366309"/>
              <a:gd name="connsiteY3" fmla="*/ 1790492 h 1790491"/>
              <a:gd name="connsiteX4" fmla="*/ 0 w 2366309"/>
              <a:gd name="connsiteY4" fmla="*/ 895246 h 179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309" h="1790491">
                <a:moveTo>
                  <a:pt x="0" y="895246"/>
                </a:moveTo>
                <a:cubicBezTo>
                  <a:pt x="0" y="400815"/>
                  <a:pt x="529717" y="0"/>
                  <a:pt x="1183155" y="0"/>
                </a:cubicBezTo>
                <a:cubicBezTo>
                  <a:pt x="1836593" y="0"/>
                  <a:pt x="2366310" y="400815"/>
                  <a:pt x="2366310" y="895246"/>
                </a:cubicBezTo>
                <a:cubicBezTo>
                  <a:pt x="2366310" y="1389677"/>
                  <a:pt x="1836593" y="1790492"/>
                  <a:pt x="1183155" y="1790492"/>
                </a:cubicBezTo>
                <a:cubicBezTo>
                  <a:pt x="529717" y="1790492"/>
                  <a:pt x="0" y="1389677"/>
                  <a:pt x="0" y="89524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498" tIns="323171" rIns="407498" bIns="3231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600" kern="1200" dirty="0"/>
              <a:t>Læs den på </a:t>
            </a:r>
            <a:r>
              <a:rPr lang="da-DK" sz="1000" kern="1200" dirty="0">
                <a:hlinkClick r:id="rId3"/>
              </a:rPr>
              <a:t>www.sundhedsaftalen.rm.dk</a:t>
            </a:r>
            <a:r>
              <a:rPr lang="da-DK" sz="1000" kern="1200" dirty="0"/>
              <a:t> </a:t>
            </a:r>
            <a:endParaRPr lang="da-DK" sz="1200" kern="12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D9FAB25-44DD-0CD0-A3B2-F482D97229C1}"/>
              </a:ext>
            </a:extLst>
          </p:cNvPr>
          <p:cNvSpPr/>
          <p:nvPr/>
        </p:nvSpPr>
        <p:spPr>
          <a:xfrm>
            <a:off x="2927822" y="1166643"/>
            <a:ext cx="246836" cy="24710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6E1EBC0-6568-0110-438B-B456DD7DA06F}"/>
              </a:ext>
            </a:extLst>
          </p:cNvPr>
          <p:cNvSpPr/>
          <p:nvPr/>
        </p:nvSpPr>
        <p:spPr>
          <a:xfrm>
            <a:off x="1301527" y="2476685"/>
            <a:ext cx="446309" cy="4465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4DC0670-296C-1903-EF88-F8DB454D21CB}"/>
              </a:ext>
            </a:extLst>
          </p:cNvPr>
          <p:cNvSpPr/>
          <p:nvPr/>
        </p:nvSpPr>
        <p:spPr>
          <a:xfrm>
            <a:off x="3955700" y="1508480"/>
            <a:ext cx="246836" cy="24710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698DB4F-F3CF-CCEC-43D3-C9F78A79F728}"/>
              </a:ext>
            </a:extLst>
          </p:cNvPr>
          <p:cNvSpPr/>
          <p:nvPr/>
        </p:nvSpPr>
        <p:spPr>
          <a:xfrm>
            <a:off x="1131656" y="3007989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272817A-C7B2-5265-3CCF-4721B142190F}"/>
              </a:ext>
            </a:extLst>
          </p:cNvPr>
          <p:cNvSpPr/>
          <p:nvPr/>
        </p:nvSpPr>
        <p:spPr>
          <a:xfrm>
            <a:off x="4618104" y="3479283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73E97FA9-4500-D5AD-40C3-1F4B7FEB3BD2}"/>
              </a:ext>
            </a:extLst>
          </p:cNvPr>
          <p:cNvSpPr/>
          <p:nvPr/>
        </p:nvSpPr>
        <p:spPr>
          <a:xfrm>
            <a:off x="4425620" y="1723904"/>
            <a:ext cx="2136335" cy="1534192"/>
          </a:xfrm>
          <a:custGeom>
            <a:avLst/>
            <a:gdLst>
              <a:gd name="connsiteX0" fmla="*/ 0 w 2136335"/>
              <a:gd name="connsiteY0" fmla="*/ 767096 h 1534192"/>
              <a:gd name="connsiteX1" fmla="*/ 1068168 w 2136335"/>
              <a:gd name="connsiteY1" fmla="*/ 0 h 1534192"/>
              <a:gd name="connsiteX2" fmla="*/ 2136336 w 2136335"/>
              <a:gd name="connsiteY2" fmla="*/ 767096 h 1534192"/>
              <a:gd name="connsiteX3" fmla="*/ 1068168 w 2136335"/>
              <a:gd name="connsiteY3" fmla="*/ 1534192 h 1534192"/>
              <a:gd name="connsiteX4" fmla="*/ 0 w 2136335"/>
              <a:gd name="connsiteY4" fmla="*/ 767096 h 15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335" h="1534192">
                <a:moveTo>
                  <a:pt x="0" y="767096"/>
                </a:moveTo>
                <a:cubicBezTo>
                  <a:pt x="0" y="343441"/>
                  <a:pt x="478235" y="0"/>
                  <a:pt x="1068168" y="0"/>
                </a:cubicBezTo>
                <a:cubicBezTo>
                  <a:pt x="1658101" y="0"/>
                  <a:pt x="2136336" y="343441"/>
                  <a:pt x="2136336" y="767096"/>
                </a:cubicBezTo>
                <a:cubicBezTo>
                  <a:pt x="2136336" y="1190751"/>
                  <a:pt x="1658101" y="1534192"/>
                  <a:pt x="1068168" y="1534192"/>
                </a:cubicBezTo>
                <a:cubicBezTo>
                  <a:pt x="478235" y="1534192"/>
                  <a:pt x="0" y="1190751"/>
                  <a:pt x="0" y="76709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199" tIns="278017" rIns="366199" bIns="27801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400" kern="1200" dirty="0"/>
              <a:t>Samarbejdsaftaler </a:t>
            </a:r>
            <a:r>
              <a:rPr lang="da-DK" sz="1400" kern="1200" dirty="0">
                <a:hlinkClick r:id="rId4"/>
              </a:rPr>
              <a:t>LINK</a:t>
            </a:r>
            <a:endParaRPr lang="da-DK" sz="1400" kern="1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0D9A098-1A9B-97D9-F8A4-5384132D40CB}"/>
              </a:ext>
            </a:extLst>
          </p:cNvPr>
          <p:cNvSpPr/>
          <p:nvPr/>
        </p:nvSpPr>
        <p:spPr>
          <a:xfrm>
            <a:off x="4821431" y="1723904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B62F645E-172E-CACC-7759-08013B35AF8B}"/>
              </a:ext>
            </a:extLst>
          </p:cNvPr>
          <p:cNvSpPr/>
          <p:nvPr/>
        </p:nvSpPr>
        <p:spPr>
          <a:xfrm>
            <a:off x="1324551" y="3026425"/>
            <a:ext cx="2108026" cy="1185914"/>
          </a:xfrm>
          <a:custGeom>
            <a:avLst/>
            <a:gdLst>
              <a:gd name="connsiteX0" fmla="*/ 0 w 1850785"/>
              <a:gd name="connsiteY0" fmla="*/ 549466 h 1098931"/>
              <a:gd name="connsiteX1" fmla="*/ 925393 w 1850785"/>
              <a:gd name="connsiteY1" fmla="*/ 0 h 1098931"/>
              <a:gd name="connsiteX2" fmla="*/ 1850786 w 1850785"/>
              <a:gd name="connsiteY2" fmla="*/ 549466 h 1098931"/>
              <a:gd name="connsiteX3" fmla="*/ 925393 w 1850785"/>
              <a:gd name="connsiteY3" fmla="*/ 1098932 h 1098931"/>
              <a:gd name="connsiteX4" fmla="*/ 0 w 1850785"/>
              <a:gd name="connsiteY4" fmla="*/ 549466 h 109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785" h="1098931">
                <a:moveTo>
                  <a:pt x="0" y="549466"/>
                </a:moveTo>
                <a:cubicBezTo>
                  <a:pt x="0" y="246004"/>
                  <a:pt x="414313" y="0"/>
                  <a:pt x="925393" y="0"/>
                </a:cubicBezTo>
                <a:cubicBezTo>
                  <a:pt x="1436473" y="0"/>
                  <a:pt x="1850786" y="246004"/>
                  <a:pt x="1850786" y="549466"/>
                </a:cubicBezTo>
                <a:cubicBezTo>
                  <a:pt x="1850786" y="852928"/>
                  <a:pt x="1436473" y="1098932"/>
                  <a:pt x="925393" y="1098932"/>
                </a:cubicBezTo>
                <a:cubicBezTo>
                  <a:pt x="414313" y="1098932"/>
                  <a:pt x="0" y="852928"/>
                  <a:pt x="0" y="5494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001" tIns="221895" rIns="332001" bIns="2218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600" kern="1200"/>
              <a:t>Værktøjskassen </a:t>
            </a:r>
            <a:r>
              <a:rPr lang="da-DK" sz="1600" kern="1200">
                <a:hlinkClick r:id="rId5"/>
              </a:rPr>
              <a:t>LINK</a:t>
            </a:r>
            <a:endParaRPr lang="da-DK" sz="1600" kern="12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AC44ED-12CE-7C9D-A17C-7838B09A51EF}"/>
              </a:ext>
            </a:extLst>
          </p:cNvPr>
          <p:cNvSpPr/>
          <p:nvPr/>
        </p:nvSpPr>
        <p:spPr>
          <a:xfrm>
            <a:off x="2998412" y="3187188"/>
            <a:ext cx="178979" cy="1788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594F44A9-2350-F0C9-5CCD-EDB6C623B77E}"/>
              </a:ext>
            </a:extLst>
          </p:cNvPr>
          <p:cNvSpPr/>
          <p:nvPr/>
        </p:nvSpPr>
        <p:spPr>
          <a:xfrm>
            <a:off x="3933056" y="3641933"/>
            <a:ext cx="2108026" cy="1185914"/>
          </a:xfrm>
          <a:custGeom>
            <a:avLst/>
            <a:gdLst>
              <a:gd name="connsiteX0" fmla="*/ 0 w 1850785"/>
              <a:gd name="connsiteY0" fmla="*/ 549466 h 1098931"/>
              <a:gd name="connsiteX1" fmla="*/ 925393 w 1850785"/>
              <a:gd name="connsiteY1" fmla="*/ 0 h 1098931"/>
              <a:gd name="connsiteX2" fmla="*/ 1850786 w 1850785"/>
              <a:gd name="connsiteY2" fmla="*/ 549466 h 1098931"/>
              <a:gd name="connsiteX3" fmla="*/ 925393 w 1850785"/>
              <a:gd name="connsiteY3" fmla="*/ 1098932 h 1098931"/>
              <a:gd name="connsiteX4" fmla="*/ 0 w 1850785"/>
              <a:gd name="connsiteY4" fmla="*/ 549466 h 109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785" h="1098931">
                <a:moveTo>
                  <a:pt x="0" y="549466"/>
                </a:moveTo>
                <a:cubicBezTo>
                  <a:pt x="0" y="246004"/>
                  <a:pt x="414313" y="0"/>
                  <a:pt x="925393" y="0"/>
                </a:cubicBezTo>
                <a:cubicBezTo>
                  <a:pt x="1436473" y="0"/>
                  <a:pt x="1850786" y="246004"/>
                  <a:pt x="1850786" y="549466"/>
                </a:cubicBezTo>
                <a:cubicBezTo>
                  <a:pt x="1850786" y="852928"/>
                  <a:pt x="1436473" y="1098932"/>
                  <a:pt x="925393" y="1098932"/>
                </a:cubicBezTo>
                <a:cubicBezTo>
                  <a:pt x="414313" y="1098932"/>
                  <a:pt x="0" y="852928"/>
                  <a:pt x="0" y="5494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001" tIns="221895" rIns="332001" bIns="2218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600" kern="1200" dirty="0"/>
              <a:t>Kommunikationspakken </a:t>
            </a:r>
            <a:r>
              <a:rPr lang="da-DK" sz="1600" dirty="0">
                <a:hlinkClick r:id="rId6"/>
              </a:rPr>
              <a:t>Link</a:t>
            </a:r>
            <a:endParaRPr lang="da-DK" sz="1600" kern="1200" dirty="0"/>
          </a:p>
        </p:txBody>
      </p:sp>
    </p:spTree>
    <p:extLst>
      <p:ext uri="{BB962C8B-B14F-4D97-AF65-F5344CB8AC3E}">
        <p14:creationId xmlns:p14="http://schemas.microsoft.com/office/powerpoint/2010/main" val="327532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dsholder til indhold 2">
            <a:extLst>
              <a:ext uri="{FF2B5EF4-FFF2-40B4-BE49-F238E27FC236}">
                <a16:creationId xmlns:a16="http://schemas.microsoft.com/office/drawing/2014/main" id="{EDB17EB7-5B17-E88D-E964-C0D7ABB74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18031"/>
              </p:ext>
            </p:extLst>
          </p:nvPr>
        </p:nvGraphicFramePr>
        <p:xfrm>
          <a:off x="2780928" y="1131590"/>
          <a:ext cx="38164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D0D76DFA-61B3-89E8-E1E0-CD4E9F441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0" y="1142380"/>
            <a:ext cx="2324327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B6AD6E7-9C6C-7BFC-047E-B456E0BA8563}"/>
              </a:ext>
            </a:extLst>
          </p:cNvPr>
          <p:cNvSpPr txBox="1">
            <a:spLocks/>
          </p:cNvSpPr>
          <p:nvPr/>
        </p:nvSpPr>
        <p:spPr>
          <a:xfrm>
            <a:off x="116632" y="51470"/>
            <a:ext cx="5733256" cy="6675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9459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24F7C807-9DDC-2079-3EB8-A06C8D5A8D02}"/>
              </a:ext>
            </a:extLst>
          </p:cNvPr>
          <p:cNvSpPr txBox="1">
            <a:spLocks/>
          </p:cNvSpPr>
          <p:nvPr/>
        </p:nvSpPr>
        <p:spPr>
          <a:xfrm>
            <a:off x="220080" y="987574"/>
            <a:ext cx="6417840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Sundhedsaftalen</a:t>
            </a:r>
          </a:p>
          <a:p>
            <a:pPr lvl="1"/>
            <a:r>
              <a:rPr lang="da-DK" sz="1800" dirty="0"/>
              <a:t>omfatter samarbejdet mellem hospitaler, kommuner og almen praksis</a:t>
            </a:r>
          </a:p>
          <a:p>
            <a:pPr lvl="1"/>
            <a:r>
              <a:rPr lang="da-DK" sz="1800" dirty="0"/>
              <a:t>fastsætter en fælles politisk retning for det tværsektorielle samarbejde </a:t>
            </a:r>
          </a:p>
          <a:p>
            <a:pPr lvl="1"/>
            <a:r>
              <a:rPr lang="da-DK" sz="1800" dirty="0"/>
              <a:t>skal understøtte sammenhæng i indsatsen mellem sundhedsområdet og andre tæt forbundne velfærdsområder, herunder social-, undervisnings- og beskæftigelsesområdet</a:t>
            </a:r>
          </a:p>
          <a:p>
            <a:r>
              <a:rPr lang="da-DK" sz="1800" dirty="0"/>
              <a:t>Lovbestemt - </a:t>
            </a:r>
            <a:r>
              <a:rPr lang="da-DK" alt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Sundhedsloven §205, </a:t>
            </a:r>
            <a:r>
              <a:rPr lang="da-DK" sz="1800" dirty="0"/>
              <a:t>bekendtgørelse og vejledning</a:t>
            </a:r>
          </a:p>
          <a:p>
            <a:r>
              <a:rPr lang="da-DK" sz="1800" dirty="0"/>
              <a:t>Trådt i kraft den 1. januar 2024 – gældende til den 30. juni 2027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B6AD6E7-9C6C-7BFC-047E-B456E0BA8563}"/>
              </a:ext>
            </a:extLst>
          </p:cNvPr>
          <p:cNvSpPr txBox="1">
            <a:spLocks/>
          </p:cNvSpPr>
          <p:nvPr/>
        </p:nvSpPr>
        <p:spPr>
          <a:xfrm>
            <a:off x="116632" y="51470"/>
            <a:ext cx="5733256" cy="6675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dirty="0">
                <a:solidFill>
                  <a:schemeClr val="bg1"/>
                </a:solidFill>
              </a:rPr>
              <a:t>Hvad er Sundhedsaftalen?</a:t>
            </a:r>
          </a:p>
        </p:txBody>
      </p:sp>
    </p:spTree>
    <p:extLst>
      <p:ext uri="{BB962C8B-B14F-4D97-AF65-F5344CB8AC3E}">
        <p14:creationId xmlns:p14="http://schemas.microsoft.com/office/powerpoint/2010/main" val="27927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5C0DA-3C26-5DE9-BC73-1CC8E18E0412}"/>
              </a:ext>
            </a:extLst>
          </p:cNvPr>
          <p:cNvSpPr txBox="1">
            <a:spLocks noChangeArrowheads="1"/>
          </p:cNvSpPr>
          <p:nvPr/>
        </p:nvSpPr>
        <p:spPr>
          <a:xfrm>
            <a:off x="1268760" y="843558"/>
            <a:ext cx="5769768" cy="7550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2000" dirty="0"/>
              <a:t>Sundhedsaftalen 2024-2027</a:t>
            </a:r>
            <a:br>
              <a:rPr lang="da-DK" altLang="da-DK" sz="2000" dirty="0"/>
            </a:br>
            <a:r>
              <a:rPr lang="da-DK" altLang="da-DK" sz="2000" dirty="0"/>
              <a:t>– hvad er det for en aftale?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CFC984-1630-A137-5449-6DE095D8CE92}"/>
              </a:ext>
            </a:extLst>
          </p:cNvPr>
          <p:cNvSpPr txBox="1">
            <a:spLocks noChangeArrowheads="1"/>
          </p:cNvSpPr>
          <p:nvPr/>
        </p:nvSpPr>
        <p:spPr>
          <a:xfrm>
            <a:off x="395537" y="2139702"/>
            <a:ext cx="6201816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altLang="da-DK" sz="1600" dirty="0"/>
              <a:t>En </a:t>
            </a:r>
            <a:r>
              <a:rPr lang="da-DK" altLang="da-DK" sz="1600" b="1" dirty="0"/>
              <a:t>politisk</a:t>
            </a:r>
            <a:r>
              <a:rPr lang="da-DK" altLang="da-DK" sz="1600" dirty="0"/>
              <a:t> aftale, som fastsætter en </a:t>
            </a:r>
            <a:r>
              <a:rPr lang="da-DK" altLang="da-DK" sz="1600" b="1" dirty="0"/>
              <a:t>fælles retning </a:t>
            </a:r>
            <a:r>
              <a:rPr lang="da-DK" altLang="da-DK" sz="1600" dirty="0"/>
              <a:t>ml hospitaler, kommuner og almen praksis</a:t>
            </a:r>
          </a:p>
          <a:p>
            <a:pPr lvl="1">
              <a:defRPr/>
            </a:pPr>
            <a:r>
              <a:rPr lang="da-DK" altLang="da-DK" sz="1400" dirty="0"/>
              <a:t>Aftalen er </a:t>
            </a:r>
            <a:r>
              <a:rPr lang="da-DK" altLang="da-DK" sz="1400" b="1" dirty="0"/>
              <a:t>dynamisk</a:t>
            </a:r>
            <a:r>
              <a:rPr lang="da-DK" altLang="da-DK" sz="1400" dirty="0"/>
              <a:t>: dvs., at der løbende kan foretages politiske prioriteringer</a:t>
            </a:r>
          </a:p>
          <a:p>
            <a:pPr lvl="1">
              <a:defRPr/>
            </a:pPr>
            <a:r>
              <a:rPr lang="da-DK" altLang="da-DK" sz="1400" dirty="0"/>
              <a:t>Fokus på at </a:t>
            </a:r>
            <a:r>
              <a:rPr lang="da-DK" altLang="da-DK" sz="1400" b="1" dirty="0"/>
              <a:t>prioritere</a:t>
            </a:r>
            <a:r>
              <a:rPr lang="da-DK" altLang="da-DK" sz="1400" dirty="0"/>
              <a:t> få konkrete områder for at få et mere effektfuldt og enkelt grundlag for samarbejdet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da-DK" altLang="da-DK" sz="1400" dirty="0"/>
          </a:p>
          <a:p>
            <a:pPr>
              <a:defRPr/>
            </a:pPr>
            <a:r>
              <a:rPr lang="da-DK" altLang="da-DK" sz="1600" dirty="0"/>
              <a:t>Selve </a:t>
            </a:r>
            <a:r>
              <a:rPr lang="da-DK" altLang="da-DK" sz="1600" b="1" dirty="0"/>
              <a:t>udmøntningen</a:t>
            </a:r>
            <a:r>
              <a:rPr lang="da-DK" altLang="da-DK" sz="1600" dirty="0"/>
              <a:t> i konkrete initiativer mv. aftales og udvikles i aftaleperioden</a:t>
            </a:r>
          </a:p>
          <a:p>
            <a:pPr lvl="1">
              <a:defRPr/>
            </a:pPr>
            <a:r>
              <a:rPr lang="da-DK" altLang="da-DK" sz="1300" dirty="0"/>
              <a:t>Løbende udarbejdes samarbejdsaftaler og prøvehandlinger mm.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E65CE3A-4C1A-0107-300B-DDAB6439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" y="627534"/>
            <a:ext cx="1916832" cy="13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1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kageskærer&#10;&#10;Automatisk genereret beskrivelse">
            <a:extLst>
              <a:ext uri="{FF2B5EF4-FFF2-40B4-BE49-F238E27FC236}">
                <a16:creationId xmlns:a16="http://schemas.microsoft.com/office/drawing/2014/main" id="{29FC6C11-D604-F616-1C61-3BBB57991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3435846"/>
            <a:ext cx="2598172" cy="150093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F08E45E-B408-925A-7BA1-42D7DCE0E283}"/>
              </a:ext>
            </a:extLst>
          </p:cNvPr>
          <p:cNvSpPr txBox="1">
            <a:spLocks/>
          </p:cNvSpPr>
          <p:nvPr/>
        </p:nvSpPr>
        <p:spPr>
          <a:xfrm>
            <a:off x="26896" y="-33986"/>
            <a:ext cx="5697760" cy="7200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5F2C39-0722-F299-8D31-96F9ECDD2A76}"/>
              </a:ext>
            </a:extLst>
          </p:cNvPr>
          <p:cNvSpPr txBox="1">
            <a:spLocks/>
          </p:cNvSpPr>
          <p:nvPr/>
        </p:nvSpPr>
        <p:spPr>
          <a:xfrm>
            <a:off x="566869" y="845837"/>
            <a:ext cx="5958475" cy="28780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40000"/>
              </a:spcBef>
              <a:buNone/>
            </a:pPr>
            <a:r>
              <a:rPr lang="da-DK" sz="1800" b="1" dirty="0"/>
              <a:t>Vi står på det vi har – vi nulstiller ikke!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da-DK" sz="1800" b="1" dirty="0"/>
              <a:t>Det betyder</a:t>
            </a:r>
            <a:r>
              <a:rPr lang="da-DK" sz="1800" dirty="0"/>
              <a:t>: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da-DK" sz="1800" dirty="0"/>
              <a:t>At vi bygger ovenpå de mange indsatser og det samarbejde, der allerede foregår i det daglige ml kommune, hospital, almen praksis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da-DK" sz="1800" dirty="0"/>
              <a:t>At samarbejdsaftaler, og sundhedsfaglige dokumenter i værktøjskassen stadig er gældende!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da-DK" sz="1800" dirty="0"/>
              <a:t>At der løbende vil udarbejdes nye samarbejdsaftaler, hvor relevant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da-DK" sz="1800" dirty="0"/>
              <a:t>Findes på: </a:t>
            </a:r>
            <a:r>
              <a:rPr lang="da-DK" sz="1800" dirty="0">
                <a:hlinkClick r:id="rId3"/>
              </a:rPr>
              <a:t>www.sundhedsaftalen.rm.dk</a:t>
            </a:r>
            <a:endParaRPr lang="da-DK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0FD153D-850C-2BF3-6818-FC089234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2" y="3728564"/>
            <a:ext cx="1835696" cy="10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9">
            <a:extLst>
              <a:ext uri="{FF2B5EF4-FFF2-40B4-BE49-F238E27FC236}">
                <a16:creationId xmlns:a16="http://schemas.microsoft.com/office/drawing/2014/main" id="{FA4310FA-3B94-AC12-18FE-E50D232A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752130"/>
            <a:ext cx="2201593" cy="1238176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9E9B8A10-35BC-63B1-391B-0BDB1639B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190"/>
            <a:ext cx="2384432" cy="1354832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72D8E86C-8A20-FFBF-312F-823864A73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689334"/>
            <a:ext cx="2028875" cy="114103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826BDEA-D141-0007-984C-02473F207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" y="637800"/>
            <a:ext cx="2566379" cy="144333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E502B77-0D8F-56CB-8F06-AA62CED23EF7}"/>
              </a:ext>
            </a:extLst>
          </p:cNvPr>
          <p:cNvSpPr txBox="1"/>
          <p:nvPr/>
        </p:nvSpPr>
        <p:spPr>
          <a:xfrm>
            <a:off x="44624" y="0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Visioner</a:t>
            </a:r>
          </a:p>
          <a:p>
            <a:r>
              <a:rPr lang="da-DK" b="1" dirty="0">
                <a:solidFill>
                  <a:schemeClr val="bg1"/>
                </a:solidFill>
              </a:rPr>
              <a:t>- Sundhedsaftalen 2024-2027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BFB8154D-FA27-F895-DB33-24742C395234}"/>
              </a:ext>
            </a:extLst>
          </p:cNvPr>
          <p:cNvSpPr/>
          <p:nvPr/>
        </p:nvSpPr>
        <p:spPr>
          <a:xfrm>
            <a:off x="2460673" y="1289349"/>
            <a:ext cx="1946701" cy="1882570"/>
          </a:xfrm>
          <a:custGeom>
            <a:avLst/>
            <a:gdLst>
              <a:gd name="connsiteX0" fmla="*/ 0 w 2668311"/>
              <a:gd name="connsiteY0" fmla="*/ 1334228 h 2668455"/>
              <a:gd name="connsiteX1" fmla="*/ 1334156 w 2668311"/>
              <a:gd name="connsiteY1" fmla="*/ 0 h 2668455"/>
              <a:gd name="connsiteX2" fmla="*/ 2668312 w 2668311"/>
              <a:gd name="connsiteY2" fmla="*/ 1334228 h 2668455"/>
              <a:gd name="connsiteX3" fmla="*/ 1334156 w 2668311"/>
              <a:gd name="connsiteY3" fmla="*/ 2668456 h 2668455"/>
              <a:gd name="connsiteX4" fmla="*/ 0 w 2668311"/>
              <a:gd name="connsiteY4" fmla="*/ 1334228 h 26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311" h="2668455">
                <a:moveTo>
                  <a:pt x="0" y="1334228"/>
                </a:moveTo>
                <a:cubicBezTo>
                  <a:pt x="0" y="597354"/>
                  <a:pt x="597322" y="0"/>
                  <a:pt x="1334156" y="0"/>
                </a:cubicBezTo>
                <a:cubicBezTo>
                  <a:pt x="2070990" y="0"/>
                  <a:pt x="2668312" y="597354"/>
                  <a:pt x="2668312" y="1334228"/>
                </a:cubicBezTo>
                <a:cubicBezTo>
                  <a:pt x="2668312" y="2071102"/>
                  <a:pt x="2070990" y="2668456"/>
                  <a:pt x="1334156" y="2668456"/>
                </a:cubicBezTo>
                <a:cubicBezTo>
                  <a:pt x="597322" y="2668456"/>
                  <a:pt x="0" y="2071102"/>
                  <a:pt x="0" y="133422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735" tIns="531756" rIns="531735" bIns="53175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000" kern="1200" dirty="0"/>
              <a:t>Visioner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1984EC8-5233-BF0B-C46B-E08B230CF559}"/>
              </a:ext>
            </a:extLst>
          </p:cNvPr>
          <p:cNvSpPr/>
          <p:nvPr/>
        </p:nvSpPr>
        <p:spPr>
          <a:xfrm>
            <a:off x="3433858" y="1240428"/>
            <a:ext cx="278615" cy="27634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22CE0AB-6FB2-9DD3-41A4-3B2B461DF5CF}"/>
              </a:ext>
            </a:extLst>
          </p:cNvPr>
          <p:cNvSpPr/>
          <p:nvPr/>
        </p:nvSpPr>
        <p:spPr>
          <a:xfrm>
            <a:off x="2628856" y="3819741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C32C8A-9F8F-BE82-E718-49F53B463BA4}"/>
              </a:ext>
            </a:extLst>
          </p:cNvPr>
          <p:cNvSpPr/>
          <p:nvPr/>
        </p:nvSpPr>
        <p:spPr>
          <a:xfrm>
            <a:off x="4662914" y="2471731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75AE232-9095-2579-35F4-9692B9CE3BD5}"/>
              </a:ext>
            </a:extLst>
          </p:cNvPr>
          <p:cNvSpPr/>
          <p:nvPr/>
        </p:nvSpPr>
        <p:spPr>
          <a:xfrm>
            <a:off x="3591956" y="3516033"/>
            <a:ext cx="278615" cy="27634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CD30880-118C-AB41-F828-E71B161F7AC8}"/>
              </a:ext>
            </a:extLst>
          </p:cNvPr>
          <p:cNvSpPr/>
          <p:nvPr/>
        </p:nvSpPr>
        <p:spPr>
          <a:xfrm>
            <a:off x="2749067" y="1416756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0EBC790-298D-CB69-248F-A734A7E350AC}"/>
              </a:ext>
            </a:extLst>
          </p:cNvPr>
          <p:cNvSpPr/>
          <p:nvPr/>
        </p:nvSpPr>
        <p:spPr>
          <a:xfrm>
            <a:off x="2178383" y="2503785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FCD2C288-627C-20BF-0DC6-BE388F905DA0}"/>
              </a:ext>
            </a:extLst>
          </p:cNvPr>
          <p:cNvSpPr/>
          <p:nvPr/>
        </p:nvSpPr>
        <p:spPr>
          <a:xfrm>
            <a:off x="1345726" y="1596697"/>
            <a:ext cx="1176201" cy="1082496"/>
          </a:xfrm>
          <a:custGeom>
            <a:avLst/>
            <a:gdLst>
              <a:gd name="connsiteX0" fmla="*/ 0 w 1348640"/>
              <a:gd name="connsiteY0" fmla="*/ 618721 h 1237442"/>
              <a:gd name="connsiteX1" fmla="*/ 674320 w 1348640"/>
              <a:gd name="connsiteY1" fmla="*/ 0 h 1237442"/>
              <a:gd name="connsiteX2" fmla="*/ 1348640 w 1348640"/>
              <a:gd name="connsiteY2" fmla="*/ 618721 h 1237442"/>
              <a:gd name="connsiteX3" fmla="*/ 674320 w 1348640"/>
              <a:gd name="connsiteY3" fmla="*/ 1237442 h 1237442"/>
              <a:gd name="connsiteX4" fmla="*/ 0 w 1348640"/>
              <a:gd name="connsiteY4" fmla="*/ 618721 h 12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40" h="1237442">
                <a:moveTo>
                  <a:pt x="0" y="618721"/>
                </a:moveTo>
                <a:cubicBezTo>
                  <a:pt x="0" y="277011"/>
                  <a:pt x="301903" y="0"/>
                  <a:pt x="674320" y="0"/>
                </a:cubicBezTo>
                <a:cubicBezTo>
                  <a:pt x="1046737" y="0"/>
                  <a:pt x="1348640" y="277011"/>
                  <a:pt x="1348640" y="618721"/>
                </a:cubicBezTo>
                <a:cubicBezTo>
                  <a:pt x="1348640" y="960431"/>
                  <a:pt x="1046737" y="1237442"/>
                  <a:pt x="674320" y="1237442"/>
                </a:cubicBezTo>
                <a:cubicBezTo>
                  <a:pt x="301903" y="1237442"/>
                  <a:pt x="0" y="960431"/>
                  <a:pt x="0" y="61872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44" tIns="234559" rIns="250844" bIns="23455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SAMMEN-HÆNG OG TRYGHED</a:t>
            </a:r>
            <a:endParaRPr lang="da-DK" sz="1000" kern="12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F70C7F-6C6B-05C9-CCB2-5E021E5720D7}"/>
              </a:ext>
            </a:extLst>
          </p:cNvPr>
          <p:cNvSpPr/>
          <p:nvPr/>
        </p:nvSpPr>
        <p:spPr>
          <a:xfrm>
            <a:off x="5166609" y="2079379"/>
            <a:ext cx="278615" cy="27634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CBDB6E8-B39D-2228-C611-2010983AB3BC}"/>
              </a:ext>
            </a:extLst>
          </p:cNvPr>
          <p:cNvSpPr/>
          <p:nvPr/>
        </p:nvSpPr>
        <p:spPr>
          <a:xfrm>
            <a:off x="1046608" y="2571750"/>
            <a:ext cx="503768" cy="4993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7B5AF6CD-E0B7-4AD5-3892-A11213804314}"/>
              </a:ext>
            </a:extLst>
          </p:cNvPr>
          <p:cNvSpPr/>
          <p:nvPr/>
        </p:nvSpPr>
        <p:spPr>
          <a:xfrm>
            <a:off x="4012362" y="1184058"/>
            <a:ext cx="1217112" cy="1215177"/>
          </a:xfrm>
          <a:custGeom>
            <a:avLst/>
            <a:gdLst>
              <a:gd name="connsiteX0" fmla="*/ 0 w 1592479"/>
              <a:gd name="connsiteY0" fmla="*/ 697479 h 1394957"/>
              <a:gd name="connsiteX1" fmla="*/ 796240 w 1592479"/>
              <a:gd name="connsiteY1" fmla="*/ 0 h 1394957"/>
              <a:gd name="connsiteX2" fmla="*/ 1592480 w 1592479"/>
              <a:gd name="connsiteY2" fmla="*/ 697479 h 1394957"/>
              <a:gd name="connsiteX3" fmla="*/ 796240 w 1592479"/>
              <a:gd name="connsiteY3" fmla="*/ 1394958 h 1394957"/>
              <a:gd name="connsiteX4" fmla="*/ 0 w 1592479"/>
              <a:gd name="connsiteY4" fmla="*/ 697479 h 139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479" h="1394957">
                <a:moveTo>
                  <a:pt x="0" y="697479"/>
                </a:moveTo>
                <a:cubicBezTo>
                  <a:pt x="0" y="312272"/>
                  <a:pt x="356489" y="0"/>
                  <a:pt x="796240" y="0"/>
                </a:cubicBezTo>
                <a:cubicBezTo>
                  <a:pt x="1235991" y="0"/>
                  <a:pt x="1592480" y="312272"/>
                  <a:pt x="1592480" y="697479"/>
                </a:cubicBezTo>
                <a:cubicBezTo>
                  <a:pt x="1592480" y="1082686"/>
                  <a:pt x="1235991" y="1394958"/>
                  <a:pt x="796240" y="1394958"/>
                </a:cubicBezTo>
                <a:cubicBezTo>
                  <a:pt x="356489" y="1394958"/>
                  <a:pt x="0" y="1082686"/>
                  <a:pt x="0" y="69747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553" tIns="257627" rIns="286553" bIns="25762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00" kern="1200" dirty="0"/>
              <a:t>PÅ BORGERENS PRÆMISSER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0AD2FC4-CA59-224C-4CD7-783F539E1F97}"/>
              </a:ext>
            </a:extLst>
          </p:cNvPr>
          <p:cNvSpPr/>
          <p:nvPr/>
        </p:nvSpPr>
        <p:spPr>
          <a:xfrm>
            <a:off x="3134746" y="2703822"/>
            <a:ext cx="278615" cy="27634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A62A0EC-D13E-2A43-2805-FA76A526AF1A}"/>
              </a:ext>
            </a:extLst>
          </p:cNvPr>
          <p:cNvSpPr/>
          <p:nvPr/>
        </p:nvSpPr>
        <p:spPr>
          <a:xfrm>
            <a:off x="1425138" y="3416015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C3BDA54-EE3C-A091-CC04-4CD47BD6494D}"/>
              </a:ext>
            </a:extLst>
          </p:cNvPr>
          <p:cNvSpPr/>
          <p:nvPr/>
        </p:nvSpPr>
        <p:spPr>
          <a:xfrm>
            <a:off x="3137765" y="3416015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B916D97E-C96A-520D-62CF-BB36DCACC857}"/>
              </a:ext>
            </a:extLst>
          </p:cNvPr>
          <p:cNvSpPr/>
          <p:nvPr/>
        </p:nvSpPr>
        <p:spPr>
          <a:xfrm>
            <a:off x="3828427" y="2577744"/>
            <a:ext cx="1370910" cy="1348971"/>
          </a:xfrm>
          <a:custGeom>
            <a:avLst/>
            <a:gdLst>
              <a:gd name="connsiteX0" fmla="*/ 0 w 1430274"/>
              <a:gd name="connsiteY0" fmla="*/ 665184 h 1330367"/>
              <a:gd name="connsiteX1" fmla="*/ 715137 w 1430274"/>
              <a:gd name="connsiteY1" fmla="*/ 0 h 1330367"/>
              <a:gd name="connsiteX2" fmla="*/ 1430274 w 1430274"/>
              <a:gd name="connsiteY2" fmla="*/ 665184 h 1330367"/>
              <a:gd name="connsiteX3" fmla="*/ 715137 w 1430274"/>
              <a:gd name="connsiteY3" fmla="*/ 1330368 h 1330367"/>
              <a:gd name="connsiteX4" fmla="*/ 0 w 1430274"/>
              <a:gd name="connsiteY4" fmla="*/ 665184 h 13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274" h="1330367">
                <a:moveTo>
                  <a:pt x="0" y="665184"/>
                </a:moveTo>
                <a:cubicBezTo>
                  <a:pt x="0" y="297813"/>
                  <a:pt x="320178" y="0"/>
                  <a:pt x="715137" y="0"/>
                </a:cubicBezTo>
                <a:cubicBezTo>
                  <a:pt x="1110096" y="0"/>
                  <a:pt x="1430274" y="297813"/>
                  <a:pt x="1430274" y="665184"/>
                </a:cubicBezTo>
                <a:cubicBezTo>
                  <a:pt x="1430274" y="1032555"/>
                  <a:pt x="1110096" y="1330368"/>
                  <a:pt x="715137" y="1330368"/>
                </a:cubicBezTo>
                <a:cubicBezTo>
                  <a:pt x="320178" y="1330368"/>
                  <a:pt x="0" y="1032555"/>
                  <a:pt x="0" y="66518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99" tIns="248168" rIns="262799" bIns="248168" numCol="1" spcCol="1270" anchor="ctr" anchorCtr="0">
            <a:noAutofit/>
          </a:bodyPr>
          <a:lstStyle/>
          <a:p>
            <a:pPr marL="0" lvl="0" indent="0" algn="ctr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kern="1200" dirty="0"/>
              <a:t>ET NÆRT OG TILGÆNGELIGT SUNDHEDS-VÆSEN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5C27F64-1518-EF17-B117-FBC8ACE61972}"/>
              </a:ext>
            </a:extLst>
          </p:cNvPr>
          <p:cNvSpPr/>
          <p:nvPr/>
        </p:nvSpPr>
        <p:spPr>
          <a:xfrm>
            <a:off x="4963155" y="2804722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Kombinationstegning: figur 23">
            <a:extLst>
              <a:ext uri="{FF2B5EF4-FFF2-40B4-BE49-F238E27FC236}">
                <a16:creationId xmlns:a16="http://schemas.microsoft.com/office/drawing/2014/main" id="{E9338E68-81DB-C122-0E80-C8A0DF47678B}"/>
              </a:ext>
            </a:extLst>
          </p:cNvPr>
          <p:cNvSpPr/>
          <p:nvPr/>
        </p:nvSpPr>
        <p:spPr>
          <a:xfrm>
            <a:off x="1783629" y="2679193"/>
            <a:ext cx="1302670" cy="1247522"/>
          </a:xfrm>
          <a:custGeom>
            <a:avLst/>
            <a:gdLst>
              <a:gd name="connsiteX0" fmla="*/ 0 w 1373981"/>
              <a:gd name="connsiteY0" fmla="*/ 603534 h 1207067"/>
              <a:gd name="connsiteX1" fmla="*/ 686991 w 1373981"/>
              <a:gd name="connsiteY1" fmla="*/ 0 h 1207067"/>
              <a:gd name="connsiteX2" fmla="*/ 1373982 w 1373981"/>
              <a:gd name="connsiteY2" fmla="*/ 603534 h 1207067"/>
              <a:gd name="connsiteX3" fmla="*/ 686991 w 1373981"/>
              <a:gd name="connsiteY3" fmla="*/ 1207068 h 1207067"/>
              <a:gd name="connsiteX4" fmla="*/ 0 w 1373981"/>
              <a:gd name="connsiteY4" fmla="*/ 603534 h 12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981" h="1207067">
                <a:moveTo>
                  <a:pt x="0" y="603534"/>
                </a:moveTo>
                <a:cubicBezTo>
                  <a:pt x="0" y="270211"/>
                  <a:pt x="307576" y="0"/>
                  <a:pt x="686991" y="0"/>
                </a:cubicBezTo>
                <a:cubicBezTo>
                  <a:pt x="1066406" y="0"/>
                  <a:pt x="1373982" y="270211"/>
                  <a:pt x="1373982" y="603534"/>
                </a:cubicBezTo>
                <a:cubicBezTo>
                  <a:pt x="1373982" y="936857"/>
                  <a:pt x="1066406" y="1207068"/>
                  <a:pt x="686991" y="1207068"/>
                </a:cubicBezTo>
                <a:cubicBezTo>
                  <a:pt x="307576" y="1207068"/>
                  <a:pt x="0" y="936857"/>
                  <a:pt x="0" y="6035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555" tIns="230111" rIns="254555" bIns="2301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ET SUNDHEDS-VÆSEN I BALANCE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4911423-089A-BF6F-4B1E-8B6FBA34A628}"/>
              </a:ext>
            </a:extLst>
          </p:cNvPr>
          <p:cNvSpPr/>
          <p:nvPr/>
        </p:nvSpPr>
        <p:spPr>
          <a:xfrm>
            <a:off x="3231836" y="3901290"/>
            <a:ext cx="202021" cy="2000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745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e 25">
            <a:extLst>
              <a:ext uri="{FF2B5EF4-FFF2-40B4-BE49-F238E27FC236}">
                <a16:creationId xmlns:a16="http://schemas.microsoft.com/office/drawing/2014/main" id="{691D85E9-175A-4800-7268-E7C4860C3E56}"/>
              </a:ext>
            </a:extLst>
          </p:cNvPr>
          <p:cNvGrpSpPr/>
          <p:nvPr/>
        </p:nvGrpSpPr>
        <p:grpSpPr>
          <a:xfrm>
            <a:off x="189453" y="1001423"/>
            <a:ext cx="1436311" cy="1164303"/>
            <a:chOff x="48473" y="797472"/>
            <a:chExt cx="1436311" cy="1164303"/>
          </a:xfrm>
        </p:grpSpPr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B29D2053-AF6B-1BA8-4E2A-F4D97B5D4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9000" r="45073" b="12107"/>
            <a:stretch/>
          </p:blipFill>
          <p:spPr>
            <a:xfrm>
              <a:off x="48473" y="797472"/>
              <a:ext cx="1325725" cy="1164303"/>
            </a:xfrm>
            <a:prstGeom prst="rect">
              <a:avLst/>
            </a:prstGeom>
          </p:spPr>
        </p:pic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3E71DEB-1FA2-0CE6-1776-879002170BD0}"/>
                </a:ext>
              </a:extLst>
            </p:cNvPr>
            <p:cNvSpPr/>
            <p:nvPr/>
          </p:nvSpPr>
          <p:spPr>
            <a:xfrm>
              <a:off x="1230994" y="1491629"/>
              <a:ext cx="253790" cy="36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CC31A9CE-4668-A62E-A40C-D627AB448676}"/>
              </a:ext>
            </a:extLst>
          </p:cNvPr>
          <p:cNvGrpSpPr/>
          <p:nvPr/>
        </p:nvGrpSpPr>
        <p:grpSpPr>
          <a:xfrm>
            <a:off x="173990" y="3292926"/>
            <a:ext cx="2454863" cy="1348004"/>
            <a:chOff x="173990" y="3292926"/>
            <a:chExt cx="2454863" cy="1348004"/>
          </a:xfrm>
        </p:grpSpPr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6392E02C-462B-3641-3B2D-05CE8CB7A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5" t="12996" r="2283" b="15543"/>
            <a:stretch/>
          </p:blipFill>
          <p:spPr>
            <a:xfrm>
              <a:off x="173990" y="3465354"/>
              <a:ext cx="2328452" cy="1175576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048290F-7C72-A478-9B3D-2E166BDA6DB6}"/>
                </a:ext>
              </a:extLst>
            </p:cNvPr>
            <p:cNvSpPr/>
            <p:nvPr/>
          </p:nvSpPr>
          <p:spPr>
            <a:xfrm>
              <a:off x="987102" y="3292926"/>
              <a:ext cx="1086712" cy="378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025C876-339A-CAE8-CA4D-4981556292A1}"/>
                </a:ext>
              </a:extLst>
            </p:cNvPr>
            <p:cNvSpPr/>
            <p:nvPr/>
          </p:nvSpPr>
          <p:spPr>
            <a:xfrm>
              <a:off x="1374198" y="3472906"/>
              <a:ext cx="1086712" cy="378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49D1393-6E6A-ED69-9E33-E56231F547F8}"/>
                </a:ext>
              </a:extLst>
            </p:cNvPr>
            <p:cNvSpPr/>
            <p:nvPr/>
          </p:nvSpPr>
          <p:spPr>
            <a:xfrm>
              <a:off x="1542141" y="3661314"/>
              <a:ext cx="1086712" cy="378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CF01AD14-BA75-0EA7-A392-67FA8248FE49}"/>
                </a:ext>
              </a:extLst>
            </p:cNvPr>
            <p:cNvSpPr/>
            <p:nvPr/>
          </p:nvSpPr>
          <p:spPr>
            <a:xfrm>
              <a:off x="1216879" y="3465354"/>
              <a:ext cx="1086712" cy="378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79FA9ABF-AE3C-8BFE-75A3-C01A8216A680}"/>
              </a:ext>
            </a:extLst>
          </p:cNvPr>
          <p:cNvSpPr txBox="1"/>
          <p:nvPr/>
        </p:nvSpPr>
        <p:spPr>
          <a:xfrm>
            <a:off x="86828" y="73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Indsatsområder </a:t>
            </a:r>
          </a:p>
          <a:p>
            <a:r>
              <a:rPr lang="da-DK" b="1" dirty="0">
                <a:solidFill>
                  <a:schemeClr val="bg1"/>
                </a:solidFill>
              </a:rPr>
              <a:t>- Sundhedsaftalen 2024-2027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D3337F5C-C245-2DFA-A148-287F768CE7E0}"/>
              </a:ext>
            </a:extLst>
          </p:cNvPr>
          <p:cNvSpPr/>
          <p:nvPr/>
        </p:nvSpPr>
        <p:spPr>
          <a:xfrm>
            <a:off x="2794529" y="1491630"/>
            <a:ext cx="2195125" cy="2158673"/>
          </a:xfrm>
          <a:custGeom>
            <a:avLst/>
            <a:gdLst>
              <a:gd name="connsiteX0" fmla="*/ 0 w 2211573"/>
              <a:gd name="connsiteY0" fmla="*/ 1105787 h 2211573"/>
              <a:gd name="connsiteX1" fmla="*/ 1105787 w 2211573"/>
              <a:gd name="connsiteY1" fmla="*/ 0 h 2211573"/>
              <a:gd name="connsiteX2" fmla="*/ 2211574 w 2211573"/>
              <a:gd name="connsiteY2" fmla="*/ 1105787 h 2211573"/>
              <a:gd name="connsiteX3" fmla="*/ 1105787 w 2211573"/>
              <a:gd name="connsiteY3" fmla="*/ 2211574 h 2211573"/>
              <a:gd name="connsiteX4" fmla="*/ 0 w 2211573"/>
              <a:gd name="connsiteY4" fmla="*/ 1105787 h 221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573" h="2211573">
                <a:moveTo>
                  <a:pt x="0" y="1105787"/>
                </a:moveTo>
                <a:cubicBezTo>
                  <a:pt x="0" y="495078"/>
                  <a:pt x="495078" y="0"/>
                  <a:pt x="1105787" y="0"/>
                </a:cubicBezTo>
                <a:cubicBezTo>
                  <a:pt x="1716496" y="0"/>
                  <a:pt x="2211574" y="495078"/>
                  <a:pt x="2211574" y="1105787"/>
                </a:cubicBezTo>
                <a:cubicBezTo>
                  <a:pt x="2211574" y="1716496"/>
                  <a:pt x="1716496" y="2211574"/>
                  <a:pt x="1105787" y="2211574"/>
                </a:cubicBezTo>
                <a:cubicBezTo>
                  <a:pt x="495078" y="2211574"/>
                  <a:pt x="0" y="1716496"/>
                  <a:pt x="0" y="110578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0547" tIns="350547" rIns="350547" bIns="350547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b="1" kern="1200" dirty="0"/>
              <a:t>Prioriterede indsatsområder</a:t>
            </a: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8367EFEB-0555-6405-C554-6FDF65955CD3}"/>
              </a:ext>
            </a:extLst>
          </p:cNvPr>
          <p:cNvSpPr/>
          <p:nvPr/>
        </p:nvSpPr>
        <p:spPr>
          <a:xfrm>
            <a:off x="1378188" y="808337"/>
            <a:ext cx="1931464" cy="1897205"/>
          </a:xfrm>
          <a:custGeom>
            <a:avLst/>
            <a:gdLst>
              <a:gd name="connsiteX0" fmla="*/ 0 w 1714754"/>
              <a:gd name="connsiteY0" fmla="*/ 701384 h 1402768"/>
              <a:gd name="connsiteX1" fmla="*/ 857377 w 1714754"/>
              <a:gd name="connsiteY1" fmla="*/ 0 h 1402768"/>
              <a:gd name="connsiteX2" fmla="*/ 1714754 w 1714754"/>
              <a:gd name="connsiteY2" fmla="*/ 701384 h 1402768"/>
              <a:gd name="connsiteX3" fmla="*/ 857377 w 1714754"/>
              <a:gd name="connsiteY3" fmla="*/ 1402768 h 1402768"/>
              <a:gd name="connsiteX4" fmla="*/ 0 w 1714754"/>
              <a:gd name="connsiteY4" fmla="*/ 701384 h 1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754" h="1402768">
                <a:moveTo>
                  <a:pt x="0" y="701384"/>
                </a:moveTo>
                <a:cubicBezTo>
                  <a:pt x="0" y="314020"/>
                  <a:pt x="383861" y="0"/>
                  <a:pt x="857377" y="0"/>
                </a:cubicBezTo>
                <a:cubicBezTo>
                  <a:pt x="1330893" y="0"/>
                  <a:pt x="1714754" y="314020"/>
                  <a:pt x="1714754" y="701384"/>
                </a:cubicBezTo>
                <a:cubicBezTo>
                  <a:pt x="1714754" y="1088748"/>
                  <a:pt x="1330893" y="1402768"/>
                  <a:pt x="857377" y="1402768"/>
                </a:cubicBezTo>
                <a:cubicBezTo>
                  <a:pt x="383861" y="1402768"/>
                  <a:pt x="0" y="1088748"/>
                  <a:pt x="0" y="70138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fillRef>
          <a:effectRef idx="0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1440" tIns="225751" rIns="271440" bIns="225751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b="1" kern="1200" dirty="0"/>
              <a:t>Sammenhæng for borgere med kronisk sygdom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/>
              <a:t>– med fokus på de med størst behov og størst kompleksitet</a:t>
            </a: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31037E8F-EC6F-BBDF-0EF0-8F4704D65835}"/>
              </a:ext>
            </a:extLst>
          </p:cNvPr>
          <p:cNvSpPr/>
          <p:nvPr/>
        </p:nvSpPr>
        <p:spPr>
          <a:xfrm>
            <a:off x="4625018" y="2380678"/>
            <a:ext cx="1732788" cy="1703240"/>
          </a:xfrm>
          <a:custGeom>
            <a:avLst/>
            <a:gdLst>
              <a:gd name="connsiteX0" fmla="*/ 0 w 2349719"/>
              <a:gd name="connsiteY0" fmla="*/ 1004115 h 2008230"/>
              <a:gd name="connsiteX1" fmla="*/ 1174860 w 2349719"/>
              <a:gd name="connsiteY1" fmla="*/ 0 h 2008230"/>
              <a:gd name="connsiteX2" fmla="*/ 2349720 w 2349719"/>
              <a:gd name="connsiteY2" fmla="*/ 1004115 h 2008230"/>
              <a:gd name="connsiteX3" fmla="*/ 1174860 w 2349719"/>
              <a:gd name="connsiteY3" fmla="*/ 2008230 h 2008230"/>
              <a:gd name="connsiteX4" fmla="*/ 0 w 2349719"/>
              <a:gd name="connsiteY4" fmla="*/ 1004115 h 200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719" h="2008230">
                <a:moveTo>
                  <a:pt x="0" y="1004115"/>
                </a:moveTo>
                <a:cubicBezTo>
                  <a:pt x="0" y="449558"/>
                  <a:pt x="526003" y="0"/>
                  <a:pt x="1174860" y="0"/>
                </a:cubicBezTo>
                <a:cubicBezTo>
                  <a:pt x="1823717" y="0"/>
                  <a:pt x="2349720" y="449558"/>
                  <a:pt x="2349720" y="1004115"/>
                </a:cubicBezTo>
                <a:cubicBezTo>
                  <a:pt x="2349720" y="1558672"/>
                  <a:pt x="1823717" y="2008230"/>
                  <a:pt x="1174860" y="2008230"/>
                </a:cubicBezTo>
                <a:cubicBezTo>
                  <a:pt x="526003" y="2008230"/>
                  <a:pt x="0" y="1558672"/>
                  <a:pt x="0" y="1004115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147868"/>
              <a:satOff val="2157"/>
              <a:lumOff val="26986"/>
              <a:alphaOff val="0"/>
            </a:schemeClr>
          </a:fillRef>
          <a:effectRef idx="0">
            <a:schemeClr val="accent1">
              <a:shade val="80000"/>
              <a:alpha val="50000"/>
              <a:hueOff val="-147868"/>
              <a:satOff val="2157"/>
              <a:lumOff val="269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4428" tIns="314418" rIns="364428" bIns="31441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b="1" kern="1200" dirty="0"/>
              <a:t>Psykiatri og trivsel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/>
              <a:t>– med fokus på børn og unges trivsel og fokus på mennesker med svær psykisk sygdom </a:t>
            </a:r>
            <a:endParaRPr lang="da-DK" sz="900" kern="1200" dirty="0"/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2036DF0D-B315-9739-5278-F2C748216106}"/>
              </a:ext>
            </a:extLst>
          </p:cNvPr>
          <p:cNvSpPr/>
          <p:nvPr/>
        </p:nvSpPr>
        <p:spPr>
          <a:xfrm>
            <a:off x="1893310" y="2860177"/>
            <a:ext cx="2179705" cy="2087334"/>
          </a:xfrm>
          <a:custGeom>
            <a:avLst/>
            <a:gdLst>
              <a:gd name="connsiteX0" fmla="*/ 0 w 1922355"/>
              <a:gd name="connsiteY0" fmla="*/ 827643 h 1655285"/>
              <a:gd name="connsiteX1" fmla="*/ 961178 w 1922355"/>
              <a:gd name="connsiteY1" fmla="*/ 0 h 1655285"/>
              <a:gd name="connsiteX2" fmla="*/ 1922356 w 1922355"/>
              <a:gd name="connsiteY2" fmla="*/ 827643 h 1655285"/>
              <a:gd name="connsiteX3" fmla="*/ 961178 w 1922355"/>
              <a:gd name="connsiteY3" fmla="*/ 1655286 h 1655285"/>
              <a:gd name="connsiteX4" fmla="*/ 0 w 1922355"/>
              <a:gd name="connsiteY4" fmla="*/ 827643 h 165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355" h="1655285">
                <a:moveTo>
                  <a:pt x="0" y="827643"/>
                </a:moveTo>
                <a:cubicBezTo>
                  <a:pt x="0" y="370548"/>
                  <a:pt x="430334" y="0"/>
                  <a:pt x="961178" y="0"/>
                </a:cubicBezTo>
                <a:cubicBezTo>
                  <a:pt x="1492022" y="0"/>
                  <a:pt x="1922356" y="370548"/>
                  <a:pt x="1922356" y="827643"/>
                </a:cubicBezTo>
                <a:cubicBezTo>
                  <a:pt x="1922356" y="1284738"/>
                  <a:pt x="1492022" y="1655286"/>
                  <a:pt x="961178" y="1655286"/>
                </a:cubicBezTo>
                <a:cubicBezTo>
                  <a:pt x="430334" y="1655286"/>
                  <a:pt x="0" y="1284738"/>
                  <a:pt x="0" y="8276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fillRef>
          <a:effectRef idx="0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1842" tIns="262731" rIns="301842" bIns="262731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b="1" kern="1200" dirty="0"/>
              <a:t>Velfærdsteknologi, digitalisering og datadeling</a:t>
            </a:r>
            <a:endParaRPr lang="da-DK" sz="1200" kern="1200" dirty="0"/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/>
              <a:t>– med fokus på hjemmemonitorering, digitale konsultationer og platforme samt datadeling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7B267535-D6FF-A345-2923-C4B6E8A70401}"/>
              </a:ext>
            </a:extLst>
          </p:cNvPr>
          <p:cNvGrpSpPr/>
          <p:nvPr/>
        </p:nvGrpSpPr>
        <p:grpSpPr>
          <a:xfrm>
            <a:off x="4365103" y="4039680"/>
            <a:ext cx="2376265" cy="980342"/>
            <a:chOff x="4365103" y="4039680"/>
            <a:chExt cx="2376265" cy="980342"/>
          </a:xfrm>
        </p:grpSpPr>
        <p:pic>
          <p:nvPicPr>
            <p:cNvPr id="2" name="Billede 1">
              <a:extLst>
                <a:ext uri="{FF2B5EF4-FFF2-40B4-BE49-F238E27FC236}">
                  <a16:creationId xmlns:a16="http://schemas.microsoft.com/office/drawing/2014/main" id="{7A83AD55-8F85-F0EC-CAC0-156E53E52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" t="17328" r="6525" b="18570"/>
            <a:stretch/>
          </p:blipFill>
          <p:spPr>
            <a:xfrm>
              <a:off x="4365103" y="4039680"/>
              <a:ext cx="2376265" cy="980342"/>
            </a:xfrm>
            <a:prstGeom prst="rect">
              <a:avLst/>
            </a:prstGeom>
          </p:spPr>
        </p:pic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5275CC4-68C2-6DDF-4766-A84AEE6936D1}"/>
                </a:ext>
              </a:extLst>
            </p:cNvPr>
            <p:cNvSpPr/>
            <p:nvPr/>
          </p:nvSpPr>
          <p:spPr>
            <a:xfrm>
              <a:off x="6059202" y="4059540"/>
              <a:ext cx="668441" cy="260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578AC457-8F59-9437-2D86-34FC1BFDA325}"/>
                </a:ext>
              </a:extLst>
            </p:cNvPr>
            <p:cNvSpPr/>
            <p:nvPr/>
          </p:nvSpPr>
          <p:spPr>
            <a:xfrm>
              <a:off x="4538948" y="4051038"/>
              <a:ext cx="668441" cy="311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D317932B-2D0D-5215-3B7A-9202D608DF08}"/>
                </a:ext>
              </a:extLst>
            </p:cNvPr>
            <p:cNvSpPr/>
            <p:nvPr/>
          </p:nvSpPr>
          <p:spPr>
            <a:xfrm>
              <a:off x="4582378" y="4434432"/>
              <a:ext cx="474228" cy="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F83E72D-9C45-F77E-97A4-2A0E8949C466}"/>
                </a:ext>
              </a:extLst>
            </p:cNvPr>
            <p:cNvSpPr/>
            <p:nvPr/>
          </p:nvSpPr>
          <p:spPr>
            <a:xfrm>
              <a:off x="4720489" y="4516396"/>
              <a:ext cx="350406" cy="124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5990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083781-7CE1-FED1-7DA8-32E186F01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08" y="2715766"/>
            <a:ext cx="4248296" cy="2389242"/>
          </a:xfrm>
          <a:prstGeom prst="rect">
            <a:avLst/>
          </a:prstGeom>
        </p:spPr>
      </p:pic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34B4BE10-EFA2-FC87-AD14-DBD5A514522A}"/>
              </a:ext>
            </a:extLst>
          </p:cNvPr>
          <p:cNvSpPr/>
          <p:nvPr/>
        </p:nvSpPr>
        <p:spPr>
          <a:xfrm>
            <a:off x="675143" y="843232"/>
            <a:ext cx="2736304" cy="2861119"/>
          </a:xfrm>
          <a:custGeom>
            <a:avLst/>
            <a:gdLst>
              <a:gd name="connsiteX0" fmla="*/ 0 w 1714754"/>
              <a:gd name="connsiteY0" fmla="*/ 701384 h 1402768"/>
              <a:gd name="connsiteX1" fmla="*/ 857377 w 1714754"/>
              <a:gd name="connsiteY1" fmla="*/ 0 h 1402768"/>
              <a:gd name="connsiteX2" fmla="*/ 1714754 w 1714754"/>
              <a:gd name="connsiteY2" fmla="*/ 701384 h 1402768"/>
              <a:gd name="connsiteX3" fmla="*/ 857377 w 1714754"/>
              <a:gd name="connsiteY3" fmla="*/ 1402768 h 1402768"/>
              <a:gd name="connsiteX4" fmla="*/ 0 w 1714754"/>
              <a:gd name="connsiteY4" fmla="*/ 701384 h 1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754" h="1402768">
                <a:moveTo>
                  <a:pt x="0" y="701384"/>
                </a:moveTo>
                <a:cubicBezTo>
                  <a:pt x="0" y="314020"/>
                  <a:pt x="383861" y="0"/>
                  <a:pt x="857377" y="0"/>
                </a:cubicBezTo>
                <a:cubicBezTo>
                  <a:pt x="1330893" y="0"/>
                  <a:pt x="1714754" y="314020"/>
                  <a:pt x="1714754" y="701384"/>
                </a:cubicBezTo>
                <a:cubicBezTo>
                  <a:pt x="1714754" y="1088748"/>
                  <a:pt x="1330893" y="1402768"/>
                  <a:pt x="857377" y="1402768"/>
                </a:cubicBezTo>
                <a:cubicBezTo>
                  <a:pt x="383861" y="1402768"/>
                  <a:pt x="0" y="1088748"/>
                  <a:pt x="0" y="70138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fillRef>
          <a:effectRef idx="0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1440" tIns="225751" rIns="271440" bIns="22575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000" b="1" kern="1200" dirty="0"/>
              <a:t>Målsætning: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dirty="0"/>
              <a:t>Vi vil styrke samarbejdet om de borgere med kronisk sygdom, der har størst behov for støtte og/eller størst kompleksitet i sygdom og nedbringe antallet af akutte indlæggelser i målgruppen</a:t>
            </a:r>
            <a:r>
              <a:rPr lang="da-DK" sz="1400" dirty="0"/>
              <a:t>.</a:t>
            </a:r>
            <a:endParaRPr lang="da-DK" sz="1400" kern="12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AA0FD98-F285-1323-0DE8-929324D007D2}"/>
              </a:ext>
            </a:extLst>
          </p:cNvPr>
          <p:cNvSpPr txBox="1"/>
          <p:nvPr/>
        </p:nvSpPr>
        <p:spPr>
          <a:xfrm>
            <a:off x="86828" y="73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Indsatsområder </a:t>
            </a:r>
          </a:p>
          <a:p>
            <a:r>
              <a:rPr lang="da-DK" b="1" dirty="0">
                <a:solidFill>
                  <a:schemeClr val="bg1"/>
                </a:solidFill>
              </a:rPr>
              <a:t>- Sundhedsaftalen 2024-2027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4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410BAF2-6F3B-2CF0-992A-D8CB5DD9A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771550"/>
            <a:ext cx="3888432" cy="2186854"/>
          </a:xfrm>
          <a:prstGeom prst="rect">
            <a:avLst/>
          </a:prstGeom>
        </p:spPr>
      </p:pic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1D497399-66C0-9D33-606A-E11BFB3AF759}"/>
              </a:ext>
            </a:extLst>
          </p:cNvPr>
          <p:cNvSpPr/>
          <p:nvPr/>
        </p:nvSpPr>
        <p:spPr>
          <a:xfrm>
            <a:off x="4005064" y="2211710"/>
            <a:ext cx="2528709" cy="2448272"/>
          </a:xfrm>
          <a:custGeom>
            <a:avLst/>
            <a:gdLst>
              <a:gd name="connsiteX0" fmla="*/ 0 w 1714754"/>
              <a:gd name="connsiteY0" fmla="*/ 701384 h 1402768"/>
              <a:gd name="connsiteX1" fmla="*/ 857377 w 1714754"/>
              <a:gd name="connsiteY1" fmla="*/ 0 h 1402768"/>
              <a:gd name="connsiteX2" fmla="*/ 1714754 w 1714754"/>
              <a:gd name="connsiteY2" fmla="*/ 701384 h 1402768"/>
              <a:gd name="connsiteX3" fmla="*/ 857377 w 1714754"/>
              <a:gd name="connsiteY3" fmla="*/ 1402768 h 1402768"/>
              <a:gd name="connsiteX4" fmla="*/ 0 w 1714754"/>
              <a:gd name="connsiteY4" fmla="*/ 701384 h 1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754" h="1402768">
                <a:moveTo>
                  <a:pt x="0" y="701384"/>
                </a:moveTo>
                <a:cubicBezTo>
                  <a:pt x="0" y="314020"/>
                  <a:pt x="383861" y="0"/>
                  <a:pt x="857377" y="0"/>
                </a:cubicBezTo>
                <a:cubicBezTo>
                  <a:pt x="1330893" y="0"/>
                  <a:pt x="1714754" y="314020"/>
                  <a:pt x="1714754" y="701384"/>
                </a:cubicBezTo>
                <a:cubicBezTo>
                  <a:pt x="1714754" y="1088748"/>
                  <a:pt x="1330893" y="1402768"/>
                  <a:pt x="857377" y="1402768"/>
                </a:cubicBezTo>
                <a:cubicBezTo>
                  <a:pt x="383861" y="1402768"/>
                  <a:pt x="0" y="1088748"/>
                  <a:pt x="0" y="70138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fillRef>
          <a:effectRef idx="0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1440" tIns="225751" rIns="271440" bIns="22575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000" b="1" kern="1200" dirty="0"/>
              <a:t>Målsætning: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dirty="0"/>
              <a:t>Vi vil forbedre sundheden og sikre mere sammenhængende patientforløb for børn, unge og voksne med svær psykisk sygdom</a:t>
            </a:r>
            <a:endParaRPr lang="da-DK" sz="1200" kern="1200" dirty="0"/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624A4FB8-5B3F-1B42-BD7A-8EE2B80A774F}"/>
              </a:ext>
            </a:extLst>
          </p:cNvPr>
          <p:cNvSpPr/>
          <p:nvPr/>
        </p:nvSpPr>
        <p:spPr>
          <a:xfrm>
            <a:off x="339835" y="915566"/>
            <a:ext cx="2312685" cy="2232248"/>
          </a:xfrm>
          <a:custGeom>
            <a:avLst/>
            <a:gdLst>
              <a:gd name="connsiteX0" fmla="*/ 0 w 1714754"/>
              <a:gd name="connsiteY0" fmla="*/ 701384 h 1402768"/>
              <a:gd name="connsiteX1" fmla="*/ 857377 w 1714754"/>
              <a:gd name="connsiteY1" fmla="*/ 0 h 1402768"/>
              <a:gd name="connsiteX2" fmla="*/ 1714754 w 1714754"/>
              <a:gd name="connsiteY2" fmla="*/ 701384 h 1402768"/>
              <a:gd name="connsiteX3" fmla="*/ 857377 w 1714754"/>
              <a:gd name="connsiteY3" fmla="*/ 1402768 h 1402768"/>
              <a:gd name="connsiteX4" fmla="*/ 0 w 1714754"/>
              <a:gd name="connsiteY4" fmla="*/ 701384 h 1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754" h="1402768">
                <a:moveTo>
                  <a:pt x="0" y="701384"/>
                </a:moveTo>
                <a:cubicBezTo>
                  <a:pt x="0" y="314020"/>
                  <a:pt x="383861" y="0"/>
                  <a:pt x="857377" y="0"/>
                </a:cubicBezTo>
                <a:cubicBezTo>
                  <a:pt x="1330893" y="0"/>
                  <a:pt x="1714754" y="314020"/>
                  <a:pt x="1714754" y="701384"/>
                </a:cubicBezTo>
                <a:cubicBezTo>
                  <a:pt x="1714754" y="1088748"/>
                  <a:pt x="1330893" y="1402768"/>
                  <a:pt x="857377" y="1402768"/>
                </a:cubicBezTo>
                <a:cubicBezTo>
                  <a:pt x="383861" y="1402768"/>
                  <a:pt x="0" y="1088748"/>
                  <a:pt x="0" y="70138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fillRef>
          <a:effectRef idx="0">
            <a:schemeClr val="accent1">
              <a:shade val="80000"/>
              <a:alpha val="50000"/>
              <a:hueOff val="-73934"/>
              <a:satOff val="1078"/>
              <a:lumOff val="134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1440" tIns="225751" rIns="271440" bIns="22575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000" b="1" kern="1200" dirty="0"/>
              <a:t>Målsætning: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dirty="0"/>
              <a:t>Vi vil forbedre den mentale sundhed og mindske psykisk mistrivsel hos børn og unge i Region Midtjylland.</a:t>
            </a:r>
            <a:endParaRPr lang="da-DK" sz="1200" kern="1200" dirty="0"/>
          </a:p>
        </p:txBody>
      </p:sp>
    </p:spTree>
    <p:extLst>
      <p:ext uri="{BB962C8B-B14F-4D97-AF65-F5344CB8AC3E}">
        <p14:creationId xmlns:p14="http://schemas.microsoft.com/office/powerpoint/2010/main" val="404097478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sundhedsaftalen">
      <a:dk1>
        <a:sysClr val="windowText" lastClr="000000"/>
      </a:dk1>
      <a:lt1>
        <a:sysClr val="window" lastClr="FFFFFF"/>
      </a:lt1>
      <a:dk2>
        <a:srgbClr val="00372E"/>
      </a:dk2>
      <a:lt2>
        <a:srgbClr val="D8D8D8"/>
      </a:lt2>
      <a:accent1>
        <a:srgbClr val="82C6B1"/>
      </a:accent1>
      <a:accent2>
        <a:srgbClr val="009872"/>
      </a:accent2>
      <a:accent3>
        <a:srgbClr val="002C23"/>
      </a:accent3>
      <a:accent4>
        <a:srgbClr val="7F7F7F"/>
      </a:accent4>
      <a:accent5>
        <a:srgbClr val="F79646"/>
      </a:accent5>
      <a:accent6>
        <a:srgbClr val="006450"/>
      </a:accent6>
      <a:hlink>
        <a:srgbClr val="3CA082"/>
      </a:hlink>
      <a:folHlink>
        <a:srgbClr val="7F7F7F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574</Words>
  <Application>Microsoft Office PowerPoint</Application>
  <PresentationFormat>Brugerdefineret</PresentationFormat>
  <Paragraphs>83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Sine Claudell</dc:creator>
  <cp:lastModifiedBy>Lene Dam Larsen</cp:lastModifiedBy>
  <cp:revision>18</cp:revision>
  <dcterms:created xsi:type="dcterms:W3CDTF">2019-04-09T09:11:28Z</dcterms:created>
  <dcterms:modified xsi:type="dcterms:W3CDTF">2024-02-07T11:18:35Z</dcterms:modified>
</cp:coreProperties>
</file>