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DA9D-D223-43B9-88A0-37D5EFA1D941}" type="datetimeFigureOut">
              <a:rPr lang="da-DK" smtClean="0"/>
              <a:t>25-02-2016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54CB-A2A6-4F23-857F-2CB870517B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38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04E9-C201-442D-AB73-8C98E97CC8EF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4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A09F-1A35-477F-89FC-67B5C038459A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8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5619-30AB-4109-B65D-D5E849E4B030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45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7D49-FF1D-42B0-8770-42BC03CC354C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5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0184-6B5B-4654-85A3-EB504F9E73B8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52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1932-3470-4859-83B7-E84E44D55541}" type="datetime1">
              <a:rPr lang="da-DK" smtClean="0"/>
              <a:t>25-02-2016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6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74F3-25BC-4BA4-B8A0-A0AD9AFD2144}" type="datetime1">
              <a:rPr lang="da-DK" smtClean="0"/>
              <a:t>25-02-2016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47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DAD-4B96-48E2-B0CC-005051AFEC94}" type="datetime1">
              <a:rPr lang="da-DK" smtClean="0"/>
              <a:t>25-02-2016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26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7830-D65C-49B8-826D-C54872E6A7FA}" type="datetime1">
              <a:rPr lang="da-DK" smtClean="0"/>
              <a:t>25-02-2016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8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ECDB-398C-44EE-8CA3-379424528384}" type="datetime1">
              <a:rPr lang="da-DK" smtClean="0"/>
              <a:t>25-02-2016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46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F5C8-B910-42A7-B616-A39FE909B892}" type="datetime1">
              <a:rPr lang="da-DK" smtClean="0"/>
              <a:t>25-02-2016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3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AE43-F014-4EAD-871B-3D382A9ACF60}" type="datetime1">
              <a:rPr lang="da-DK" smtClean="0"/>
              <a:t>25-02-2016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Økonomi Kommunalt oplæg hjerterehabilitering fase 2 Skive Kommune og Viborg Kommune jehu"skivekommune.dk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F778-C0AC-4400-888C-7FD4A7679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5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fontScale="6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Vi fletter sammen om hjerterehabilitering</a:t>
            </a:r>
          </a:p>
          <a:p>
            <a:r>
              <a:rPr lang="da-DK" dirty="0" smtClean="0"/>
              <a:t>Et års kommunal erfaring med hjerterehabilitering fase 2</a:t>
            </a:r>
          </a:p>
          <a:p>
            <a:r>
              <a:rPr lang="da-DK" dirty="0" smtClean="0"/>
              <a:t>Borgeren er udredt og lægefagligt vurderet  stabil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20062" b="34815"/>
          <a:stretch/>
        </p:blipFill>
        <p:spPr>
          <a:xfrm>
            <a:off x="467545" y="404664"/>
            <a:ext cx="4133484" cy="39604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7619" b="10481"/>
          <a:stretch/>
        </p:blipFill>
        <p:spPr>
          <a:xfrm>
            <a:off x="4601029" y="764703"/>
            <a:ext cx="4410870" cy="3600401"/>
          </a:xfrm>
          <a:prstGeom prst="rect">
            <a:avLst/>
          </a:prstGeom>
        </p:spPr>
      </p:pic>
      <p:pic>
        <p:nvPicPr>
          <p:cNvPr id="8" name="Picture 5" descr="SkiveLogomtext1[1]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152525" cy="6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Billed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99" y="404664"/>
            <a:ext cx="160020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6912768" cy="365125"/>
          </a:xfrm>
        </p:spPr>
        <p:txBody>
          <a:bodyPr/>
          <a:lstStyle/>
          <a:p>
            <a:r>
              <a:rPr lang="da-DK" dirty="0" smtClean="0"/>
              <a:t> Kommunalt oplæg hjerterehabilitering fase 2 Skive Kommune og Viborg Kommune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85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da-DK" dirty="0" smtClean="0"/>
              <a:t>Udgift pr. borger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2013:</a:t>
            </a:r>
          </a:p>
          <a:p>
            <a:pPr lvl="1"/>
            <a:r>
              <a:rPr lang="da-DK" dirty="0" smtClean="0"/>
              <a:t>Takst Udgift </a:t>
            </a:r>
            <a:r>
              <a:rPr lang="da-DK" dirty="0" smtClean="0"/>
              <a:t>pr. borgerforløb 	10.700 </a:t>
            </a:r>
            <a:r>
              <a:rPr lang="da-DK" dirty="0" smtClean="0"/>
              <a:t>kr.</a:t>
            </a:r>
            <a:endParaRPr lang="da-DK" dirty="0" smtClean="0"/>
          </a:p>
          <a:p>
            <a:pPr lvl="1"/>
            <a:r>
              <a:rPr lang="da-DK" dirty="0" smtClean="0"/>
              <a:t>Takst Udgift </a:t>
            </a:r>
            <a:r>
              <a:rPr lang="da-DK" dirty="0" smtClean="0"/>
              <a:t>pr. træningsbesøg	      965 </a:t>
            </a:r>
            <a:r>
              <a:rPr lang="da-DK" dirty="0" smtClean="0"/>
              <a:t>kr.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2015</a:t>
            </a:r>
          </a:p>
          <a:p>
            <a:pPr lvl="1"/>
            <a:r>
              <a:rPr lang="da-DK" dirty="0" smtClean="0"/>
              <a:t>Udgift pr. borgerforløb	  3.300 </a:t>
            </a:r>
            <a:r>
              <a:rPr lang="da-DK" dirty="0" smtClean="0"/>
              <a:t>kr.</a:t>
            </a:r>
            <a:endParaRPr lang="da-DK" dirty="0" smtClean="0"/>
          </a:p>
          <a:p>
            <a:pPr lvl="1"/>
            <a:r>
              <a:rPr lang="da-DK" dirty="0" smtClean="0"/>
              <a:t>Udgift pr. træningsbesøg	     350 </a:t>
            </a:r>
            <a:r>
              <a:rPr lang="da-DK" dirty="0" smtClean="0"/>
              <a:t>kr.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704856" cy="365125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jehu@skivekommune.dk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909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da-DK" dirty="0" smtClean="0"/>
              <a:t>Samlet økonomi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Kommunen har betalt Regionshospitalet ca</a:t>
            </a:r>
            <a:r>
              <a:rPr lang="da-DK" dirty="0" smtClean="0"/>
              <a:t>. 1,8 </a:t>
            </a:r>
            <a:r>
              <a:rPr lang="da-DK" dirty="0" err="1" smtClean="0"/>
              <a:t>mio</a:t>
            </a:r>
            <a:r>
              <a:rPr lang="da-DK" dirty="0" smtClean="0"/>
              <a:t> </a:t>
            </a:r>
            <a:r>
              <a:rPr lang="da-DK" dirty="0" smtClean="0"/>
              <a:t>kr</a:t>
            </a:r>
            <a:r>
              <a:rPr lang="da-DK" dirty="0" smtClean="0"/>
              <a:t>. i 2015</a:t>
            </a:r>
            <a:endParaRPr lang="da-DK" dirty="0" smtClean="0"/>
          </a:p>
          <a:p>
            <a:r>
              <a:rPr lang="da-DK" dirty="0" smtClean="0"/>
              <a:t>Kommunale udgifter på ca. 1,2 </a:t>
            </a:r>
            <a:r>
              <a:rPr lang="da-DK" dirty="0" err="1" smtClean="0"/>
              <a:t>mio</a:t>
            </a:r>
            <a:r>
              <a:rPr lang="da-DK" dirty="0" smtClean="0"/>
              <a:t> </a:t>
            </a:r>
            <a:r>
              <a:rPr lang="da-DK" dirty="0" smtClean="0"/>
              <a:t>kr. </a:t>
            </a:r>
            <a:r>
              <a:rPr lang="da-DK" dirty="0" smtClean="0"/>
              <a:t>til genoptræning</a:t>
            </a:r>
          </a:p>
          <a:p>
            <a:r>
              <a:rPr lang="da-DK" dirty="0" smtClean="0"/>
              <a:t>Kommunale udgifter til patientundervisning, diætistvejledning mv. på ca. 250.000 kr. </a:t>
            </a:r>
          </a:p>
          <a:p>
            <a:r>
              <a:rPr lang="da-DK" dirty="0" smtClean="0"/>
              <a:t>Samlet kommunal udgift ca. 1,4 </a:t>
            </a:r>
            <a:r>
              <a:rPr lang="da-DK" dirty="0" err="1" smtClean="0"/>
              <a:t>mio</a:t>
            </a:r>
            <a:r>
              <a:rPr lang="da-DK" dirty="0" smtClean="0"/>
              <a:t> kr.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Samlet kommunalt overskud – men ulige fordelt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136904" cy="365125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jehu@skivekommune.dk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46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a-DK" dirty="0" smtClean="0"/>
              <a:t>Skive Kommune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da-DK" dirty="0" smtClean="0"/>
              <a:t>Samlede udgifter:</a:t>
            </a:r>
          </a:p>
          <a:p>
            <a:pPr lvl="1"/>
            <a:r>
              <a:rPr lang="da-DK" sz="2400" dirty="0" smtClean="0"/>
              <a:t>2013, kun træning: 		553.000 </a:t>
            </a:r>
            <a:r>
              <a:rPr lang="da-DK" sz="2400" dirty="0" smtClean="0"/>
              <a:t>kr.</a:t>
            </a:r>
            <a:endParaRPr lang="da-DK" sz="2400" dirty="0" smtClean="0"/>
          </a:p>
          <a:p>
            <a:pPr lvl="1"/>
            <a:r>
              <a:rPr lang="da-DK" sz="2400" dirty="0" smtClean="0"/>
              <a:t>2015, kun træning: 		470.000 </a:t>
            </a:r>
            <a:r>
              <a:rPr lang="da-DK" sz="2400" dirty="0" smtClean="0"/>
              <a:t>kr.</a:t>
            </a:r>
            <a:endParaRPr lang="da-DK" sz="2400" dirty="0" smtClean="0"/>
          </a:p>
          <a:p>
            <a:pPr lvl="1"/>
            <a:r>
              <a:rPr lang="da-DK" sz="2400" dirty="0" smtClean="0"/>
              <a:t>2015, i alt: 			596.000 </a:t>
            </a:r>
            <a:r>
              <a:rPr lang="da-DK" sz="2400" dirty="0" smtClean="0"/>
              <a:t>kr.</a:t>
            </a:r>
            <a:endParaRPr lang="da-DK" sz="2400" dirty="0" smtClean="0"/>
          </a:p>
          <a:p>
            <a:pPr marL="457200" lvl="1" indent="0">
              <a:buNone/>
            </a:pPr>
            <a:endParaRPr lang="da-DK" sz="2400" dirty="0" smtClean="0"/>
          </a:p>
          <a:p>
            <a:r>
              <a:rPr lang="da-DK" dirty="0" smtClean="0"/>
              <a:t>Økonomien balancerer</a:t>
            </a:r>
          </a:p>
          <a:p>
            <a:pPr lvl="1"/>
            <a:r>
              <a:rPr lang="da-DK" sz="2400" dirty="0" smtClean="0"/>
              <a:t>Sparer medfinansiering af patientundervisning </a:t>
            </a:r>
            <a:r>
              <a:rPr lang="da-DK" sz="2400" dirty="0" err="1" smtClean="0"/>
              <a:t>mv</a:t>
            </a:r>
            <a:r>
              <a:rPr lang="da-DK" sz="2400" dirty="0" smtClean="0"/>
              <a:t> på </a:t>
            </a:r>
            <a:r>
              <a:rPr lang="da-DK" sz="2400" dirty="0" err="1" smtClean="0"/>
              <a:t>hosp</a:t>
            </a:r>
            <a:endParaRPr lang="da-DK" sz="2400" dirty="0" smtClean="0"/>
          </a:p>
          <a:p>
            <a:pPr lvl="1"/>
            <a:r>
              <a:rPr lang="da-DK" sz="2400" dirty="0" smtClean="0"/>
              <a:t>Sparer på Fase 3-rehabilitering </a:t>
            </a:r>
          </a:p>
          <a:p>
            <a:pPr marL="457200" lvl="1" indent="0">
              <a:buNone/>
            </a:pPr>
            <a:endParaRPr lang="da-DK" sz="2400" dirty="0"/>
          </a:p>
          <a:p>
            <a:r>
              <a:rPr lang="da-DK" dirty="0" smtClean="0"/>
              <a:t>Dobbelt </a:t>
            </a:r>
            <a:r>
              <a:rPr lang="da-DK" dirty="0" smtClean="0"/>
              <a:t>så mange forløb </a:t>
            </a:r>
            <a:r>
              <a:rPr lang="da-DK" dirty="0" smtClean="0"/>
              <a:t>for de samme </a:t>
            </a:r>
            <a:r>
              <a:rPr lang="da-DK" dirty="0" smtClean="0"/>
              <a:t>penge</a:t>
            </a:r>
            <a:endParaRPr lang="da-DK" dirty="0"/>
          </a:p>
        </p:txBody>
      </p:sp>
      <p:pic>
        <p:nvPicPr>
          <p:cNvPr id="4" name="Picture 5" descr="SkiveLogomtext1[1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728192" cy="116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-  jehu@skivekommune.dk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44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da-DK" dirty="0" smtClean="0"/>
              <a:t>Viborg Kommune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Samlede udgifter:</a:t>
            </a:r>
          </a:p>
          <a:p>
            <a:pPr lvl="1"/>
            <a:r>
              <a:rPr lang="da-DK" sz="2400" dirty="0" smtClean="0"/>
              <a:t>2013, kun træning:		</a:t>
            </a:r>
            <a:r>
              <a:rPr lang="da-DK" sz="2400" dirty="0" smtClean="0"/>
              <a:t>1.325.346 kr.</a:t>
            </a:r>
            <a:endParaRPr lang="da-DK" sz="2400" dirty="0" smtClean="0"/>
          </a:p>
          <a:p>
            <a:pPr lvl="1"/>
            <a:r>
              <a:rPr lang="da-DK" sz="2400" dirty="0" smtClean="0"/>
              <a:t>2015, kun træning:		    </a:t>
            </a:r>
            <a:r>
              <a:rPr lang="da-DK" sz="2400" dirty="0" smtClean="0"/>
              <a:t>688.000 kr.</a:t>
            </a:r>
            <a:endParaRPr lang="da-DK" sz="2400" dirty="0" smtClean="0"/>
          </a:p>
          <a:p>
            <a:pPr lvl="1"/>
            <a:r>
              <a:rPr lang="da-DK" sz="2400" dirty="0" smtClean="0"/>
              <a:t>2015, i alt:			    </a:t>
            </a:r>
            <a:r>
              <a:rPr lang="da-DK" sz="2400" dirty="0" smtClean="0"/>
              <a:t>812.000 kr.</a:t>
            </a:r>
            <a:endParaRPr lang="da-DK" sz="2400" dirty="0" smtClean="0"/>
          </a:p>
          <a:p>
            <a:pPr lvl="1"/>
            <a:endParaRPr lang="da-DK" sz="2400" dirty="0"/>
          </a:p>
          <a:p>
            <a:r>
              <a:rPr lang="da-DK" dirty="0" err="1" smtClean="0"/>
              <a:t>Mindreudgift</a:t>
            </a:r>
            <a:r>
              <a:rPr lang="da-DK" dirty="0" smtClean="0"/>
              <a:t> på mindst ½ million</a:t>
            </a:r>
          </a:p>
          <a:p>
            <a:endParaRPr lang="da-DK" dirty="0"/>
          </a:p>
          <a:p>
            <a:r>
              <a:rPr lang="da-DK" dirty="0" smtClean="0"/>
              <a:t>35% mere for 35% mindre!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62" y="332656"/>
            <a:ext cx="158417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581846" cy="365125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- jehu@skivekommune.dk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99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Velkommen ved standen</a:t>
            </a:r>
            <a:br>
              <a:rPr lang="da-DK" dirty="0" smtClean="0"/>
            </a:br>
            <a:r>
              <a:rPr lang="da-DK" dirty="0" smtClean="0"/>
              <a:t>Tak for opmærksomheden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632848" cy="365125"/>
          </a:xfrm>
        </p:spPr>
        <p:txBody>
          <a:bodyPr/>
          <a:lstStyle/>
          <a:p>
            <a:r>
              <a:rPr lang="da-DK" dirty="0" smtClean="0"/>
              <a:t> Kommunalt oplæg hjerterehabilitering fase 2 Skive Kommune og Viborg Kommune </a:t>
            </a:r>
            <a:endParaRPr lang="da-DK" dirty="0"/>
          </a:p>
        </p:txBody>
      </p:sp>
      <p:sp>
        <p:nvSpPr>
          <p:cNvPr id="7" name="Hjerte 6"/>
          <p:cNvSpPr/>
          <p:nvPr/>
        </p:nvSpPr>
        <p:spPr>
          <a:xfrm>
            <a:off x="3707904" y="2438219"/>
            <a:ext cx="659099" cy="6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Nedadbuet pil 7"/>
          <p:cNvSpPr/>
          <p:nvPr/>
        </p:nvSpPr>
        <p:spPr>
          <a:xfrm rot="20129627">
            <a:off x="3162653" y="1749814"/>
            <a:ext cx="1627031" cy="10280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9" name="Venstrebuet pil 8"/>
          <p:cNvSpPr/>
          <p:nvPr/>
        </p:nvSpPr>
        <p:spPr>
          <a:xfrm rot="4265053">
            <a:off x="3574675" y="2971249"/>
            <a:ext cx="1584657" cy="1552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04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da-DK" sz="3600" dirty="0" smtClean="0"/>
              <a:t>Det først step og et JA  i 2014 fordi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32859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2800" dirty="0" smtClean="0"/>
              <a:t>Gav mening ud fra en borger synsvinkel – </a:t>
            </a:r>
          </a:p>
          <a:p>
            <a:pPr marL="0" indent="0">
              <a:buNone/>
            </a:pPr>
            <a:r>
              <a:rPr lang="da-DK" sz="2800" dirty="0"/>
              <a:t> </a:t>
            </a:r>
            <a:r>
              <a:rPr lang="da-DK" sz="2800" dirty="0" smtClean="0"/>
              <a:t>    borgerens præmisser, geografi = kortere afstand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800" dirty="0" smtClean="0"/>
              <a:t>Sundhedsfaglig synsvinkel - at træning virker. </a:t>
            </a:r>
          </a:p>
          <a:p>
            <a:r>
              <a:rPr lang="da-DK" sz="2800" dirty="0" smtClean="0"/>
              <a:t> Øvrige sundheds-og psykosociale indsatser er                  kommunale</a:t>
            </a:r>
          </a:p>
          <a:p>
            <a:r>
              <a:rPr lang="da-DK" sz="2800" dirty="0" smtClean="0"/>
              <a:t>Den accelererende hjertefaglige udvikling, metoder    og viden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800" dirty="0" smtClean="0"/>
              <a:t>Matcher den generelle udvikling i almen genoptræning efter sundhedsloven § 140 og flere kommunale terapeuter har faglige specialer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800" dirty="0" smtClean="0"/>
              <a:t>Økonomisk aspekt der var spændende at udforske</a:t>
            </a:r>
            <a:endParaRPr lang="da-DK" sz="28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344816" cy="365125"/>
          </a:xfrm>
        </p:spPr>
        <p:txBody>
          <a:bodyPr/>
          <a:lstStyle/>
          <a:p>
            <a:r>
              <a:rPr lang="da-DK" dirty="0" smtClean="0"/>
              <a:t>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99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da-DK" sz="4000" dirty="0" smtClean="0"/>
              <a:t>Hvad var anderledes i netop denne opgaveoverdragelse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Tydelig </a:t>
            </a:r>
            <a:r>
              <a:rPr lang="da-DK" b="1" dirty="0" smtClean="0"/>
              <a:t>enighed</a:t>
            </a:r>
            <a:r>
              <a:rPr lang="da-DK" dirty="0" smtClean="0"/>
              <a:t> om at vi fletter sammen med </a:t>
            </a:r>
            <a:r>
              <a:rPr lang="da-DK" b="1" dirty="0" smtClean="0"/>
              <a:t>borgeren som omdrejningspunkt </a:t>
            </a:r>
            <a:r>
              <a:rPr lang="da-DK" dirty="0" smtClean="0"/>
              <a:t>og med</a:t>
            </a:r>
          </a:p>
          <a:p>
            <a:pPr marL="0" indent="0">
              <a:buNone/>
            </a:pPr>
            <a:r>
              <a:rPr lang="da-DK" dirty="0" smtClean="0"/>
              <a:t>    fælles interesse og mod til at nytænke </a:t>
            </a:r>
          </a:p>
          <a:p>
            <a:r>
              <a:rPr lang="da-DK" dirty="0" smtClean="0"/>
              <a:t>Fælles mål og vilje til at ville et sammenhængende borger forløb. Træning som en del af behandlingen i fase 2</a:t>
            </a:r>
          </a:p>
          <a:p>
            <a:r>
              <a:rPr lang="da-DK" dirty="0" smtClean="0"/>
              <a:t>Fælles ejerskab og sammen om at udfærdige et overdragelses dokument, sammen om evaluering nu.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056784" cy="365125"/>
          </a:xfrm>
        </p:spPr>
        <p:txBody>
          <a:bodyPr/>
          <a:lstStyle/>
          <a:p>
            <a:r>
              <a:rPr lang="da-DK" dirty="0" smtClean="0"/>
              <a:t>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279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 smtClean="0"/>
              <a:t>Hvad var anderledes i netop denne opgaveoverdragelse?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Tydelig faglig back up fra hospitalet lægefagligt, sygeplejefagligt, fysioterapeutisk medvirker bl.a. til sikkerhed</a:t>
            </a:r>
          </a:p>
          <a:p>
            <a:r>
              <a:rPr lang="da-DK" dirty="0" smtClean="0"/>
              <a:t>Vilje til vidensformidling, undervisning, sidemandsoplæring på hospitalet og efterfølgende netværksmøder og løbende opdatering af ny viden.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768752" cy="365125"/>
          </a:xfrm>
        </p:spPr>
        <p:txBody>
          <a:bodyPr/>
          <a:lstStyle/>
          <a:p>
            <a:r>
              <a:rPr lang="da-DK" dirty="0" smtClean="0"/>
              <a:t>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491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da-DK" sz="3600" dirty="0" smtClean="0"/>
              <a:t>Hvad er så anderledes i kommunal daglig drift i denne opgaveoverdragelse?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Det fælles ejerskab holder i hverdagen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Oplevelsen i opgaveløsningen af at være et fælles team kommune/hospital - tæt kontakt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Borgeren er forsat tilknyttet hospitalet lægefagligt og ikke egen læge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Rehabilitering  med patientundervisning på  § 140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Datadisciplin en vigtig  (daglig) opgave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At hospitalet </a:t>
            </a:r>
            <a:r>
              <a:rPr lang="da-DK" b="1" dirty="0" smtClean="0"/>
              <a:t>bruger</a:t>
            </a:r>
            <a:r>
              <a:rPr lang="da-DK" dirty="0" smtClean="0"/>
              <a:t> kommunens slutstatus </a:t>
            </a:r>
            <a:r>
              <a:rPr lang="da-DK" dirty="0" smtClean="0"/>
              <a:t>ved borgerens slutkontrol i hjertemedicinsk </a:t>
            </a:r>
            <a:r>
              <a:rPr lang="da-DK" dirty="0" err="1" smtClean="0"/>
              <a:t>amb</a:t>
            </a:r>
            <a:r>
              <a:rPr lang="da-DK" dirty="0" smtClean="0"/>
              <a:t>.             </a:t>
            </a:r>
            <a:r>
              <a:rPr lang="da-DK" smtClean="0"/>
              <a:t>Had </a:t>
            </a:r>
            <a:r>
              <a:rPr lang="da-DK" dirty="0" smtClean="0"/>
              <a:t>score, test, </a:t>
            </a:r>
            <a:r>
              <a:rPr lang="da-DK" smtClean="0"/>
              <a:t>diætist, </a:t>
            </a:r>
            <a:r>
              <a:rPr lang="da-DK" dirty="0" smtClean="0"/>
              <a:t>evt.  </a:t>
            </a:r>
            <a:r>
              <a:rPr lang="da-DK" dirty="0"/>
              <a:t>v</a:t>
            </a:r>
            <a:r>
              <a:rPr lang="da-DK" dirty="0" smtClean="0"/>
              <a:t>idere til fase 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dirty="0" smtClean="0"/>
              <a:t>Tæt dialog og ledelses møder i hele forløbet medvirker til gensidig respekt og forståelse for hinanden forskellige organisationer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dirty="0" smtClean="0"/>
          </a:p>
          <a:p>
            <a:pPr>
              <a:buFont typeface="Courier New" panose="02070309020205020404" pitchFamily="49" charset="0"/>
              <a:buChar char="o"/>
            </a:pPr>
            <a:endParaRPr lang="da-DK" dirty="0" smtClean="0"/>
          </a:p>
          <a:p>
            <a:pPr>
              <a:buFont typeface="Courier New" panose="02070309020205020404" pitchFamily="49" charset="0"/>
              <a:buChar char="o"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47664" y="6459452"/>
            <a:ext cx="6128320" cy="365125"/>
          </a:xfrm>
        </p:spPr>
        <p:txBody>
          <a:bodyPr/>
          <a:lstStyle/>
          <a:p>
            <a:r>
              <a:rPr lang="da-DK" dirty="0" smtClean="0"/>
              <a:t>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32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da-DK" sz="3600" dirty="0" smtClean="0"/>
              <a:t>Hvad har opgaven betydet  organisatorisk i kommunen?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R</a:t>
            </a:r>
            <a:r>
              <a:rPr lang="da-DK" dirty="0" smtClean="0"/>
              <a:t>essourcer /midler fra specialiseret GOP konverteres til almen genoptræning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Kommunerne er organiseret forskelligt i forhold til sundhedsloven § 140 og §119 – har betydet forskellig præmis der skulle håndteres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Stærk datadisciplin og ændret arbejdsform hos fysioterapeut, diætist, sygeplejerske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AC hjælp til tal, beregninger, </a:t>
            </a:r>
            <a:r>
              <a:rPr lang="da-DK" dirty="0" err="1" smtClean="0"/>
              <a:t>triple</a:t>
            </a:r>
            <a:r>
              <a:rPr lang="da-DK" dirty="0" smtClean="0"/>
              <a:t> </a:t>
            </a:r>
            <a:r>
              <a:rPr lang="da-DK" dirty="0" err="1" smtClean="0"/>
              <a:t>aim</a:t>
            </a:r>
            <a:endParaRPr lang="da-DK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Kompetenceudvikling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904656" cy="365125"/>
          </a:xfrm>
        </p:spPr>
        <p:txBody>
          <a:bodyPr/>
          <a:lstStyle/>
          <a:p>
            <a:r>
              <a:rPr lang="da-DK" dirty="0" smtClean="0"/>
              <a:t> 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67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 smtClean="0"/>
              <a:t>Hvad har ja til opgaven betydet  organisatorisk i kommunen?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Stå på mål for udefrakommende kritik og ? Fordrer særlig opmærksomhed  på om det er konstruktiv kritik med nytteværdi eller mudder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Flette øvelsen – 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tværsektoriel sammenhængende forløb – 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kan lykkedes ved samarbejde og fælles ejerskab</a:t>
            </a:r>
          </a:p>
          <a:p>
            <a:pPr marL="0" indent="0">
              <a:buNone/>
            </a:pPr>
            <a:r>
              <a:rPr lang="da-DK" dirty="0" smtClean="0"/>
              <a:t>    og giver fælles viden om eks. borgeren vil træne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 smtClean="0"/>
              <a:t>Sammen ”høster” vi borgernes tilfredshed og borgerens oplevelse og glæde ved at de opnår fastsatte mål, lykkedes med livsstilsændring m.m.</a:t>
            </a:r>
          </a:p>
          <a:p>
            <a:pPr>
              <a:buFont typeface="Wingdings" panose="05000000000000000000" pitchFamily="2" charset="2"/>
              <a:buChar char="v"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6768752" cy="365125"/>
          </a:xfrm>
        </p:spPr>
        <p:txBody>
          <a:bodyPr/>
          <a:lstStyle/>
          <a:p>
            <a:r>
              <a:rPr lang="da-DK" dirty="0" smtClean="0"/>
              <a:t> Kommunalt oplæg hjerterehabilitering fase 2 Skive Kommune og Viborg Kommune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73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Økonomi i overdragelsen af hjerterehabiliteringen?</a:t>
            </a:r>
            <a:br>
              <a:rPr lang="da-DK" b="1" dirty="0" smtClean="0"/>
            </a:br>
            <a:r>
              <a:rPr lang="da-DK" b="1" dirty="0" smtClean="0"/>
              <a:t>Mere sundhed for pengene?</a:t>
            </a:r>
            <a:endParaRPr lang="da-DK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550579" y="5793327"/>
            <a:ext cx="7632848" cy="1348259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jehu@skivekommune.dk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736303" cy="12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SkiveLogomtext1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1944216" cy="123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Hjerte 8"/>
          <p:cNvSpPr/>
          <p:nvPr/>
        </p:nvSpPr>
        <p:spPr>
          <a:xfrm>
            <a:off x="3824078" y="2901566"/>
            <a:ext cx="542925" cy="6307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Nedadbuet pil 9"/>
          <p:cNvSpPr/>
          <p:nvPr/>
        </p:nvSpPr>
        <p:spPr>
          <a:xfrm rot="20129627">
            <a:off x="3213890" y="2168808"/>
            <a:ext cx="1627031" cy="10280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Venstrebuet pil 10"/>
          <p:cNvSpPr/>
          <p:nvPr/>
        </p:nvSpPr>
        <p:spPr>
          <a:xfrm rot="4265053">
            <a:off x="3690244" y="3184628"/>
            <a:ext cx="1353518" cy="1552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94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da-DK" sz="4000" dirty="0" smtClean="0"/>
              <a:t>Aktivitet</a:t>
            </a:r>
            <a:endParaRPr lang="da-DK" sz="4000" dirty="0"/>
          </a:p>
        </p:txBody>
      </p:sp>
      <p:sp>
        <p:nvSpPr>
          <p:cNvPr id="15" name="Pladsholder til indhol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Stigning i aktiviteten </a:t>
            </a:r>
            <a:r>
              <a:rPr lang="da-DK" dirty="0" smtClean="0"/>
              <a:t>fra i 2013 -  i 2015 </a:t>
            </a:r>
            <a:r>
              <a:rPr lang="da-DK" dirty="0" smtClean="0"/>
              <a:t>med:</a:t>
            </a:r>
          </a:p>
          <a:p>
            <a:pPr lvl="1"/>
            <a:r>
              <a:rPr lang="da-DK" dirty="0" smtClean="0"/>
              <a:t>92 genoptræningsplaner </a:t>
            </a:r>
          </a:p>
          <a:p>
            <a:pPr lvl="1"/>
            <a:r>
              <a:rPr lang="da-DK" dirty="0" smtClean="0"/>
              <a:t>101 borgerforløb </a:t>
            </a:r>
          </a:p>
          <a:p>
            <a:pPr lvl="1"/>
            <a:r>
              <a:rPr lang="da-DK" dirty="0" smtClean="0"/>
              <a:t>1337 træningsbesøg</a:t>
            </a:r>
          </a:p>
          <a:p>
            <a:endParaRPr lang="da-DK" dirty="0"/>
          </a:p>
          <a:p>
            <a:r>
              <a:rPr lang="da-DK" dirty="0" smtClean="0"/>
              <a:t>Skives aktivitet mere </a:t>
            </a:r>
            <a:r>
              <a:rPr lang="da-DK" dirty="0" smtClean="0"/>
              <a:t>end </a:t>
            </a:r>
            <a:r>
              <a:rPr lang="da-DK" dirty="0" smtClean="0"/>
              <a:t>50 % øgning af </a:t>
            </a:r>
            <a:r>
              <a:rPr lang="da-DK" dirty="0" smtClean="0"/>
              <a:t>antal </a:t>
            </a:r>
            <a:r>
              <a:rPr lang="da-DK" dirty="0" smtClean="0"/>
              <a:t>forløb og besøg</a:t>
            </a:r>
          </a:p>
          <a:p>
            <a:r>
              <a:rPr lang="da-DK" dirty="0" smtClean="0"/>
              <a:t>Viborgs aktivitet stiger med ca. 35%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7776864" cy="556171"/>
          </a:xfrm>
        </p:spPr>
        <p:txBody>
          <a:bodyPr/>
          <a:lstStyle/>
          <a:p>
            <a:r>
              <a:rPr lang="da-DK" dirty="0" smtClean="0"/>
              <a:t>Økonomi Kommunalt oplæg hjerterehabilitering fase 2 Skive Kommune og Viborg Kommune jehu@skivekommune.dk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61082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Skærmshow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Det først step og et JA  i 2014 fordi:</vt:lpstr>
      <vt:lpstr>Hvad var anderledes i netop denne opgaveoverdragelse?</vt:lpstr>
      <vt:lpstr>Hvad var anderledes i netop denne opgaveoverdragelse?</vt:lpstr>
      <vt:lpstr>Hvad er så anderledes i kommunal daglig drift i denne opgaveoverdragelse?</vt:lpstr>
      <vt:lpstr>Hvad har opgaven betydet  organisatorisk i kommunen?</vt:lpstr>
      <vt:lpstr>Hvad har ja til opgaven betydet  organisatorisk i kommunen?</vt:lpstr>
      <vt:lpstr>Økonomi i overdragelsen af hjerterehabiliteringen? Mere sundhed for pengene?</vt:lpstr>
      <vt:lpstr>Aktivitet</vt:lpstr>
      <vt:lpstr>Udgift pr. borger</vt:lpstr>
      <vt:lpstr>Samlet økonomi</vt:lpstr>
      <vt:lpstr>Skive Kommune</vt:lpstr>
      <vt:lpstr>Viborg Kommune</vt:lpstr>
      <vt:lpstr>Velkommen ved standen Tak for opmærksomheden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Administrator</dc:creator>
  <cp:lastModifiedBy>Administrator</cp:lastModifiedBy>
  <cp:revision>15</cp:revision>
  <dcterms:created xsi:type="dcterms:W3CDTF">2016-02-25T08:33:53Z</dcterms:created>
  <dcterms:modified xsi:type="dcterms:W3CDTF">2016-02-25T15:43:06Z</dcterms:modified>
</cp:coreProperties>
</file>