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sldIdLst>
    <p:sldId id="284" r:id="rId2"/>
    <p:sldId id="285" r:id="rId3"/>
    <p:sldId id="286" r:id="rId4"/>
    <p:sldId id="287" r:id="rId5"/>
    <p:sldId id="288" r:id="rId6"/>
    <p:sldId id="292" r:id="rId7"/>
    <p:sldId id="291" r:id="rId8"/>
  </p:sldIdLst>
  <p:sldSz cx="9144000" cy="6858000" type="screen4x3"/>
  <p:notesSz cx="6946900" cy="100838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018"/>
    <a:srgbClr val="7A90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6" autoAdjust="0"/>
    <p:restoredTop sz="94660" autoAdjust="0"/>
  </p:normalViewPr>
  <p:slideViewPr>
    <p:cSldViewPr snapToGrid="0">
      <p:cViewPr>
        <p:scale>
          <a:sx n="106" d="100"/>
          <a:sy n="106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07" tIns="48654" rIns="97307" bIns="48654" numCol="1" anchor="t" anchorCtr="0" compatLnSpc="1">
            <a:prstTxWarp prst="textNoShape">
              <a:avLst/>
            </a:prstTxWarp>
          </a:bodyPr>
          <a:lstStyle>
            <a:lvl1pPr defTabSz="973138">
              <a:defRPr sz="1300">
                <a:latin typeface="Times" pitchFamily="18" charset="0"/>
              </a:defRPr>
            </a:lvl1pPr>
          </a:lstStyle>
          <a:p>
            <a:endParaRPr lang="da-DK" alt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07" tIns="48654" rIns="97307" bIns="4865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>
                <a:latin typeface="Times" pitchFamily="18" charset="0"/>
              </a:defRPr>
            </a:lvl1pPr>
          </a:lstStyle>
          <a:p>
            <a:endParaRPr lang="da-DK" alt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789488"/>
            <a:ext cx="5095875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07" tIns="48654" rIns="97307" bIns="48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Click to edit Master text styles</a:t>
            </a:r>
          </a:p>
          <a:p>
            <a:pPr lvl="1"/>
            <a:r>
              <a:rPr lang="da-DK" altLang="da-DK" smtClean="0"/>
              <a:t>Second level</a:t>
            </a:r>
          </a:p>
          <a:p>
            <a:pPr lvl="2"/>
            <a:r>
              <a:rPr lang="da-DK" altLang="da-DK" smtClean="0"/>
              <a:t>Third level</a:t>
            </a:r>
          </a:p>
          <a:p>
            <a:pPr lvl="3"/>
            <a:r>
              <a:rPr lang="da-DK" altLang="da-DK" smtClean="0"/>
              <a:t>Fourth level</a:t>
            </a:r>
          </a:p>
          <a:p>
            <a:pPr lvl="4"/>
            <a:r>
              <a:rPr lang="da-DK" altLang="da-DK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9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07" tIns="48654" rIns="97307" bIns="48654" numCol="1" anchor="b" anchorCtr="0" compatLnSpc="1">
            <a:prstTxWarp prst="textNoShape">
              <a:avLst/>
            </a:prstTxWarp>
          </a:bodyPr>
          <a:lstStyle>
            <a:lvl1pPr defTabSz="973138">
              <a:defRPr sz="1300">
                <a:latin typeface="Times" pitchFamily="18" charset="0"/>
              </a:defRPr>
            </a:lvl1pPr>
          </a:lstStyle>
          <a:p>
            <a:endParaRPr lang="da-DK" alt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9578975"/>
            <a:ext cx="3009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07" tIns="48654" rIns="97307" bIns="4865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>
                <a:latin typeface="Times" pitchFamily="18" charset="0"/>
              </a:defRPr>
            </a:lvl1pPr>
          </a:lstStyle>
          <a:p>
            <a:fld id="{51E9D20B-4FB4-4185-AB20-B35178AB91B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43647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278F9-CC1C-4767-AEA2-7713054E3D6C}" type="slidenum">
              <a:rPr lang="da-DK" altLang="da-DK"/>
              <a:pPr/>
              <a:t>1</a:t>
            </a:fld>
            <a:endParaRPr lang="da-DK" altLang="da-DK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278F9-CC1C-4767-AEA2-7713054E3D6C}" type="slidenum">
              <a:rPr lang="da-DK" altLang="da-DK"/>
              <a:pPr/>
              <a:t>2</a:t>
            </a:fld>
            <a:endParaRPr lang="da-DK" altLang="da-DK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278F9-CC1C-4767-AEA2-7713054E3D6C}" type="slidenum">
              <a:rPr lang="da-DK" altLang="da-DK"/>
              <a:pPr/>
              <a:t>3</a:t>
            </a:fld>
            <a:endParaRPr lang="da-DK" altLang="da-DK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278F9-CC1C-4767-AEA2-7713054E3D6C}" type="slidenum">
              <a:rPr lang="da-DK" altLang="da-DK"/>
              <a:pPr/>
              <a:t>4</a:t>
            </a:fld>
            <a:endParaRPr lang="da-DK" altLang="da-DK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278F9-CC1C-4767-AEA2-7713054E3D6C}" type="slidenum">
              <a:rPr lang="da-DK" altLang="da-DK"/>
              <a:pPr/>
              <a:t>5</a:t>
            </a:fld>
            <a:endParaRPr lang="da-DK" altLang="da-DK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278F9-CC1C-4767-AEA2-7713054E3D6C}" type="slidenum">
              <a:rPr lang="da-DK" altLang="da-DK"/>
              <a:pPr/>
              <a:t>6</a:t>
            </a:fld>
            <a:endParaRPr lang="da-DK" altLang="da-DK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278F9-CC1C-4767-AEA2-7713054E3D6C}" type="slidenum">
              <a:rPr lang="da-DK" altLang="da-DK"/>
              <a:pPr/>
              <a:t>7</a:t>
            </a:fld>
            <a:endParaRPr lang="da-DK" altLang="da-DK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23" name="Group 111"/>
          <p:cNvGrpSpPr>
            <a:grpSpLocks/>
          </p:cNvGrpSpPr>
          <p:nvPr/>
        </p:nvGrpSpPr>
        <p:grpSpPr bwMode="auto">
          <a:xfrm>
            <a:off x="-9636125" y="-122238"/>
            <a:ext cx="22888575" cy="9263063"/>
            <a:chOff x="-6070" y="-77"/>
            <a:chExt cx="14418" cy="5835"/>
          </a:xfrm>
        </p:grpSpPr>
        <p:sp>
          <p:nvSpPr>
            <p:cNvPr id="38919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81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da-DK" altLang="da-DK"/>
                <a:t> </a:t>
              </a:r>
            </a:p>
          </p:txBody>
        </p:sp>
        <p:sp>
          <p:nvSpPr>
            <p:cNvPr id="38998" name="Freeform 86"/>
            <p:cNvSpPr>
              <a:spLocks noChangeAspect="1" noEditPoints="1"/>
            </p:cNvSpPr>
            <p:nvPr userDrawn="1"/>
          </p:nvSpPr>
          <p:spPr bwMode="auto">
            <a:xfrm>
              <a:off x="988" y="112"/>
              <a:ext cx="7360" cy="5646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7" name="Freeform 85"/>
            <p:cNvSpPr>
              <a:spLocks noChangeAspect="1"/>
            </p:cNvSpPr>
            <p:nvPr userDrawn="1"/>
          </p:nvSpPr>
          <p:spPr bwMode="auto">
            <a:xfrm>
              <a:off x="3935" y="-77"/>
              <a:ext cx="2098" cy="451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6" name="Freeform 84"/>
            <p:cNvSpPr>
              <a:spLocks noChangeAspect="1"/>
            </p:cNvSpPr>
            <p:nvPr userDrawn="1"/>
          </p:nvSpPr>
          <p:spPr bwMode="auto">
            <a:xfrm>
              <a:off x="-6070" y="143"/>
              <a:ext cx="8018" cy="5096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38973" name="Group 61"/>
          <p:cNvGrpSpPr>
            <a:grpSpLocks noChangeAspect="1"/>
          </p:cNvGrpSpPr>
          <p:nvPr/>
        </p:nvGrpSpPr>
        <p:grpSpPr bwMode="auto">
          <a:xfrm>
            <a:off x="4652963" y="1077913"/>
            <a:ext cx="3640137" cy="1770062"/>
            <a:chOff x="2425" y="7208"/>
            <a:chExt cx="7069" cy="3441"/>
          </a:xfrm>
        </p:grpSpPr>
        <p:sp>
          <p:nvSpPr>
            <p:cNvPr id="38974" name="Freeform 6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75" name="Freeform 6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76" name="Freeform 6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77" name="Freeform 6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78" name="Freeform 6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79" name="Freeform 6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0" name="Freeform 6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1" name="Freeform 6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2" name="Freeform 7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3" name="Freeform 7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4" name="Freeform 7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5" name="Freeform 7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6" name="Freeform 7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7" name="Freeform 7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8" name="Freeform 7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9" name="Rectangle 7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0" name="Rectangle 7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1" name="Freeform 7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2" name="Freeform 8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3" name="Freeform 8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899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altLang="da-DK"/>
              <a:t>www.regionmidtjylland.dk</a:t>
            </a:r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898525" y="3813175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smtClean="0"/>
              <a:t>Klik for at redigere i master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8525" y="5397500"/>
            <a:ext cx="7377113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25E688-3292-4B89-A55F-F673B9B50135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97469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118225" y="1187450"/>
            <a:ext cx="1798638" cy="49815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38" y="1187450"/>
            <a:ext cx="5246687" cy="49815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0C3252-0093-4A11-90D8-B858F349C4A5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46783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812FDB-CFCD-41F2-85DF-563ADE85FB7D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31112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B88B17-E14A-4FE0-AAAF-4A861BE6CA30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34948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522662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394200" y="2159000"/>
            <a:ext cx="3522663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D79E1D-0B9E-4D9B-AEDD-0D0AEC4820D1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34418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265A4F-B842-441F-9EDC-B569EE24B491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55678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CBDCE0-56F7-4E04-AD88-A54675B987F8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354467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F63634-42D9-4EE4-8FFC-B9A4212A2F86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54543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0B9235-268C-4525-BD55-F50D689CE780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7842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E350EC-4B87-4624-8DB4-80B19BDC8EBF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73991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187450"/>
            <a:ext cx="71977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59000"/>
            <a:ext cx="71977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5" y="6332538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72D44990-1282-4960-A3C7-978D7B9C46E4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altLang="da-DK" dirty="0" smtClean="0">
                <a:solidFill>
                  <a:schemeClr val="accent5">
                    <a:lumMod val="50000"/>
                  </a:schemeClr>
                </a:solidFill>
              </a:rPr>
              <a:t>Hjerneskadesamrådet </a:t>
            </a:r>
            <a:r>
              <a:rPr lang="da-DK" altLang="da-DK" smtClean="0">
                <a:solidFill>
                  <a:schemeClr val="accent5">
                    <a:lumMod val="50000"/>
                  </a:schemeClr>
                </a:solidFill>
              </a:rPr>
              <a:t>for voksenområdet</a:t>
            </a:r>
            <a:endParaRPr lang="da-DK" altLang="da-DK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Sundhedsaftalen 2015-2018 </a:t>
            </a:r>
            <a:br>
              <a:rPr lang="da-DK" sz="2800" dirty="0" smtClean="0"/>
            </a:br>
            <a:r>
              <a:rPr lang="da-DK" sz="2800" dirty="0" smtClean="0"/>
              <a:t>(1 af 2)</a:t>
            </a:r>
            <a:endParaRPr lang="da-DK" altLang="da-DK" sz="2800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da-DK" sz="1000" dirty="0"/>
          </a:p>
          <a:p>
            <a:pPr>
              <a:buFontTx/>
              <a:buNone/>
            </a:pPr>
            <a:endParaRPr lang="da-DK" sz="1800" dirty="0" smtClean="0"/>
          </a:p>
          <a:p>
            <a:pPr>
              <a:buFontTx/>
              <a:buNone/>
            </a:pPr>
            <a:r>
              <a:rPr lang="da-DK" sz="2000" dirty="0" smtClean="0"/>
              <a:t>Mere </a:t>
            </a:r>
            <a:r>
              <a:rPr lang="da-DK" sz="2000" dirty="0"/>
              <a:t>sundhed i det </a:t>
            </a:r>
            <a:r>
              <a:rPr lang="da-DK" sz="2000" dirty="0" smtClean="0"/>
              <a:t>nære</a:t>
            </a:r>
          </a:p>
          <a:p>
            <a:r>
              <a:rPr lang="da-DK" sz="2000" dirty="0" smtClean="0"/>
              <a:t>På </a:t>
            </a:r>
            <a:r>
              <a:rPr lang="da-DK" sz="2000" dirty="0"/>
              <a:t>borgernes </a:t>
            </a:r>
            <a:r>
              <a:rPr lang="da-DK" sz="2000" dirty="0" smtClean="0"/>
              <a:t>præmisser</a:t>
            </a:r>
          </a:p>
          <a:p>
            <a:pPr>
              <a:buFontTx/>
              <a:buNone/>
            </a:pPr>
            <a:endParaRPr lang="da-DK" sz="2000" dirty="0"/>
          </a:p>
          <a:p>
            <a:pPr>
              <a:buFontTx/>
              <a:buNone/>
            </a:pPr>
            <a:r>
              <a:rPr lang="da-DK" sz="2000" b="1" dirty="0" smtClean="0"/>
              <a:t>Vision</a:t>
            </a:r>
            <a:r>
              <a:rPr lang="da-DK" sz="2000" b="1" dirty="0"/>
              <a:t>:</a:t>
            </a:r>
          </a:p>
          <a:p>
            <a:pPr>
              <a:buFontTx/>
              <a:buNone/>
            </a:pPr>
            <a:r>
              <a:rPr lang="da-DK" sz="2000" dirty="0" smtClean="0"/>
              <a:t>Et </a:t>
            </a:r>
            <a:r>
              <a:rPr lang="da-DK" sz="2000" dirty="0"/>
              <a:t>sundhedsvæsen på borgernes præmisser </a:t>
            </a:r>
          </a:p>
          <a:p>
            <a:r>
              <a:rPr lang="da-DK" sz="2000" dirty="0" smtClean="0"/>
              <a:t>Styrket pårørendeinddragelse</a:t>
            </a:r>
          </a:p>
          <a:p>
            <a:r>
              <a:rPr lang="da-DK" sz="2000" dirty="0" smtClean="0"/>
              <a:t>Frivillige organisationen</a:t>
            </a:r>
          </a:p>
          <a:p>
            <a:r>
              <a:rPr lang="da-DK" sz="2000" dirty="0" smtClean="0"/>
              <a:t>Sundhed </a:t>
            </a:r>
            <a:r>
              <a:rPr lang="da-DK" sz="2000" dirty="0"/>
              <a:t>og arbejdsmarked spiller sammen</a:t>
            </a:r>
          </a:p>
          <a:p>
            <a:pPr>
              <a:buFontTx/>
              <a:buNone/>
            </a:pPr>
            <a:endParaRPr lang="da-DK" sz="1800" dirty="0"/>
          </a:p>
          <a:p>
            <a:pPr>
              <a:buFontTx/>
              <a:buNone/>
            </a:pPr>
            <a:endParaRPr lang="da-DK" sz="1200" dirty="0"/>
          </a:p>
          <a:p>
            <a:pPr lvl="1"/>
            <a:endParaRPr lang="da-DK" sz="1200" dirty="0"/>
          </a:p>
          <a:p>
            <a:pPr marL="266700" indent="-266700">
              <a:buFont typeface="Wingdings" pitchFamily="2" charset="2"/>
              <a:buNone/>
            </a:pPr>
            <a:endParaRPr lang="da-DK" altLang="da-DK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67" y="219966"/>
            <a:ext cx="1127864" cy="896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altLang="da-DK" dirty="0" smtClean="0">
                <a:solidFill>
                  <a:schemeClr val="accent5">
                    <a:lumMod val="50000"/>
                  </a:schemeClr>
                </a:solidFill>
              </a:rPr>
              <a:t>Hjerneskadesamrådet </a:t>
            </a:r>
            <a:r>
              <a:rPr lang="da-DK" altLang="da-DK" dirty="0">
                <a:solidFill>
                  <a:schemeClr val="accent5">
                    <a:lumMod val="50000"/>
                  </a:schemeClr>
                </a:solidFill>
              </a:rPr>
              <a:t>for </a:t>
            </a:r>
            <a:r>
              <a:rPr lang="da-DK" altLang="da-DK" dirty="0" smtClean="0">
                <a:solidFill>
                  <a:schemeClr val="accent5">
                    <a:lumMod val="50000"/>
                  </a:schemeClr>
                </a:solidFill>
              </a:rPr>
              <a:t>voksenområdet</a:t>
            </a:r>
            <a:endParaRPr lang="da-DK" altLang="da-DK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/>
              <a:t>Sundhedsaftalen </a:t>
            </a:r>
            <a:r>
              <a:rPr lang="da-DK" sz="2800" dirty="0" smtClean="0"/>
              <a:t>2015-2018 </a:t>
            </a:r>
            <a:br>
              <a:rPr lang="da-DK" sz="2800" dirty="0" smtClean="0"/>
            </a:br>
            <a:r>
              <a:rPr lang="da-DK" sz="2800" dirty="0" smtClean="0"/>
              <a:t>(2 af 2)</a:t>
            </a:r>
            <a:endParaRPr lang="da-DK" altLang="da-DK" sz="2800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a-DK" sz="2000" b="1" dirty="0"/>
              <a:t>Tilbud:</a:t>
            </a:r>
          </a:p>
          <a:p>
            <a:r>
              <a:rPr lang="da-DK" sz="2000" dirty="0" smtClean="0"/>
              <a:t>Ensartede tilbud</a:t>
            </a:r>
          </a:p>
          <a:p>
            <a:r>
              <a:rPr lang="da-DK" sz="2000" dirty="0" smtClean="0"/>
              <a:t>Tilgængelighed</a:t>
            </a:r>
          </a:p>
          <a:p>
            <a:r>
              <a:rPr lang="da-DK" sz="2000" dirty="0" smtClean="0"/>
              <a:t>Udbredelse </a:t>
            </a:r>
            <a:r>
              <a:rPr lang="da-DK" sz="2000" dirty="0"/>
              <a:t>af de bedste løsninger</a:t>
            </a:r>
          </a:p>
          <a:p>
            <a:pPr>
              <a:buFontTx/>
              <a:buNone/>
            </a:pPr>
            <a:endParaRPr lang="da-DK" sz="2000" dirty="0"/>
          </a:p>
          <a:p>
            <a:pPr>
              <a:buFontTx/>
              <a:buNone/>
            </a:pPr>
            <a:r>
              <a:rPr lang="da-DK" sz="2000" b="1" dirty="0"/>
              <a:t>Mål:</a:t>
            </a:r>
          </a:p>
          <a:p>
            <a:r>
              <a:rPr lang="da-DK" sz="2000" dirty="0" smtClean="0"/>
              <a:t>Flere </a:t>
            </a:r>
            <a:r>
              <a:rPr lang="da-DK" sz="2000" dirty="0"/>
              <a:t>borgere er trygge i deres behandlingsforløb, når de krydser </a:t>
            </a:r>
            <a:r>
              <a:rPr lang="da-DK" sz="2000" dirty="0" smtClean="0"/>
              <a:t>sektorgrænser</a:t>
            </a:r>
          </a:p>
          <a:p>
            <a:r>
              <a:rPr lang="da-DK" sz="2000" dirty="0" smtClean="0"/>
              <a:t>Flere </a:t>
            </a:r>
            <a:r>
              <a:rPr lang="da-DK" sz="2000" dirty="0"/>
              <a:t>borgere har tilknytning til arbejdsmarkedet</a:t>
            </a:r>
          </a:p>
          <a:p>
            <a:pPr marL="266700" indent="-266700">
              <a:buFont typeface="Wingdings" pitchFamily="2" charset="2"/>
              <a:buNone/>
            </a:pPr>
            <a:endParaRPr lang="da-DK" alt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73" y="128963"/>
            <a:ext cx="11271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9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altLang="da-DK" dirty="0">
                <a:solidFill>
                  <a:schemeClr val="accent5">
                    <a:lumMod val="50000"/>
                  </a:schemeClr>
                </a:solidFill>
              </a:rPr>
              <a:t>Hjerneskadesamrådet for </a:t>
            </a:r>
            <a:r>
              <a:rPr lang="da-DK" altLang="da-DK" dirty="0" smtClean="0">
                <a:solidFill>
                  <a:schemeClr val="accent5">
                    <a:lumMod val="50000"/>
                  </a:schemeClr>
                </a:solidFill>
              </a:rPr>
              <a:t>voksenområdet</a:t>
            </a:r>
            <a:endParaRPr lang="da-DK" altLang="da-DK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Hjerneskadesamrådets opgaver </a:t>
            </a:r>
            <a:br>
              <a:rPr lang="da-DK" sz="2800" dirty="0" smtClean="0"/>
            </a:br>
            <a:r>
              <a:rPr lang="da-DK" sz="2800" dirty="0" smtClean="0"/>
              <a:t>(1 af 2)</a:t>
            </a:r>
            <a:endParaRPr lang="da-DK" altLang="da-DK" sz="2800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2000" dirty="0" smtClean="0"/>
          </a:p>
          <a:p>
            <a:r>
              <a:rPr lang="da-DK" sz="2000" dirty="0"/>
              <a:t>F</a:t>
            </a:r>
            <a:r>
              <a:rPr lang="da-DK" sz="2000" dirty="0" smtClean="0"/>
              <a:t>orløbsprogrammer</a:t>
            </a:r>
          </a:p>
          <a:p>
            <a:r>
              <a:rPr lang="da-DK" sz="2000" dirty="0" smtClean="0"/>
              <a:t>Rehabilitering </a:t>
            </a:r>
            <a:r>
              <a:rPr lang="da-DK" sz="2000" dirty="0"/>
              <a:t>med henblik på tilbagevenden </a:t>
            </a:r>
            <a:r>
              <a:rPr lang="da-DK" sz="2000" dirty="0" smtClean="0"/>
              <a:t>til uddannelse/arbejde</a:t>
            </a:r>
          </a:p>
          <a:p>
            <a:r>
              <a:rPr lang="da-DK" sz="2000" dirty="0" smtClean="0"/>
              <a:t>Patientinvolvering </a:t>
            </a:r>
            <a:r>
              <a:rPr lang="da-DK" sz="2000" dirty="0"/>
              <a:t>og </a:t>
            </a:r>
            <a:r>
              <a:rPr lang="da-DK" sz="2000" dirty="0" smtClean="0"/>
              <a:t>medborgerskab</a:t>
            </a:r>
          </a:p>
          <a:p>
            <a:r>
              <a:rPr lang="da-DK" sz="2000" dirty="0" smtClean="0"/>
              <a:t>Overblik </a:t>
            </a:r>
            <a:r>
              <a:rPr lang="da-DK" sz="2000" dirty="0"/>
              <a:t>over organisering og </a:t>
            </a:r>
            <a:r>
              <a:rPr lang="da-DK" sz="2000" dirty="0" smtClean="0"/>
              <a:t>indsats</a:t>
            </a:r>
          </a:p>
          <a:p>
            <a:r>
              <a:rPr lang="da-DK" sz="2000" dirty="0" smtClean="0"/>
              <a:t>Monitorering </a:t>
            </a:r>
            <a:r>
              <a:rPr lang="da-DK" sz="2000" dirty="0"/>
              <a:t>og </a:t>
            </a:r>
            <a:r>
              <a:rPr lang="da-DK" sz="2000" dirty="0" smtClean="0"/>
              <a:t>effektmålinger</a:t>
            </a:r>
          </a:p>
          <a:p>
            <a:r>
              <a:rPr lang="da-DK" sz="2000" dirty="0" smtClean="0"/>
              <a:t>Forskning </a:t>
            </a:r>
            <a:r>
              <a:rPr lang="da-DK" sz="2000" dirty="0"/>
              <a:t>og </a:t>
            </a:r>
            <a:r>
              <a:rPr lang="da-DK" sz="2000" dirty="0" smtClean="0"/>
              <a:t>udvikling</a:t>
            </a:r>
          </a:p>
          <a:p>
            <a:r>
              <a:rPr lang="da-DK" sz="2000" dirty="0" smtClean="0"/>
              <a:t>Vidensdeling</a:t>
            </a:r>
          </a:p>
          <a:p>
            <a:r>
              <a:rPr lang="da-DK" sz="2000" dirty="0" smtClean="0"/>
              <a:t>Samarbejde </a:t>
            </a:r>
            <a:r>
              <a:rPr lang="da-DK" sz="2000" dirty="0"/>
              <a:t>på tværs</a:t>
            </a:r>
          </a:p>
          <a:p>
            <a:pPr marL="266700" indent="-266700">
              <a:buFont typeface="Wingdings" pitchFamily="2" charset="2"/>
              <a:buNone/>
            </a:pPr>
            <a:endParaRPr lang="da-DK" alt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33" y="182750"/>
            <a:ext cx="11271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2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altLang="da-DK" dirty="0">
                <a:solidFill>
                  <a:schemeClr val="accent5">
                    <a:lumMod val="50000"/>
                  </a:schemeClr>
                </a:solidFill>
              </a:rPr>
              <a:t>Hjerneskadesamrådet for </a:t>
            </a:r>
            <a:r>
              <a:rPr lang="da-DK" altLang="da-DK" dirty="0" smtClean="0">
                <a:solidFill>
                  <a:schemeClr val="accent5">
                    <a:lumMod val="50000"/>
                  </a:schemeClr>
                </a:solidFill>
              </a:rPr>
              <a:t>voksenområdet</a:t>
            </a:r>
            <a:endParaRPr lang="da-DK" altLang="da-DK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/>
              <a:t>Hjerneskadesamrådets opgaver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(2 af 2)</a:t>
            </a:r>
            <a:endParaRPr lang="da-DK" altLang="da-DK" sz="2800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800" dirty="0"/>
              <a:t>Det hele starter altid med borgeren og borgerens tidligere livssituationer og ønsker og drømme for fremtiden – i den aktuelle </a:t>
            </a:r>
            <a:r>
              <a:rPr lang="da-DK" sz="1800" dirty="0" smtClean="0"/>
              <a:t>situation</a:t>
            </a:r>
          </a:p>
          <a:p>
            <a:pPr lvl="1"/>
            <a:r>
              <a:rPr lang="da-DK" sz="1600" dirty="0" smtClean="0"/>
              <a:t>dvs</a:t>
            </a:r>
            <a:r>
              <a:rPr lang="da-DK" sz="1600" dirty="0"/>
              <a:t>. patientinvolvering og </a:t>
            </a:r>
            <a:r>
              <a:rPr lang="da-DK" sz="1600" dirty="0" smtClean="0"/>
              <a:t>medborgerskab</a:t>
            </a:r>
            <a:endParaRPr lang="da-DK" sz="1600" dirty="0"/>
          </a:p>
          <a:p>
            <a:pPr>
              <a:buFontTx/>
              <a:buNone/>
            </a:pPr>
            <a:endParaRPr lang="da-DK" sz="1600" dirty="0"/>
          </a:p>
          <a:p>
            <a:r>
              <a:rPr lang="da-DK" sz="1800" dirty="0"/>
              <a:t>Sigtet er altid det gode og aktive liv og at være deltagende samfundsborger</a:t>
            </a:r>
          </a:p>
          <a:p>
            <a:pPr lvl="1"/>
            <a:r>
              <a:rPr lang="da-DK" sz="1600" dirty="0" smtClean="0"/>
              <a:t>dvs</a:t>
            </a:r>
            <a:r>
              <a:rPr lang="da-DK" sz="1600" dirty="0"/>
              <a:t>. rehabilitering med henblik på uddannelse og arbejder</a:t>
            </a:r>
          </a:p>
          <a:p>
            <a:pPr>
              <a:buFontTx/>
              <a:buNone/>
            </a:pPr>
            <a:endParaRPr lang="da-DK" sz="1600" dirty="0"/>
          </a:p>
          <a:p>
            <a:r>
              <a:rPr lang="da-DK" sz="1800" dirty="0"/>
              <a:t>Forudsætning er samarbejde på tværs  og </a:t>
            </a:r>
            <a:r>
              <a:rPr lang="da-DK" sz="1800" dirty="0" smtClean="0"/>
              <a:t>indsats, </a:t>
            </a:r>
            <a:r>
              <a:rPr lang="da-DK" sz="1800" dirty="0"/>
              <a:t>der giver effekt</a:t>
            </a:r>
          </a:p>
          <a:p>
            <a:pPr marL="266700" indent="-266700">
              <a:buFont typeface="Wingdings" pitchFamily="2" charset="2"/>
              <a:buNone/>
            </a:pPr>
            <a:endParaRPr lang="da-DK" altLang="da-D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128962"/>
            <a:ext cx="11271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3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altLang="da-DK" dirty="0">
                <a:solidFill>
                  <a:schemeClr val="accent5">
                    <a:lumMod val="50000"/>
                  </a:schemeClr>
                </a:solidFill>
              </a:rPr>
              <a:t>Hjerneskadesamrådet for </a:t>
            </a:r>
            <a:r>
              <a:rPr lang="da-DK" altLang="da-DK" dirty="0" smtClean="0">
                <a:solidFill>
                  <a:schemeClr val="accent5">
                    <a:lumMod val="50000"/>
                  </a:schemeClr>
                </a:solidFill>
              </a:rPr>
              <a:t>voksenområdet</a:t>
            </a:r>
            <a:endParaRPr lang="da-DK" altLang="da-DK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/>
              <a:t>Helhedsorienteret</a:t>
            </a:r>
            <a:r>
              <a:rPr lang="en-GB" sz="2800" dirty="0"/>
              <a:t> </a:t>
            </a:r>
            <a:r>
              <a:rPr lang="en-GB" sz="2800" dirty="0" err="1" smtClean="0"/>
              <a:t>rehabilitering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>(1 </a:t>
            </a:r>
            <a:r>
              <a:rPr lang="en-GB" sz="2800" dirty="0" err="1" smtClean="0"/>
              <a:t>af</a:t>
            </a:r>
            <a:r>
              <a:rPr lang="en-GB" sz="2800" dirty="0" smtClean="0"/>
              <a:t> 2)</a:t>
            </a:r>
            <a:endParaRPr lang="da-DK" altLang="da-DK" sz="2800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000" dirty="0"/>
              <a:t>Forslag til fælles platform</a:t>
            </a:r>
          </a:p>
          <a:p>
            <a:pPr eaLnBrk="1" hangingPunct="1">
              <a:buFontTx/>
              <a:buNone/>
            </a:pPr>
            <a:endParaRPr lang="da-DK" sz="2000" dirty="0"/>
          </a:p>
          <a:p>
            <a:pPr eaLnBrk="1" hangingPunct="1">
              <a:buFontTx/>
              <a:buNone/>
            </a:pPr>
            <a:r>
              <a:rPr lang="da-DK" sz="2000" dirty="0"/>
              <a:t>Et godt og aktivt liv – deltagende samfundsborger:</a:t>
            </a:r>
          </a:p>
          <a:p>
            <a:r>
              <a:rPr lang="da-DK" sz="2000" dirty="0" smtClean="0"/>
              <a:t>Et </a:t>
            </a:r>
            <a:r>
              <a:rPr lang="da-DK" sz="2000" dirty="0"/>
              <a:t>meningsfuldt og værdigt </a:t>
            </a:r>
            <a:r>
              <a:rPr lang="da-DK" sz="2000" dirty="0" smtClean="0"/>
              <a:t>liv</a:t>
            </a:r>
          </a:p>
          <a:p>
            <a:r>
              <a:rPr lang="da-DK" sz="2000" dirty="0" smtClean="0"/>
              <a:t>Oplevelse </a:t>
            </a:r>
            <a:r>
              <a:rPr lang="da-DK" sz="2000" dirty="0"/>
              <a:t>af identitet og </a:t>
            </a:r>
            <a:r>
              <a:rPr lang="da-DK" sz="2000" dirty="0" smtClean="0"/>
              <a:t>selvkontrol</a:t>
            </a:r>
          </a:p>
          <a:p>
            <a:r>
              <a:rPr lang="da-DK" sz="2000" dirty="0" smtClean="0"/>
              <a:t>Fællesskaber </a:t>
            </a:r>
            <a:r>
              <a:rPr lang="da-DK" sz="2000" dirty="0"/>
              <a:t>med andre</a:t>
            </a:r>
          </a:p>
          <a:p>
            <a:pPr eaLnBrk="1" hangingPunct="1">
              <a:buFontTx/>
              <a:buNone/>
            </a:pPr>
            <a:endParaRPr lang="da-DK" sz="1600" dirty="0"/>
          </a:p>
          <a:p>
            <a:pPr eaLnBrk="1" hangingPunct="1">
              <a:buFontTx/>
              <a:buNone/>
            </a:pPr>
            <a:endParaRPr lang="da-DK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91" y="75174"/>
            <a:ext cx="11271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1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altLang="da-DK" dirty="0">
                <a:solidFill>
                  <a:schemeClr val="accent5">
                    <a:lumMod val="50000"/>
                  </a:schemeClr>
                </a:solidFill>
              </a:rPr>
              <a:t>Hjerneskadesamrådet for </a:t>
            </a:r>
            <a:r>
              <a:rPr lang="da-DK" altLang="da-DK" dirty="0" smtClean="0">
                <a:solidFill>
                  <a:schemeClr val="accent5">
                    <a:lumMod val="50000"/>
                  </a:schemeClr>
                </a:solidFill>
              </a:rPr>
              <a:t>voksenområdet</a:t>
            </a:r>
            <a:endParaRPr lang="da-DK" altLang="da-DK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/>
              <a:t>Helhedsorienteret</a:t>
            </a:r>
            <a:r>
              <a:rPr lang="en-GB" sz="2800" dirty="0"/>
              <a:t> </a:t>
            </a:r>
            <a:r>
              <a:rPr lang="en-GB" sz="2800" dirty="0" err="1"/>
              <a:t>rehabilitering</a:t>
            </a:r>
            <a:r>
              <a:rPr lang="en-GB" sz="2800" dirty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(2 </a:t>
            </a:r>
            <a:r>
              <a:rPr lang="en-GB" sz="2800" dirty="0" err="1" smtClean="0"/>
              <a:t>af</a:t>
            </a:r>
            <a:r>
              <a:rPr lang="en-GB" sz="2800" dirty="0" smtClean="0"/>
              <a:t> 2)</a:t>
            </a:r>
            <a:endParaRPr lang="da-DK" altLang="da-DK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000" dirty="0"/>
              <a:t>Principper:</a:t>
            </a:r>
          </a:p>
          <a:p>
            <a:r>
              <a:rPr lang="da-DK" sz="2000" dirty="0"/>
              <a:t>Individuelle og skræddersyede </a:t>
            </a:r>
            <a:r>
              <a:rPr lang="da-DK" sz="2000" dirty="0" smtClean="0"/>
              <a:t>tilbud</a:t>
            </a:r>
          </a:p>
          <a:p>
            <a:r>
              <a:rPr lang="da-DK" sz="2000" dirty="0" smtClean="0"/>
              <a:t>Respekt </a:t>
            </a:r>
            <a:r>
              <a:rPr lang="da-DK" sz="2000" dirty="0"/>
              <a:t>for borgerens hele </a:t>
            </a:r>
            <a:r>
              <a:rPr lang="da-DK" sz="2000" dirty="0" smtClean="0"/>
              <a:t>liv</a:t>
            </a:r>
          </a:p>
          <a:p>
            <a:r>
              <a:rPr lang="da-DK" sz="2000" dirty="0" smtClean="0"/>
              <a:t>Løsning </a:t>
            </a:r>
            <a:r>
              <a:rPr lang="da-DK" sz="2000" dirty="0"/>
              <a:t>og ressourcer i netværk  (private, civilsamfund og mellem offentlige </a:t>
            </a:r>
            <a:r>
              <a:rPr lang="da-DK" sz="2000" dirty="0" smtClean="0"/>
              <a:t>aktører)</a:t>
            </a:r>
          </a:p>
          <a:p>
            <a:r>
              <a:rPr lang="da-DK" sz="2000" dirty="0" err="1" smtClean="0"/>
              <a:t>Mestring</a:t>
            </a:r>
            <a:r>
              <a:rPr lang="da-DK" sz="2000" dirty="0" smtClean="0"/>
              <a:t> </a:t>
            </a:r>
            <a:r>
              <a:rPr lang="da-DK" sz="2000" dirty="0"/>
              <a:t>og inklusion i </a:t>
            </a:r>
            <a:r>
              <a:rPr lang="da-DK" sz="2000" dirty="0" smtClean="0"/>
              <a:t>fokus</a:t>
            </a:r>
          </a:p>
          <a:p>
            <a:r>
              <a:rPr lang="da-DK" sz="2000" dirty="0" smtClean="0"/>
              <a:t>Eksperter </a:t>
            </a:r>
            <a:r>
              <a:rPr lang="da-DK" sz="2000" dirty="0"/>
              <a:t>til borgerne frem for borgerne til </a:t>
            </a:r>
            <a:r>
              <a:rPr lang="da-DK" sz="2000" dirty="0" smtClean="0"/>
              <a:t>eksperterne</a:t>
            </a:r>
          </a:p>
          <a:p>
            <a:r>
              <a:rPr lang="da-DK" sz="2000" dirty="0" smtClean="0"/>
              <a:t>Matrikelløs</a:t>
            </a:r>
            <a:endParaRPr lang="da-DK" altLang="da-DK" sz="2000" dirty="0"/>
          </a:p>
          <a:p>
            <a:pPr marL="266700" indent="-266700">
              <a:buFont typeface="Wingdings" pitchFamily="2" charset="2"/>
              <a:buNone/>
            </a:pPr>
            <a:endParaRPr lang="da-DK" altLang="da-D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32" y="111033"/>
            <a:ext cx="11271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8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altLang="da-DK" dirty="0">
                <a:solidFill>
                  <a:schemeClr val="accent5">
                    <a:lumMod val="50000"/>
                  </a:schemeClr>
                </a:solidFill>
              </a:rPr>
              <a:t>Hjerneskadesamrådet for </a:t>
            </a:r>
            <a:r>
              <a:rPr lang="da-DK" altLang="da-DK" dirty="0" smtClean="0">
                <a:solidFill>
                  <a:schemeClr val="accent5">
                    <a:lumMod val="50000"/>
                  </a:schemeClr>
                </a:solidFill>
              </a:rPr>
              <a:t>voksenområdet</a:t>
            </a:r>
            <a:endParaRPr lang="da-DK" altLang="da-DK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/>
              <a:t>Drøftelser</a:t>
            </a:r>
            <a:endParaRPr lang="da-DK" altLang="da-DK" sz="2800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a-DK" sz="1400" dirty="0"/>
              <a:t>Hvordan sikres kvalitet og ensartethed, når hver borger er unik og der skræddersys tilbud forfra hver gang i mødet med borger?  (når der ikke er standardiserede svar/løsninger må der  bygges på standardiserede processer siger kvalitetsteorien)</a:t>
            </a:r>
          </a:p>
          <a:p>
            <a:pPr marL="0" indent="0" eaLnBrk="1" hangingPunct="1">
              <a:buFontTx/>
              <a:buNone/>
              <a:defRPr/>
            </a:pPr>
            <a:r>
              <a:rPr lang="da-DK" sz="1400" dirty="0"/>
              <a:t>     </a:t>
            </a:r>
          </a:p>
          <a:p>
            <a:pPr>
              <a:defRPr/>
            </a:pPr>
            <a:r>
              <a:rPr lang="da-DK" sz="1400" dirty="0"/>
              <a:t>Har vi et fælles sprog på tværs af sektorer?  Hvordan </a:t>
            </a:r>
            <a:r>
              <a:rPr lang="da-DK" sz="1400" dirty="0" smtClean="0"/>
              <a:t>skifte fra sygdomsperspektiv/system- </a:t>
            </a:r>
            <a:r>
              <a:rPr lang="da-DK" sz="1400" dirty="0"/>
              <a:t>perspektiv til livsperspektiv – hvis vi skal det!</a:t>
            </a:r>
          </a:p>
          <a:p>
            <a:pPr eaLnBrk="1" hangingPunct="1">
              <a:buFontTx/>
              <a:buNone/>
              <a:defRPr/>
            </a:pPr>
            <a:endParaRPr lang="da-DK" sz="1400" dirty="0"/>
          </a:p>
          <a:p>
            <a:pPr>
              <a:defRPr/>
            </a:pPr>
            <a:r>
              <a:rPr lang="da-DK" sz="1400" dirty="0"/>
              <a:t>Hvornår i forløbet og hvordan og af hvem sker helhedsvurderingen og helhedsplanen med borgeren i centrum? </a:t>
            </a:r>
          </a:p>
          <a:p>
            <a:pPr eaLnBrk="1" hangingPunct="1">
              <a:buFontTx/>
              <a:buNone/>
              <a:defRPr/>
            </a:pPr>
            <a:endParaRPr lang="da-DK" sz="1400" dirty="0"/>
          </a:p>
          <a:p>
            <a:pPr>
              <a:defRPr/>
            </a:pPr>
            <a:r>
              <a:rPr lang="da-DK" sz="1400" dirty="0"/>
              <a:t>Hvordan sikrer primært kommunerne,  at helhedsplanen følges og de der rummer løsningerne også bidrager. Hvordan sikre tryghed for borger og pårørende?  Håndtering af samtidige indsatser fra flere sektorer – de mange kontakter?</a:t>
            </a:r>
          </a:p>
          <a:p>
            <a:pPr marL="266700" indent="-266700">
              <a:buFont typeface="Wingdings" pitchFamily="2" charset="2"/>
              <a:buNone/>
            </a:pPr>
            <a:endParaRPr lang="da-DK" altLang="da-D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27" y="84138"/>
            <a:ext cx="11271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72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læg 170316">
  <a:themeElements>
    <a:clrScheme name="01a_RMdias_BRED 1">
      <a:dk1>
        <a:srgbClr val="3F3018"/>
      </a:dk1>
      <a:lt1>
        <a:srgbClr val="FFFFFF"/>
      </a:lt1>
      <a:dk2>
        <a:srgbClr val="990033"/>
      </a:dk2>
      <a:lt2>
        <a:srgbClr val="D2D2D2"/>
      </a:lt2>
      <a:accent1>
        <a:srgbClr val="E3DFD4"/>
      </a:accent1>
      <a:accent2>
        <a:srgbClr val="84715E"/>
      </a:accent2>
      <a:accent3>
        <a:srgbClr val="FFFFFF"/>
      </a:accent3>
      <a:accent4>
        <a:srgbClr val="342713"/>
      </a:accent4>
      <a:accent5>
        <a:srgbClr val="EFECE6"/>
      </a:accent5>
      <a:accent6>
        <a:srgbClr val="776654"/>
      </a:accent6>
      <a:hlink>
        <a:srgbClr val="990033"/>
      </a:hlink>
      <a:folHlink>
        <a:srgbClr val="3F3018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Oplæg 170316</Template>
  <TotalTime>0</TotalTime>
  <Words>361</Words>
  <Application>Microsoft Office PowerPoint</Application>
  <PresentationFormat>Skærmshow (4:3)</PresentationFormat>
  <Paragraphs>77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Oplæg 170316</vt:lpstr>
      <vt:lpstr>Sundhedsaftalen 2015-2018  (1 af 2)</vt:lpstr>
      <vt:lpstr>Sundhedsaftalen 2015-2018  (2 af 2)</vt:lpstr>
      <vt:lpstr>Hjerneskadesamrådets opgaver  (1 af 2)</vt:lpstr>
      <vt:lpstr>Hjerneskadesamrådets opgaver  (2 af 2)</vt:lpstr>
      <vt:lpstr>Helhedsorienteret rehabilitering  (1 af 2)</vt:lpstr>
      <vt:lpstr>Helhedsorienteret rehabilitering  (2 af 2)</vt:lpstr>
      <vt:lpstr>Drøftelser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Sundhedsaftalen 2015-2018  (1 af 2)</dc:title>
  <dc:creator>Charlotte Jensen</dc:creator>
  <cp:lastModifiedBy>Charlotte Jensen</cp:lastModifiedBy>
  <cp:revision>4</cp:revision>
  <dcterms:created xsi:type="dcterms:W3CDTF">2016-02-19T09:07:44Z</dcterms:created>
  <dcterms:modified xsi:type="dcterms:W3CDTF">2016-03-14T07:19:45Z</dcterms:modified>
</cp:coreProperties>
</file>