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79" r:id="rId5"/>
  </p:sldMasterIdLst>
  <p:notesMasterIdLst>
    <p:notesMasterId r:id="rId49"/>
  </p:notesMasterIdLst>
  <p:handoutMasterIdLst>
    <p:handoutMasterId r:id="rId50"/>
  </p:handoutMasterIdLst>
  <p:sldIdLst>
    <p:sldId id="572" r:id="rId6"/>
    <p:sldId id="575" r:id="rId7"/>
    <p:sldId id="607" r:id="rId8"/>
    <p:sldId id="579" r:id="rId9"/>
    <p:sldId id="580" r:id="rId10"/>
    <p:sldId id="581" r:id="rId11"/>
    <p:sldId id="582" r:id="rId12"/>
    <p:sldId id="621" r:id="rId13"/>
    <p:sldId id="623" r:id="rId14"/>
    <p:sldId id="624" r:id="rId15"/>
    <p:sldId id="625" r:id="rId16"/>
    <p:sldId id="626" r:id="rId17"/>
    <p:sldId id="627" r:id="rId18"/>
    <p:sldId id="628" r:id="rId19"/>
    <p:sldId id="629" r:id="rId20"/>
    <p:sldId id="630" r:id="rId21"/>
    <p:sldId id="631" r:id="rId22"/>
    <p:sldId id="632" r:id="rId23"/>
    <p:sldId id="634" r:id="rId24"/>
    <p:sldId id="635" r:id="rId25"/>
    <p:sldId id="622" r:id="rId26"/>
    <p:sldId id="613" r:id="rId27"/>
    <p:sldId id="614" r:id="rId28"/>
    <p:sldId id="615" r:id="rId29"/>
    <p:sldId id="616" r:id="rId30"/>
    <p:sldId id="617" r:id="rId31"/>
    <p:sldId id="603" r:id="rId32"/>
    <p:sldId id="636" r:id="rId33"/>
    <p:sldId id="641" r:id="rId34"/>
    <p:sldId id="689" r:id="rId35"/>
    <p:sldId id="690" r:id="rId36"/>
    <p:sldId id="662" r:id="rId37"/>
    <p:sldId id="666" r:id="rId38"/>
    <p:sldId id="667" r:id="rId39"/>
    <p:sldId id="668" r:id="rId40"/>
    <p:sldId id="669" r:id="rId41"/>
    <p:sldId id="678" r:id="rId42"/>
    <p:sldId id="691" r:id="rId43"/>
    <p:sldId id="682" r:id="rId44"/>
    <p:sldId id="683" r:id="rId45"/>
    <p:sldId id="686" r:id="rId46"/>
    <p:sldId id="687" r:id="rId47"/>
    <p:sldId id="688" r:id="rId48"/>
  </p:sldIdLst>
  <p:sldSz cx="9144000" cy="6858000" type="screen4x3"/>
  <p:notesSz cx="6797675" cy="9928225"/>
  <p:custDataLst>
    <p:tags r:id="rId51"/>
  </p:custDataLst>
  <p:defaultTextStyle>
    <a:defPPr>
      <a:defRPr lang="da-DK"/>
    </a:defPPr>
    <a:lvl1pPr algn="l" rtl="0" fontAlgn="base">
      <a:spcBef>
        <a:spcPct val="0"/>
      </a:spcBef>
      <a:spcAft>
        <a:spcPct val="0"/>
      </a:spcAft>
      <a:defRPr sz="1400" b="1" kern="1200">
        <a:solidFill>
          <a:srgbClr val="5F6062"/>
        </a:solidFill>
        <a:latin typeface="Times New Roman" pitchFamily="18" charset="0"/>
        <a:ea typeface="+mn-ea"/>
        <a:cs typeface="+mn-cs"/>
      </a:defRPr>
    </a:lvl1pPr>
    <a:lvl2pPr marL="457200" algn="l" rtl="0" fontAlgn="base">
      <a:spcBef>
        <a:spcPct val="0"/>
      </a:spcBef>
      <a:spcAft>
        <a:spcPct val="0"/>
      </a:spcAft>
      <a:defRPr sz="1400" b="1" kern="1200">
        <a:solidFill>
          <a:srgbClr val="5F6062"/>
        </a:solidFill>
        <a:latin typeface="Times New Roman" pitchFamily="18" charset="0"/>
        <a:ea typeface="+mn-ea"/>
        <a:cs typeface="+mn-cs"/>
      </a:defRPr>
    </a:lvl2pPr>
    <a:lvl3pPr marL="914400" algn="l" rtl="0" fontAlgn="base">
      <a:spcBef>
        <a:spcPct val="0"/>
      </a:spcBef>
      <a:spcAft>
        <a:spcPct val="0"/>
      </a:spcAft>
      <a:defRPr sz="1400" b="1" kern="1200">
        <a:solidFill>
          <a:srgbClr val="5F6062"/>
        </a:solidFill>
        <a:latin typeface="Times New Roman" pitchFamily="18" charset="0"/>
        <a:ea typeface="+mn-ea"/>
        <a:cs typeface="+mn-cs"/>
      </a:defRPr>
    </a:lvl3pPr>
    <a:lvl4pPr marL="1371600" algn="l" rtl="0" fontAlgn="base">
      <a:spcBef>
        <a:spcPct val="0"/>
      </a:spcBef>
      <a:spcAft>
        <a:spcPct val="0"/>
      </a:spcAft>
      <a:defRPr sz="1400" b="1" kern="1200">
        <a:solidFill>
          <a:srgbClr val="5F6062"/>
        </a:solidFill>
        <a:latin typeface="Times New Roman" pitchFamily="18" charset="0"/>
        <a:ea typeface="+mn-ea"/>
        <a:cs typeface="+mn-cs"/>
      </a:defRPr>
    </a:lvl4pPr>
    <a:lvl5pPr marL="1828800" algn="l" rtl="0" fontAlgn="base">
      <a:spcBef>
        <a:spcPct val="0"/>
      </a:spcBef>
      <a:spcAft>
        <a:spcPct val="0"/>
      </a:spcAft>
      <a:defRPr sz="1400" b="1" kern="1200">
        <a:solidFill>
          <a:srgbClr val="5F6062"/>
        </a:solidFill>
        <a:latin typeface="Times New Roman" pitchFamily="18" charset="0"/>
        <a:ea typeface="+mn-ea"/>
        <a:cs typeface="+mn-cs"/>
      </a:defRPr>
    </a:lvl5pPr>
    <a:lvl6pPr marL="2286000" algn="l" defTabSz="914400" rtl="0" eaLnBrk="1" latinLnBrk="0" hangingPunct="1">
      <a:defRPr sz="1400" b="1" kern="1200">
        <a:solidFill>
          <a:srgbClr val="5F6062"/>
        </a:solidFill>
        <a:latin typeface="Times New Roman" pitchFamily="18" charset="0"/>
        <a:ea typeface="+mn-ea"/>
        <a:cs typeface="+mn-cs"/>
      </a:defRPr>
    </a:lvl6pPr>
    <a:lvl7pPr marL="2743200" algn="l" defTabSz="914400" rtl="0" eaLnBrk="1" latinLnBrk="0" hangingPunct="1">
      <a:defRPr sz="1400" b="1" kern="1200">
        <a:solidFill>
          <a:srgbClr val="5F6062"/>
        </a:solidFill>
        <a:latin typeface="Times New Roman" pitchFamily="18" charset="0"/>
        <a:ea typeface="+mn-ea"/>
        <a:cs typeface="+mn-cs"/>
      </a:defRPr>
    </a:lvl7pPr>
    <a:lvl8pPr marL="3200400" algn="l" defTabSz="914400" rtl="0" eaLnBrk="1" latinLnBrk="0" hangingPunct="1">
      <a:defRPr sz="1400" b="1" kern="1200">
        <a:solidFill>
          <a:srgbClr val="5F6062"/>
        </a:solidFill>
        <a:latin typeface="Times New Roman" pitchFamily="18" charset="0"/>
        <a:ea typeface="+mn-ea"/>
        <a:cs typeface="+mn-cs"/>
      </a:defRPr>
    </a:lvl8pPr>
    <a:lvl9pPr marL="3657600" algn="l" defTabSz="914400" rtl="0" eaLnBrk="1" latinLnBrk="0" hangingPunct="1">
      <a:defRPr sz="1400" b="1" kern="1200">
        <a:solidFill>
          <a:srgbClr val="5F606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834">
          <p15:clr>
            <a:srgbClr val="A4A3A4"/>
          </p15:clr>
        </p15:guide>
        <p15:guide id="4" orient="horz" pos="1310">
          <p15:clr>
            <a:srgbClr val="A4A3A4"/>
          </p15:clr>
        </p15:guide>
        <p15:guide id="5" pos="5538">
          <p15:clr>
            <a:srgbClr val="A4A3A4"/>
          </p15:clr>
        </p15:guide>
        <p15:guide id="6" pos="22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F6062"/>
    <a:srgbClr val="44CF3D"/>
    <a:srgbClr val="FFFFFF"/>
    <a:srgbClr val="0085A1"/>
    <a:srgbClr val="3DAAC8"/>
    <a:srgbClr val="2EA428"/>
    <a:srgbClr val="36B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71" autoAdjust="0"/>
    <p:restoredTop sz="92362" autoAdjust="0"/>
  </p:normalViewPr>
  <p:slideViewPr>
    <p:cSldViewPr snapToGrid="0">
      <p:cViewPr varScale="1">
        <p:scale>
          <a:sx n="112" d="100"/>
          <a:sy n="112" d="100"/>
        </p:scale>
        <p:origin x="1314" y="96"/>
      </p:cViewPr>
      <p:guideLst>
        <p:guide orient="horz" pos="2160"/>
        <p:guide pos="2880"/>
        <p:guide orient="horz" pos="834"/>
        <p:guide orient="horz" pos="1310"/>
        <p:guide pos="5538"/>
        <p:guide pos="228"/>
      </p:guideLst>
    </p:cSldViewPr>
  </p:slideViewPr>
  <p:notesTextViewPr>
    <p:cViewPr>
      <p:scale>
        <a:sx n="100" d="100"/>
        <a:sy n="100" d="100"/>
      </p:scale>
      <p:origin x="0" y="0"/>
    </p:cViewPr>
  </p:notesTextViewPr>
  <p:sorterViewPr>
    <p:cViewPr>
      <p:scale>
        <a:sx n="66" d="100"/>
        <a:sy n="66" d="100"/>
      </p:scale>
      <p:origin x="0" y="1872"/>
    </p:cViewPr>
  </p:sorterViewPr>
  <p:notesViewPr>
    <p:cSldViewPr snapToGrid="0" showGuides="1">
      <p:cViewPr varScale="1">
        <p:scale>
          <a:sx n="59" d="100"/>
          <a:sy n="59" d="100"/>
        </p:scale>
        <p:origin x="-339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area\Desktop\Hjemmearbejde\iThinkContSim\sammenligning_model.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area\Desktop\Hjemmearbejde\iThinkContSim\sammenligning_model.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82499300822423"/>
          <c:y val="0"/>
          <c:w val="0.65274439924327177"/>
          <c:h val="1"/>
        </c:manualLayout>
      </c:layout>
      <c:pieChart>
        <c:varyColors val="1"/>
        <c:ser>
          <c:idx val="0"/>
          <c:order val="0"/>
          <c:tx>
            <c:strRef>
              <c:f>'Ark1'!$A$3:$B$3</c:f>
              <c:strCache>
                <c:ptCount val="1"/>
                <c:pt idx="0">
                  <c:v>Pasienten er passende inddraget i beslutninger om behandlingen</c:v>
                </c:pt>
              </c:strCache>
            </c:strRef>
          </c:tx>
          <c:spPr>
            <a:solidFill>
              <a:schemeClr val="accent4"/>
            </a:solidFill>
            <a:ln>
              <a:solidFill>
                <a:schemeClr val="bg1"/>
              </a:solidFill>
            </a:ln>
          </c:spPr>
          <c:dPt>
            <c:idx val="1"/>
            <c:bubble3D val="0"/>
            <c:spPr>
              <a:solidFill>
                <a:schemeClr val="accent5"/>
              </a:solidFill>
              <a:ln>
                <a:solidFill>
                  <a:schemeClr val="bg1"/>
                </a:solidFill>
              </a:ln>
            </c:spPr>
          </c:dPt>
          <c:dLbls>
            <c:spPr>
              <a:noFill/>
              <a:ln>
                <a:noFill/>
              </a:ln>
              <a:effectLst/>
            </c:spPr>
            <c:txPr>
              <a:bodyPr/>
              <a:lstStyle/>
              <a:p>
                <a:pPr>
                  <a:defRPr sz="1600">
                    <a:solidFill>
                      <a:schemeClr val="bg1"/>
                    </a:solidFill>
                  </a:defRPr>
                </a:pPr>
                <a:endParaRPr lang="da-DK"/>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'Ark1'!$C$1:$D$1</c:f>
              <c:strCache>
                <c:ptCount val="2"/>
                <c:pt idx="0">
                  <c:v>Ja</c:v>
                </c:pt>
                <c:pt idx="1">
                  <c:v>Nei</c:v>
                </c:pt>
              </c:strCache>
            </c:strRef>
          </c:cat>
          <c:val>
            <c:numRef>
              <c:f>'Ark1'!$C$3:$D$3</c:f>
              <c:numCache>
                <c:formatCode>0%</c:formatCode>
                <c:ptCount val="2"/>
                <c:pt idx="0">
                  <c:v>0.86000000000000054</c:v>
                </c:pt>
                <c:pt idx="1">
                  <c:v>0.14000000000000001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70221778609016"/>
          <c:y val="0"/>
          <c:w val="0.64698109918453184"/>
          <c:h val="1"/>
        </c:manualLayout>
      </c:layout>
      <c:pieChart>
        <c:varyColors val="1"/>
        <c:ser>
          <c:idx val="0"/>
          <c:order val="0"/>
          <c:tx>
            <c:strRef>
              <c:f>'Ark1'!$A$4:$B$4</c:f>
              <c:strCache>
                <c:ptCount val="1"/>
                <c:pt idx="0">
                  <c:v>Pasienten er tilstrekkelig informert om livsstilens betydning for helbredet</c:v>
                </c:pt>
              </c:strCache>
            </c:strRef>
          </c:tx>
          <c:dPt>
            <c:idx val="0"/>
            <c:bubble3D val="0"/>
            <c:spPr>
              <a:solidFill>
                <a:schemeClr val="accent4"/>
              </a:solidFill>
            </c:spPr>
          </c:dPt>
          <c:dPt>
            <c:idx val="1"/>
            <c:bubble3D val="0"/>
            <c:spPr>
              <a:solidFill>
                <a:schemeClr val="accent5"/>
              </a:solidFill>
            </c:spPr>
          </c:dPt>
          <c:dLbls>
            <c:spPr>
              <a:noFill/>
              <a:ln>
                <a:noFill/>
              </a:ln>
              <a:effectLst/>
            </c:spPr>
            <c:txPr>
              <a:bodyPr/>
              <a:lstStyle/>
              <a:p>
                <a:pPr>
                  <a:defRPr sz="1600">
                    <a:solidFill>
                      <a:schemeClr val="bg1"/>
                    </a:solidFill>
                  </a:defRPr>
                </a:pPr>
                <a:endParaRPr lang="da-DK"/>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'Ark1'!$C$1:$D$1</c:f>
              <c:strCache>
                <c:ptCount val="2"/>
                <c:pt idx="0">
                  <c:v>Ja</c:v>
                </c:pt>
                <c:pt idx="1">
                  <c:v>Nei</c:v>
                </c:pt>
              </c:strCache>
            </c:strRef>
          </c:cat>
          <c:val>
            <c:numRef>
              <c:f>'Ark1'!$C$4:$D$4</c:f>
              <c:numCache>
                <c:formatCode>0%</c:formatCode>
                <c:ptCount val="2"/>
                <c:pt idx="0">
                  <c:v>0.61000000000000054</c:v>
                </c:pt>
                <c:pt idx="1">
                  <c:v>0.39000000000000035</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a-DK" sz="1000" dirty="0"/>
              <a:t>Gennemsnitlig opfyldelse af mål</a:t>
            </a:r>
          </a:p>
        </c:rich>
      </c:tx>
      <c:overlay val="0"/>
    </c:title>
    <c:autoTitleDeleted val="0"/>
    <c:plotArea>
      <c:layout/>
      <c:barChart>
        <c:barDir val="col"/>
        <c:grouping val="clustered"/>
        <c:varyColors val="0"/>
        <c:ser>
          <c:idx val="0"/>
          <c:order val="0"/>
          <c:tx>
            <c:v>Grøn &lt;8t</c:v>
          </c:tx>
          <c:spPr>
            <a:solidFill>
              <a:srgbClr val="00B050"/>
            </a:solidFill>
          </c:spPr>
          <c:invertIfNegative val="0"/>
          <c:cat>
            <c:strRef>
              <c:f>'Service Level Tidsanalyse'!$F$3:$H$3</c:f>
              <c:strCache>
                <c:ptCount val="3"/>
                <c:pt idx="0">
                  <c:v>0 til 7</c:v>
                </c:pt>
                <c:pt idx="1">
                  <c:v>8 til 15</c:v>
                </c:pt>
                <c:pt idx="2">
                  <c:v>16 til 23</c:v>
                </c:pt>
              </c:strCache>
            </c:strRef>
          </c:cat>
          <c:val>
            <c:numRef>
              <c:f>'Service Level Tidsanalyse'!$F$4:$H$4</c:f>
              <c:numCache>
                <c:formatCode>0%</c:formatCode>
                <c:ptCount val="3"/>
                <c:pt idx="0">
                  <c:v>0.56533333333333335</c:v>
                </c:pt>
                <c:pt idx="1">
                  <c:v>0.51900000000000002</c:v>
                </c:pt>
                <c:pt idx="2">
                  <c:v>0.83166666666666667</c:v>
                </c:pt>
              </c:numCache>
            </c:numRef>
          </c:val>
        </c:ser>
        <c:ser>
          <c:idx val="1"/>
          <c:order val="1"/>
          <c:tx>
            <c:v>Gul &lt;2t</c:v>
          </c:tx>
          <c:spPr>
            <a:solidFill>
              <a:srgbClr val="FFFF00"/>
            </a:solidFill>
          </c:spPr>
          <c:invertIfNegative val="0"/>
          <c:cat>
            <c:strRef>
              <c:f>'Service Level Tidsanalyse'!$F$3:$H$3</c:f>
              <c:strCache>
                <c:ptCount val="3"/>
                <c:pt idx="0">
                  <c:v>0 til 7</c:v>
                </c:pt>
                <c:pt idx="1">
                  <c:v>8 til 15</c:v>
                </c:pt>
                <c:pt idx="2">
                  <c:v>16 til 23</c:v>
                </c:pt>
              </c:strCache>
            </c:strRef>
          </c:cat>
          <c:val>
            <c:numRef>
              <c:f>'Service Level Tidsanalyse'!$F$5:$H$5</c:f>
              <c:numCache>
                <c:formatCode>0%</c:formatCode>
                <c:ptCount val="3"/>
                <c:pt idx="0">
                  <c:v>0.16750000000000001</c:v>
                </c:pt>
                <c:pt idx="1">
                  <c:v>0.77833333333333365</c:v>
                </c:pt>
                <c:pt idx="2">
                  <c:v>0.42483333333333334</c:v>
                </c:pt>
              </c:numCache>
            </c:numRef>
          </c:val>
        </c:ser>
        <c:ser>
          <c:idx val="2"/>
          <c:order val="2"/>
          <c:tx>
            <c:v>Orange &lt;10min</c:v>
          </c:tx>
          <c:spPr>
            <a:solidFill>
              <a:srgbClr val="FFC000"/>
            </a:solidFill>
          </c:spPr>
          <c:invertIfNegative val="0"/>
          <c:cat>
            <c:strRef>
              <c:f>'Service Level Tidsanalyse'!$F$3:$H$3</c:f>
              <c:strCache>
                <c:ptCount val="3"/>
                <c:pt idx="0">
                  <c:v>0 til 7</c:v>
                </c:pt>
                <c:pt idx="1">
                  <c:v>8 til 15</c:v>
                </c:pt>
                <c:pt idx="2">
                  <c:v>16 til 23</c:v>
                </c:pt>
              </c:strCache>
            </c:strRef>
          </c:cat>
          <c:val>
            <c:numRef>
              <c:f>'Service Level Tidsanalyse'!$F$6:$H$6</c:f>
              <c:numCache>
                <c:formatCode>0%</c:formatCode>
                <c:ptCount val="3"/>
                <c:pt idx="0">
                  <c:v>0.11233333333333334</c:v>
                </c:pt>
                <c:pt idx="1">
                  <c:v>0.39316666666667094</c:v>
                </c:pt>
                <c:pt idx="2">
                  <c:v>0.12766666666666665</c:v>
                </c:pt>
              </c:numCache>
            </c:numRef>
          </c:val>
        </c:ser>
        <c:dLbls>
          <c:showLegendKey val="0"/>
          <c:showVal val="0"/>
          <c:showCatName val="0"/>
          <c:showSerName val="0"/>
          <c:showPercent val="0"/>
          <c:showBubbleSize val="0"/>
        </c:dLbls>
        <c:gapWidth val="150"/>
        <c:axId val="236782136"/>
        <c:axId val="101548960"/>
      </c:barChart>
      <c:catAx>
        <c:axId val="236782136"/>
        <c:scaling>
          <c:orientation val="minMax"/>
        </c:scaling>
        <c:delete val="0"/>
        <c:axPos val="b"/>
        <c:majorGridlines>
          <c:spPr>
            <a:ln>
              <a:solidFill>
                <a:srgbClr val="5F6062"/>
              </a:solidFill>
            </a:ln>
          </c:spPr>
        </c:majorGridlines>
        <c:title>
          <c:tx>
            <c:rich>
              <a:bodyPr/>
              <a:lstStyle/>
              <a:p>
                <a:pPr>
                  <a:defRPr/>
                </a:pPr>
                <a:r>
                  <a:rPr lang="da-DK" dirty="0"/>
                  <a:t>Tid over døgnet</a:t>
                </a:r>
              </a:p>
            </c:rich>
          </c:tx>
          <c:overlay val="0"/>
        </c:title>
        <c:numFmt formatCode="General" sourceLinked="0"/>
        <c:majorTickMark val="none"/>
        <c:minorTickMark val="none"/>
        <c:tickLblPos val="nextTo"/>
        <c:crossAx val="101548960"/>
        <c:crosses val="autoZero"/>
        <c:auto val="1"/>
        <c:lblAlgn val="ctr"/>
        <c:lblOffset val="100"/>
        <c:noMultiLvlLbl val="0"/>
      </c:catAx>
      <c:valAx>
        <c:axId val="101548960"/>
        <c:scaling>
          <c:orientation val="minMax"/>
          <c:max val="1"/>
        </c:scaling>
        <c:delete val="0"/>
        <c:axPos val="l"/>
        <c:majorGridlines>
          <c:spPr>
            <a:ln>
              <a:solidFill>
                <a:srgbClr val="5F6062"/>
              </a:solidFill>
            </a:ln>
          </c:spPr>
        </c:majorGridlines>
        <c:numFmt formatCode="0%" sourceLinked="1"/>
        <c:majorTickMark val="none"/>
        <c:minorTickMark val="none"/>
        <c:tickLblPos val="nextTo"/>
        <c:spPr>
          <a:ln>
            <a:solidFill>
              <a:srgbClr val="5F6062"/>
            </a:solidFill>
          </a:ln>
        </c:spPr>
        <c:crossAx val="236782136"/>
        <c:crosses val="autoZero"/>
        <c:crossBetween val="between"/>
      </c:valAx>
    </c:plotArea>
    <c:legend>
      <c:legendPos val="r"/>
      <c:overlay val="0"/>
    </c:legend>
    <c:plotVisOnly val="1"/>
    <c:dispBlanksAs val="gap"/>
    <c:showDLblsOverMax val="0"/>
  </c:chart>
  <c:txPr>
    <a:bodyPr/>
    <a:lstStyle/>
    <a:p>
      <a:pPr>
        <a:defRPr>
          <a:solidFill>
            <a:srgbClr val="000000"/>
          </a:solidFill>
        </a:defRPr>
      </a:pPr>
      <a:endParaRPr lang="da-DK"/>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a-DK" sz="1000" dirty="0"/>
              <a:t>Gennemsnitlig forbedring ved 2 ekstra læger fra 10 til 18</a:t>
            </a:r>
          </a:p>
        </c:rich>
      </c:tx>
      <c:overlay val="0"/>
    </c:title>
    <c:autoTitleDeleted val="0"/>
    <c:plotArea>
      <c:layout/>
      <c:barChart>
        <c:barDir val="col"/>
        <c:grouping val="stacked"/>
        <c:varyColors val="0"/>
        <c:ser>
          <c:idx val="1"/>
          <c:order val="0"/>
          <c:tx>
            <c:strRef>
              <c:f>Personaleanalyse!$N$29:$W$29</c:f>
              <c:strCache>
                <c:ptCount val="1"/>
                <c:pt idx="0">
                  <c:v>Oprindelig 57% 17% 11% 52% 78% 39% 83% 42% 13%</c:v>
                </c:pt>
              </c:strCache>
            </c:strRef>
          </c:tx>
          <c:spPr>
            <a:ln w="15875"/>
          </c:spPr>
          <c:invertIfNegative val="0"/>
          <c:dPt>
            <c:idx val="0"/>
            <c:invertIfNegative val="0"/>
            <c:bubble3D val="0"/>
            <c:spPr>
              <a:solidFill>
                <a:srgbClr val="00B050"/>
              </a:solidFill>
              <a:ln w="15875"/>
            </c:spPr>
          </c:dPt>
          <c:dPt>
            <c:idx val="1"/>
            <c:invertIfNegative val="0"/>
            <c:bubble3D val="0"/>
            <c:spPr>
              <a:solidFill>
                <a:srgbClr val="FFFF00"/>
              </a:solidFill>
              <a:ln w="15875"/>
            </c:spPr>
          </c:dPt>
          <c:dPt>
            <c:idx val="2"/>
            <c:invertIfNegative val="0"/>
            <c:bubble3D val="0"/>
            <c:spPr>
              <a:solidFill>
                <a:srgbClr val="FFC000"/>
              </a:solidFill>
              <a:ln w="15875"/>
            </c:spPr>
          </c:dPt>
          <c:dPt>
            <c:idx val="3"/>
            <c:invertIfNegative val="0"/>
            <c:bubble3D val="0"/>
            <c:spPr>
              <a:solidFill>
                <a:srgbClr val="00B050"/>
              </a:solidFill>
              <a:ln w="15875"/>
            </c:spPr>
          </c:dPt>
          <c:dPt>
            <c:idx val="4"/>
            <c:invertIfNegative val="0"/>
            <c:bubble3D val="0"/>
            <c:spPr>
              <a:solidFill>
                <a:srgbClr val="FFFF00"/>
              </a:solidFill>
              <a:ln w="15875"/>
            </c:spPr>
          </c:dPt>
          <c:dPt>
            <c:idx val="5"/>
            <c:invertIfNegative val="0"/>
            <c:bubble3D val="0"/>
            <c:spPr>
              <a:solidFill>
                <a:srgbClr val="FFC000"/>
              </a:solidFill>
              <a:ln w="15875"/>
            </c:spPr>
          </c:dPt>
          <c:dPt>
            <c:idx val="6"/>
            <c:invertIfNegative val="0"/>
            <c:bubble3D val="0"/>
            <c:spPr>
              <a:solidFill>
                <a:srgbClr val="00B050"/>
              </a:solidFill>
              <a:ln w="15875"/>
            </c:spPr>
          </c:dPt>
          <c:dPt>
            <c:idx val="7"/>
            <c:invertIfNegative val="0"/>
            <c:bubble3D val="0"/>
            <c:spPr>
              <a:solidFill>
                <a:srgbClr val="FFFF00"/>
              </a:solidFill>
              <a:ln w="15875"/>
            </c:spPr>
          </c:dPt>
          <c:dPt>
            <c:idx val="8"/>
            <c:invertIfNegative val="0"/>
            <c:bubble3D val="0"/>
            <c:spPr>
              <a:solidFill>
                <a:srgbClr val="FFC000"/>
              </a:solidFill>
              <a:ln w="15875"/>
            </c:spPr>
          </c:dPt>
          <c:cat>
            <c:strRef>
              <c:f>Personaleanalyse!$O$28:$W$28</c:f>
              <c:strCache>
                <c:ptCount val="8"/>
                <c:pt idx="1">
                  <c:v>0 til 7</c:v>
                </c:pt>
                <c:pt idx="4">
                  <c:v>8 til 15</c:v>
                </c:pt>
                <c:pt idx="7">
                  <c:v>16 til 23</c:v>
                </c:pt>
              </c:strCache>
            </c:strRef>
          </c:cat>
          <c:val>
            <c:numRef>
              <c:f>Personaleanalyse!$O$72:$W$72</c:f>
              <c:numCache>
                <c:formatCode>0%</c:formatCode>
                <c:ptCount val="9"/>
                <c:pt idx="0">
                  <c:v>0.56533333333333335</c:v>
                </c:pt>
                <c:pt idx="1">
                  <c:v>0.16750000000000001</c:v>
                </c:pt>
                <c:pt idx="2">
                  <c:v>0.11233333333333334</c:v>
                </c:pt>
                <c:pt idx="3">
                  <c:v>0.51900000000000002</c:v>
                </c:pt>
                <c:pt idx="4">
                  <c:v>0.77833333333333365</c:v>
                </c:pt>
                <c:pt idx="5">
                  <c:v>0.39316666666667094</c:v>
                </c:pt>
                <c:pt idx="6">
                  <c:v>0.83166666666666667</c:v>
                </c:pt>
                <c:pt idx="7">
                  <c:v>0.42483333333333334</c:v>
                </c:pt>
                <c:pt idx="8">
                  <c:v>0.12766666666666665</c:v>
                </c:pt>
              </c:numCache>
            </c:numRef>
          </c:val>
        </c:ser>
        <c:ser>
          <c:idx val="2"/>
          <c:order val="1"/>
          <c:tx>
            <c:strRef>
              <c:f>Personaleanalyse!$N$30</c:f>
              <c:strCache>
                <c:ptCount val="1"/>
                <c:pt idx="0">
                  <c:v>Difference</c:v>
                </c:pt>
              </c:strCache>
            </c:strRef>
          </c:tx>
          <c:spPr>
            <a:solidFill>
              <a:srgbClr val="9BBB59">
                <a:lumMod val="75000"/>
                <a:alpha val="49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Personaleanalyse!$O$28:$W$28</c:f>
              <c:strCache>
                <c:ptCount val="8"/>
                <c:pt idx="1">
                  <c:v>0 til 7</c:v>
                </c:pt>
                <c:pt idx="4">
                  <c:v>8 til 15</c:v>
                </c:pt>
                <c:pt idx="7">
                  <c:v>16 til 23</c:v>
                </c:pt>
              </c:strCache>
            </c:strRef>
          </c:cat>
          <c:val>
            <c:numRef>
              <c:f>Personaleanalyse!$O$73:$W$73</c:f>
              <c:numCache>
                <c:formatCode>0%</c:formatCode>
                <c:ptCount val="9"/>
                <c:pt idx="0">
                  <c:v>0.1265</c:v>
                </c:pt>
                <c:pt idx="1">
                  <c:v>0.11283333333333331</c:v>
                </c:pt>
                <c:pt idx="2">
                  <c:v>3.5999999999999976E-2</c:v>
                </c:pt>
                <c:pt idx="3">
                  <c:v>0.17616666666666669</c:v>
                </c:pt>
                <c:pt idx="4">
                  <c:v>9.4833333333333547E-2</c:v>
                </c:pt>
                <c:pt idx="5">
                  <c:v>4.8333333333334026E-2</c:v>
                </c:pt>
                <c:pt idx="6">
                  <c:v>0.129</c:v>
                </c:pt>
                <c:pt idx="7">
                  <c:v>0.33816666666667139</c:v>
                </c:pt>
                <c:pt idx="8">
                  <c:v>0.12716666666666668</c:v>
                </c:pt>
              </c:numCache>
            </c:numRef>
          </c:val>
        </c:ser>
        <c:dLbls>
          <c:showLegendKey val="0"/>
          <c:showVal val="0"/>
          <c:showCatName val="0"/>
          <c:showSerName val="0"/>
          <c:showPercent val="0"/>
          <c:showBubbleSize val="0"/>
        </c:dLbls>
        <c:gapWidth val="55"/>
        <c:overlap val="100"/>
        <c:axId val="243074368"/>
        <c:axId val="243074760"/>
      </c:barChart>
      <c:catAx>
        <c:axId val="243074368"/>
        <c:scaling>
          <c:orientation val="minMax"/>
        </c:scaling>
        <c:delete val="0"/>
        <c:axPos val="b"/>
        <c:majorGridlines>
          <c:spPr>
            <a:ln>
              <a:solidFill>
                <a:srgbClr val="5F6062"/>
              </a:solidFill>
            </a:ln>
          </c:spPr>
        </c:majorGridlines>
        <c:title>
          <c:tx>
            <c:rich>
              <a:bodyPr/>
              <a:lstStyle/>
              <a:p>
                <a:pPr>
                  <a:defRPr/>
                </a:pPr>
                <a:r>
                  <a:rPr lang="da-DK" dirty="0"/>
                  <a:t>Tid over døgnet</a:t>
                </a:r>
              </a:p>
            </c:rich>
          </c:tx>
          <c:overlay val="0"/>
        </c:title>
        <c:numFmt formatCode="General" sourceLinked="0"/>
        <c:majorTickMark val="out"/>
        <c:minorTickMark val="none"/>
        <c:tickLblPos val="nextTo"/>
        <c:spPr>
          <a:ln>
            <a:solidFill>
              <a:srgbClr val="5F6062"/>
            </a:solidFill>
          </a:ln>
        </c:spPr>
        <c:crossAx val="243074760"/>
        <c:crosses val="autoZero"/>
        <c:auto val="1"/>
        <c:lblAlgn val="ctr"/>
        <c:lblOffset val="100"/>
        <c:tickMarkSkip val="3"/>
        <c:noMultiLvlLbl val="0"/>
      </c:catAx>
      <c:valAx>
        <c:axId val="243074760"/>
        <c:scaling>
          <c:orientation val="minMax"/>
          <c:max val="1"/>
        </c:scaling>
        <c:delete val="0"/>
        <c:axPos val="l"/>
        <c:majorGridlines>
          <c:spPr>
            <a:ln>
              <a:solidFill>
                <a:srgbClr val="5F6062"/>
              </a:solidFill>
            </a:ln>
          </c:spPr>
        </c:majorGridlines>
        <c:numFmt formatCode="0%" sourceLinked="1"/>
        <c:majorTickMark val="out"/>
        <c:minorTickMark val="none"/>
        <c:tickLblPos val="nextTo"/>
        <c:spPr>
          <a:ln>
            <a:solidFill>
              <a:srgbClr val="5F6062"/>
            </a:solidFill>
          </a:ln>
        </c:spPr>
        <c:crossAx val="243074368"/>
        <c:crosses val="autoZero"/>
        <c:crossBetween val="between"/>
      </c:valAx>
    </c:plotArea>
    <c:legend>
      <c:legendPos val="b"/>
      <c:legendEntry>
        <c:idx val="0"/>
        <c:delete val="1"/>
      </c:legendEntry>
      <c:legendEntry>
        <c:idx val="1"/>
        <c:delete val="1"/>
      </c:legendEntry>
      <c:overlay val="0"/>
    </c:legend>
    <c:plotVisOnly val="1"/>
    <c:dispBlanksAs val="gap"/>
    <c:showDLblsOverMax val="0"/>
  </c:chart>
  <c:txPr>
    <a:bodyPr/>
    <a:lstStyle/>
    <a:p>
      <a:pPr>
        <a:defRPr>
          <a:solidFill>
            <a:srgbClr val="000000"/>
          </a:solidFill>
        </a:defRPr>
      </a:pPr>
      <a:endParaRPr lang="da-DK"/>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55192-1D9E-4089-A917-86A045E764C4}" type="doc">
      <dgm:prSet loTypeId="urn:microsoft.com/office/officeart/2005/8/layout/cycle8" loCatId="cycle" qsTypeId="urn:microsoft.com/office/officeart/2005/8/quickstyle/simple1" qsCatId="simple" csTypeId="urn:microsoft.com/office/officeart/2005/8/colors/accent1_2" csCatId="accent1" phldr="1"/>
      <dgm:spPr/>
    </dgm:pt>
    <dgm:pt modelId="{11B3871A-D434-4EF0-A251-E80263D504D5}">
      <dgm:prSet phldrT="[Tekst]" custT="1"/>
      <dgm:spPr>
        <a:solidFill>
          <a:schemeClr val="bg1"/>
        </a:solidFill>
        <a:ln>
          <a:solidFill>
            <a:schemeClr val="accent4"/>
          </a:solidFill>
        </a:ln>
      </dgm:spPr>
      <dgm:t>
        <a:bodyPr/>
        <a:lstStyle/>
        <a:p>
          <a:r>
            <a:rPr lang="nb-NO" sz="1600" b="1" dirty="0" smtClean="0">
              <a:solidFill>
                <a:schemeClr val="tx2"/>
              </a:solidFill>
              <a:latin typeface="Arial" panose="020B0604020202020204" pitchFamily="34" charset="0"/>
              <a:cs typeface="Arial" panose="020B0604020202020204" pitchFamily="34" charset="0"/>
            </a:rPr>
            <a:t>Plan</a:t>
          </a:r>
          <a:endParaRPr lang="nb-NO" sz="1600" b="1" dirty="0">
            <a:solidFill>
              <a:schemeClr val="tx2"/>
            </a:solidFill>
            <a:latin typeface="Arial" panose="020B0604020202020204" pitchFamily="34" charset="0"/>
            <a:cs typeface="Arial" panose="020B0604020202020204" pitchFamily="34" charset="0"/>
          </a:endParaRPr>
        </a:p>
      </dgm:t>
    </dgm:pt>
    <dgm:pt modelId="{09822928-7038-4B94-B9C9-3DE43E25EC38}" type="parTrans" cxnId="{BCF2128B-00C8-4E06-9FB2-1967E21643F8}">
      <dgm:prSet/>
      <dgm:spPr/>
      <dgm:t>
        <a:bodyPr/>
        <a:lstStyle/>
        <a:p>
          <a:endParaRPr lang="nb-NO" sz="1100" b="1"/>
        </a:p>
      </dgm:t>
    </dgm:pt>
    <dgm:pt modelId="{89C0C781-F7CC-41EF-A95C-C27E1838E928}" type="sibTrans" cxnId="{BCF2128B-00C8-4E06-9FB2-1967E21643F8}">
      <dgm:prSet/>
      <dgm:spPr/>
      <dgm:t>
        <a:bodyPr/>
        <a:lstStyle/>
        <a:p>
          <a:endParaRPr lang="nb-NO" sz="1100" b="1"/>
        </a:p>
      </dgm:t>
    </dgm:pt>
    <dgm:pt modelId="{6E987084-3A55-424F-BEA7-535E62A1BC89}">
      <dgm:prSet phldrT="[Tekst]" custT="1"/>
      <dgm:spPr>
        <a:solidFill>
          <a:schemeClr val="bg1"/>
        </a:solidFill>
        <a:ln>
          <a:solidFill>
            <a:schemeClr val="accent4"/>
          </a:solidFill>
        </a:ln>
      </dgm:spPr>
      <dgm:t>
        <a:bodyPr/>
        <a:lstStyle/>
        <a:p>
          <a:r>
            <a:rPr lang="nb-NO" sz="1600" b="1" dirty="0" err="1" smtClean="0">
              <a:solidFill>
                <a:schemeClr val="tx2"/>
              </a:solidFill>
              <a:latin typeface="Arial" panose="020B0604020202020204" pitchFamily="34" charset="0"/>
              <a:cs typeface="Arial" panose="020B0604020202020204" pitchFamily="34" charset="0"/>
            </a:rPr>
            <a:t>Study</a:t>
          </a:r>
          <a:endParaRPr lang="nb-NO" sz="1600" b="1" dirty="0">
            <a:solidFill>
              <a:schemeClr val="tx2"/>
            </a:solidFill>
            <a:latin typeface="Arial" panose="020B0604020202020204" pitchFamily="34" charset="0"/>
            <a:cs typeface="Arial" panose="020B0604020202020204" pitchFamily="34" charset="0"/>
          </a:endParaRPr>
        </a:p>
      </dgm:t>
    </dgm:pt>
    <dgm:pt modelId="{78436361-C75E-43F4-A405-29F80C4EC20E}" type="parTrans" cxnId="{2D749C10-8648-44C2-8366-0157796EE18A}">
      <dgm:prSet/>
      <dgm:spPr/>
      <dgm:t>
        <a:bodyPr/>
        <a:lstStyle/>
        <a:p>
          <a:endParaRPr lang="nb-NO" sz="1100" b="1"/>
        </a:p>
      </dgm:t>
    </dgm:pt>
    <dgm:pt modelId="{52AFA39C-2466-4023-855D-1923311674BA}" type="sibTrans" cxnId="{2D749C10-8648-44C2-8366-0157796EE18A}">
      <dgm:prSet/>
      <dgm:spPr/>
      <dgm:t>
        <a:bodyPr/>
        <a:lstStyle/>
        <a:p>
          <a:endParaRPr lang="nb-NO" sz="1100" b="1"/>
        </a:p>
      </dgm:t>
    </dgm:pt>
    <dgm:pt modelId="{2A580654-F4DB-4C55-8FB9-53AD43A19679}">
      <dgm:prSet phldrT="[Tekst]" custT="1"/>
      <dgm:spPr>
        <a:solidFill>
          <a:schemeClr val="bg1"/>
        </a:solidFill>
        <a:ln>
          <a:solidFill>
            <a:schemeClr val="accent4"/>
          </a:solidFill>
        </a:ln>
      </dgm:spPr>
      <dgm:t>
        <a:bodyPr/>
        <a:lstStyle/>
        <a:p>
          <a:r>
            <a:rPr lang="nb-NO" sz="1600" b="1" dirty="0" err="1" smtClean="0">
              <a:solidFill>
                <a:schemeClr val="tx2"/>
              </a:solidFill>
              <a:latin typeface="Arial" panose="020B0604020202020204" pitchFamily="34" charset="0"/>
              <a:cs typeface="Arial" panose="020B0604020202020204" pitchFamily="34" charset="0"/>
            </a:rPr>
            <a:t>Act</a:t>
          </a:r>
          <a:endParaRPr lang="nb-NO" sz="1600" b="1" dirty="0">
            <a:solidFill>
              <a:schemeClr val="tx2"/>
            </a:solidFill>
            <a:latin typeface="Arial" panose="020B0604020202020204" pitchFamily="34" charset="0"/>
            <a:cs typeface="Arial" panose="020B0604020202020204" pitchFamily="34" charset="0"/>
          </a:endParaRPr>
        </a:p>
      </dgm:t>
    </dgm:pt>
    <dgm:pt modelId="{76C15CAA-CAEC-42BA-9CCE-5BA074B7F152}" type="parTrans" cxnId="{B3062891-9B5D-4B22-A2DC-8EEA1B7A36E7}">
      <dgm:prSet/>
      <dgm:spPr/>
      <dgm:t>
        <a:bodyPr/>
        <a:lstStyle/>
        <a:p>
          <a:endParaRPr lang="nb-NO" sz="1100" b="1"/>
        </a:p>
      </dgm:t>
    </dgm:pt>
    <dgm:pt modelId="{7CF209D8-8A5A-426D-B96A-1CB75B338791}" type="sibTrans" cxnId="{B3062891-9B5D-4B22-A2DC-8EEA1B7A36E7}">
      <dgm:prSet/>
      <dgm:spPr/>
      <dgm:t>
        <a:bodyPr/>
        <a:lstStyle/>
        <a:p>
          <a:endParaRPr lang="nb-NO" sz="1100" b="1"/>
        </a:p>
      </dgm:t>
    </dgm:pt>
    <dgm:pt modelId="{25A9645A-2E22-4215-85DD-1349662A77B4}">
      <dgm:prSet custT="1"/>
      <dgm:spPr>
        <a:solidFill>
          <a:schemeClr val="bg1"/>
        </a:solidFill>
        <a:ln>
          <a:solidFill>
            <a:schemeClr val="accent4"/>
          </a:solidFill>
        </a:ln>
      </dgm:spPr>
      <dgm:t>
        <a:bodyPr/>
        <a:lstStyle/>
        <a:p>
          <a:r>
            <a:rPr lang="nb-NO" sz="1600" b="1" dirty="0" smtClean="0">
              <a:solidFill>
                <a:schemeClr val="tx2"/>
              </a:solidFill>
              <a:latin typeface="Arial" panose="020B0604020202020204" pitchFamily="34" charset="0"/>
              <a:cs typeface="Arial" panose="020B0604020202020204" pitchFamily="34" charset="0"/>
            </a:rPr>
            <a:t>Do</a:t>
          </a:r>
          <a:endParaRPr lang="nb-NO" sz="1600" b="1" dirty="0">
            <a:solidFill>
              <a:schemeClr val="tx2"/>
            </a:solidFill>
            <a:latin typeface="Arial" panose="020B0604020202020204" pitchFamily="34" charset="0"/>
            <a:cs typeface="Arial" panose="020B0604020202020204" pitchFamily="34" charset="0"/>
          </a:endParaRPr>
        </a:p>
      </dgm:t>
    </dgm:pt>
    <dgm:pt modelId="{D940AAE0-3B44-4559-AC8B-74B3939EF80A}" type="parTrans" cxnId="{8CDF7799-710F-4A06-8C23-21830819A39D}">
      <dgm:prSet/>
      <dgm:spPr/>
      <dgm:t>
        <a:bodyPr/>
        <a:lstStyle/>
        <a:p>
          <a:endParaRPr lang="nb-NO" sz="1100" b="1"/>
        </a:p>
      </dgm:t>
    </dgm:pt>
    <dgm:pt modelId="{E890894B-17C0-4DE8-B3FA-8489C63A5CB5}" type="sibTrans" cxnId="{8CDF7799-710F-4A06-8C23-21830819A39D}">
      <dgm:prSet/>
      <dgm:spPr/>
      <dgm:t>
        <a:bodyPr/>
        <a:lstStyle/>
        <a:p>
          <a:endParaRPr lang="nb-NO" sz="1100" b="1"/>
        </a:p>
      </dgm:t>
    </dgm:pt>
    <dgm:pt modelId="{A51A7111-7FDB-433B-AA75-4E84B08818DE}" type="pres">
      <dgm:prSet presAssocID="{93855192-1D9E-4089-A917-86A045E764C4}" presName="compositeShape" presStyleCnt="0">
        <dgm:presLayoutVars>
          <dgm:chMax val="7"/>
          <dgm:dir/>
          <dgm:resizeHandles val="exact"/>
        </dgm:presLayoutVars>
      </dgm:prSet>
      <dgm:spPr/>
    </dgm:pt>
    <dgm:pt modelId="{81E6C61E-22B3-48D2-A6C8-C2FA7485EA58}" type="pres">
      <dgm:prSet presAssocID="{93855192-1D9E-4089-A917-86A045E764C4}" presName="wedge1" presStyleLbl="node1" presStyleIdx="0" presStyleCnt="4"/>
      <dgm:spPr/>
      <dgm:t>
        <a:bodyPr/>
        <a:lstStyle/>
        <a:p>
          <a:endParaRPr lang="da-DK"/>
        </a:p>
      </dgm:t>
    </dgm:pt>
    <dgm:pt modelId="{08594455-72E7-42FC-BDC2-AE1F98BACAED}" type="pres">
      <dgm:prSet presAssocID="{93855192-1D9E-4089-A917-86A045E764C4}" presName="dummy1a" presStyleCnt="0"/>
      <dgm:spPr/>
    </dgm:pt>
    <dgm:pt modelId="{3EF9D9AD-98AB-458A-8F6B-178A139570F3}" type="pres">
      <dgm:prSet presAssocID="{93855192-1D9E-4089-A917-86A045E764C4}" presName="dummy1b" presStyleCnt="0"/>
      <dgm:spPr/>
    </dgm:pt>
    <dgm:pt modelId="{A770A5A6-A0A9-49E0-B339-CD3D5559EA81}" type="pres">
      <dgm:prSet presAssocID="{93855192-1D9E-4089-A917-86A045E764C4}" presName="wedge1Tx" presStyleLbl="node1" presStyleIdx="0" presStyleCnt="4">
        <dgm:presLayoutVars>
          <dgm:chMax val="0"/>
          <dgm:chPref val="0"/>
          <dgm:bulletEnabled val="1"/>
        </dgm:presLayoutVars>
      </dgm:prSet>
      <dgm:spPr/>
      <dgm:t>
        <a:bodyPr/>
        <a:lstStyle/>
        <a:p>
          <a:endParaRPr lang="da-DK"/>
        </a:p>
      </dgm:t>
    </dgm:pt>
    <dgm:pt modelId="{22AB71C4-A7BB-4FDA-B28E-7A2BADD5FA60}" type="pres">
      <dgm:prSet presAssocID="{93855192-1D9E-4089-A917-86A045E764C4}" presName="wedge2" presStyleLbl="node1" presStyleIdx="1" presStyleCnt="4"/>
      <dgm:spPr/>
      <dgm:t>
        <a:bodyPr/>
        <a:lstStyle/>
        <a:p>
          <a:endParaRPr lang="da-DK"/>
        </a:p>
      </dgm:t>
    </dgm:pt>
    <dgm:pt modelId="{3363D603-8F98-4C52-9041-876D248FF86C}" type="pres">
      <dgm:prSet presAssocID="{93855192-1D9E-4089-A917-86A045E764C4}" presName="dummy2a" presStyleCnt="0"/>
      <dgm:spPr/>
    </dgm:pt>
    <dgm:pt modelId="{134E0F77-7586-4E78-8C72-145E79CCB805}" type="pres">
      <dgm:prSet presAssocID="{93855192-1D9E-4089-A917-86A045E764C4}" presName="dummy2b" presStyleCnt="0"/>
      <dgm:spPr/>
    </dgm:pt>
    <dgm:pt modelId="{348766D3-8D38-4413-A48E-8C35A895AC9A}" type="pres">
      <dgm:prSet presAssocID="{93855192-1D9E-4089-A917-86A045E764C4}" presName="wedge2Tx" presStyleLbl="node1" presStyleIdx="1" presStyleCnt="4">
        <dgm:presLayoutVars>
          <dgm:chMax val="0"/>
          <dgm:chPref val="0"/>
          <dgm:bulletEnabled val="1"/>
        </dgm:presLayoutVars>
      </dgm:prSet>
      <dgm:spPr/>
      <dgm:t>
        <a:bodyPr/>
        <a:lstStyle/>
        <a:p>
          <a:endParaRPr lang="da-DK"/>
        </a:p>
      </dgm:t>
    </dgm:pt>
    <dgm:pt modelId="{2367B49D-AE86-43DC-A5DF-22EB17C04BB8}" type="pres">
      <dgm:prSet presAssocID="{93855192-1D9E-4089-A917-86A045E764C4}" presName="wedge3" presStyleLbl="node1" presStyleIdx="2" presStyleCnt="4"/>
      <dgm:spPr/>
      <dgm:t>
        <a:bodyPr/>
        <a:lstStyle/>
        <a:p>
          <a:endParaRPr lang="da-DK"/>
        </a:p>
      </dgm:t>
    </dgm:pt>
    <dgm:pt modelId="{E08DBEF4-3909-427C-896A-5967425FF43A}" type="pres">
      <dgm:prSet presAssocID="{93855192-1D9E-4089-A917-86A045E764C4}" presName="dummy3a" presStyleCnt="0"/>
      <dgm:spPr/>
    </dgm:pt>
    <dgm:pt modelId="{B668B71C-2BF1-43E8-BC66-4F01606C0014}" type="pres">
      <dgm:prSet presAssocID="{93855192-1D9E-4089-A917-86A045E764C4}" presName="dummy3b" presStyleCnt="0"/>
      <dgm:spPr/>
    </dgm:pt>
    <dgm:pt modelId="{9E31F1A0-1BF0-4A25-8159-8016AB715803}" type="pres">
      <dgm:prSet presAssocID="{93855192-1D9E-4089-A917-86A045E764C4}" presName="wedge3Tx" presStyleLbl="node1" presStyleIdx="2" presStyleCnt="4">
        <dgm:presLayoutVars>
          <dgm:chMax val="0"/>
          <dgm:chPref val="0"/>
          <dgm:bulletEnabled val="1"/>
        </dgm:presLayoutVars>
      </dgm:prSet>
      <dgm:spPr/>
      <dgm:t>
        <a:bodyPr/>
        <a:lstStyle/>
        <a:p>
          <a:endParaRPr lang="da-DK"/>
        </a:p>
      </dgm:t>
    </dgm:pt>
    <dgm:pt modelId="{1323812F-EA25-45EB-999E-89E2E4A9642E}" type="pres">
      <dgm:prSet presAssocID="{93855192-1D9E-4089-A917-86A045E764C4}" presName="wedge4" presStyleLbl="node1" presStyleIdx="3" presStyleCnt="4"/>
      <dgm:spPr/>
      <dgm:t>
        <a:bodyPr/>
        <a:lstStyle/>
        <a:p>
          <a:endParaRPr lang="da-DK"/>
        </a:p>
      </dgm:t>
    </dgm:pt>
    <dgm:pt modelId="{51070D28-FAD0-484D-8219-959F72591632}" type="pres">
      <dgm:prSet presAssocID="{93855192-1D9E-4089-A917-86A045E764C4}" presName="dummy4a" presStyleCnt="0"/>
      <dgm:spPr/>
    </dgm:pt>
    <dgm:pt modelId="{BB4C96B2-F481-4FB6-8BC7-CA1499CA901E}" type="pres">
      <dgm:prSet presAssocID="{93855192-1D9E-4089-A917-86A045E764C4}" presName="dummy4b" presStyleCnt="0"/>
      <dgm:spPr/>
    </dgm:pt>
    <dgm:pt modelId="{964D3051-FCB0-4221-A9F7-584B948FF676}" type="pres">
      <dgm:prSet presAssocID="{93855192-1D9E-4089-A917-86A045E764C4}" presName="wedge4Tx" presStyleLbl="node1" presStyleIdx="3" presStyleCnt="4">
        <dgm:presLayoutVars>
          <dgm:chMax val="0"/>
          <dgm:chPref val="0"/>
          <dgm:bulletEnabled val="1"/>
        </dgm:presLayoutVars>
      </dgm:prSet>
      <dgm:spPr/>
      <dgm:t>
        <a:bodyPr/>
        <a:lstStyle/>
        <a:p>
          <a:endParaRPr lang="da-DK"/>
        </a:p>
      </dgm:t>
    </dgm:pt>
    <dgm:pt modelId="{7AC52B23-D237-4378-A47F-855634C38736}" type="pres">
      <dgm:prSet presAssocID="{89C0C781-F7CC-41EF-A95C-C27E1838E928}" presName="arrowWedge1" presStyleLbl="fgSibTrans2D1" presStyleIdx="0" presStyleCnt="4"/>
      <dgm:spPr>
        <a:solidFill>
          <a:schemeClr val="accent4"/>
        </a:solidFill>
        <a:ln>
          <a:solidFill>
            <a:schemeClr val="accent4"/>
          </a:solidFill>
        </a:ln>
      </dgm:spPr>
    </dgm:pt>
    <dgm:pt modelId="{E9782A52-1B05-402E-80A5-5126F906F5DB}" type="pres">
      <dgm:prSet presAssocID="{E890894B-17C0-4DE8-B3FA-8489C63A5CB5}" presName="arrowWedge2" presStyleLbl="fgSibTrans2D1" presStyleIdx="1" presStyleCnt="4"/>
      <dgm:spPr>
        <a:solidFill>
          <a:schemeClr val="accent4"/>
        </a:solidFill>
        <a:ln>
          <a:solidFill>
            <a:schemeClr val="accent4"/>
          </a:solidFill>
        </a:ln>
      </dgm:spPr>
    </dgm:pt>
    <dgm:pt modelId="{D2035A23-0C8B-4D30-941B-149C004C7F92}" type="pres">
      <dgm:prSet presAssocID="{52AFA39C-2466-4023-855D-1923311674BA}" presName="arrowWedge3" presStyleLbl="fgSibTrans2D1" presStyleIdx="2" presStyleCnt="4"/>
      <dgm:spPr>
        <a:solidFill>
          <a:schemeClr val="accent4"/>
        </a:solidFill>
        <a:ln>
          <a:solidFill>
            <a:schemeClr val="accent4"/>
          </a:solidFill>
        </a:ln>
      </dgm:spPr>
    </dgm:pt>
    <dgm:pt modelId="{6220C0DF-5A80-45C6-9CCD-A35B422DB959}" type="pres">
      <dgm:prSet presAssocID="{7CF209D8-8A5A-426D-B96A-1CB75B338791}" presName="arrowWedge4" presStyleLbl="fgSibTrans2D1" presStyleIdx="3" presStyleCnt="4"/>
      <dgm:spPr>
        <a:solidFill>
          <a:schemeClr val="accent4"/>
        </a:solidFill>
        <a:ln>
          <a:solidFill>
            <a:schemeClr val="accent4"/>
          </a:solidFill>
        </a:ln>
      </dgm:spPr>
    </dgm:pt>
  </dgm:ptLst>
  <dgm:cxnLst>
    <dgm:cxn modelId="{26FC36FA-CB7E-43A4-B23E-B25AF6A2E5B4}" type="presOf" srcId="{25A9645A-2E22-4215-85DD-1349662A77B4}" destId="{348766D3-8D38-4413-A48E-8C35A895AC9A}" srcOrd="1" destOrd="0" presId="urn:microsoft.com/office/officeart/2005/8/layout/cycle8"/>
    <dgm:cxn modelId="{B3062891-9B5D-4B22-A2DC-8EEA1B7A36E7}" srcId="{93855192-1D9E-4089-A917-86A045E764C4}" destId="{2A580654-F4DB-4C55-8FB9-53AD43A19679}" srcOrd="3" destOrd="0" parTransId="{76C15CAA-CAEC-42BA-9CCE-5BA074B7F152}" sibTransId="{7CF209D8-8A5A-426D-B96A-1CB75B338791}"/>
    <dgm:cxn modelId="{F635F896-F581-4342-BDF1-F0278BF87446}" type="presOf" srcId="{11B3871A-D434-4EF0-A251-E80263D504D5}" destId="{81E6C61E-22B3-48D2-A6C8-C2FA7485EA58}" srcOrd="0" destOrd="0" presId="urn:microsoft.com/office/officeart/2005/8/layout/cycle8"/>
    <dgm:cxn modelId="{82BF7256-33C0-436B-AEFE-5571F60F5D6E}" type="presOf" srcId="{93855192-1D9E-4089-A917-86A045E764C4}" destId="{A51A7111-7FDB-433B-AA75-4E84B08818DE}" srcOrd="0" destOrd="0" presId="urn:microsoft.com/office/officeart/2005/8/layout/cycle8"/>
    <dgm:cxn modelId="{8AB17F7A-B66D-46A3-BACA-343B1EFF7E87}" type="presOf" srcId="{11B3871A-D434-4EF0-A251-E80263D504D5}" destId="{A770A5A6-A0A9-49E0-B339-CD3D5559EA81}" srcOrd="1" destOrd="0" presId="urn:microsoft.com/office/officeart/2005/8/layout/cycle8"/>
    <dgm:cxn modelId="{2D749C10-8648-44C2-8366-0157796EE18A}" srcId="{93855192-1D9E-4089-A917-86A045E764C4}" destId="{6E987084-3A55-424F-BEA7-535E62A1BC89}" srcOrd="2" destOrd="0" parTransId="{78436361-C75E-43F4-A405-29F80C4EC20E}" sibTransId="{52AFA39C-2466-4023-855D-1923311674BA}"/>
    <dgm:cxn modelId="{C8270CBB-F5D0-4B04-A6F9-5614BF905EF7}" type="presOf" srcId="{2A580654-F4DB-4C55-8FB9-53AD43A19679}" destId="{964D3051-FCB0-4221-A9F7-584B948FF676}" srcOrd="1" destOrd="0" presId="urn:microsoft.com/office/officeart/2005/8/layout/cycle8"/>
    <dgm:cxn modelId="{C0049755-9B79-4008-A7FE-ED1CF07A57A5}" type="presOf" srcId="{25A9645A-2E22-4215-85DD-1349662A77B4}" destId="{22AB71C4-A7BB-4FDA-B28E-7A2BADD5FA60}" srcOrd="0" destOrd="0" presId="urn:microsoft.com/office/officeart/2005/8/layout/cycle8"/>
    <dgm:cxn modelId="{BCF2128B-00C8-4E06-9FB2-1967E21643F8}" srcId="{93855192-1D9E-4089-A917-86A045E764C4}" destId="{11B3871A-D434-4EF0-A251-E80263D504D5}" srcOrd="0" destOrd="0" parTransId="{09822928-7038-4B94-B9C9-3DE43E25EC38}" sibTransId="{89C0C781-F7CC-41EF-A95C-C27E1838E928}"/>
    <dgm:cxn modelId="{1641BCFE-3A87-4FB6-9754-651364DFAF62}" type="presOf" srcId="{6E987084-3A55-424F-BEA7-535E62A1BC89}" destId="{9E31F1A0-1BF0-4A25-8159-8016AB715803}" srcOrd="1" destOrd="0" presId="urn:microsoft.com/office/officeart/2005/8/layout/cycle8"/>
    <dgm:cxn modelId="{EAB57C60-9F0C-44B3-9816-A6398D02E01B}" type="presOf" srcId="{2A580654-F4DB-4C55-8FB9-53AD43A19679}" destId="{1323812F-EA25-45EB-999E-89E2E4A9642E}" srcOrd="0" destOrd="0" presId="urn:microsoft.com/office/officeart/2005/8/layout/cycle8"/>
    <dgm:cxn modelId="{8CDF7799-710F-4A06-8C23-21830819A39D}" srcId="{93855192-1D9E-4089-A917-86A045E764C4}" destId="{25A9645A-2E22-4215-85DD-1349662A77B4}" srcOrd="1" destOrd="0" parTransId="{D940AAE0-3B44-4559-AC8B-74B3939EF80A}" sibTransId="{E890894B-17C0-4DE8-B3FA-8489C63A5CB5}"/>
    <dgm:cxn modelId="{61B6B58C-5B1E-4995-B3F6-CEA0458744B1}" type="presOf" srcId="{6E987084-3A55-424F-BEA7-535E62A1BC89}" destId="{2367B49D-AE86-43DC-A5DF-22EB17C04BB8}" srcOrd="0" destOrd="0" presId="urn:microsoft.com/office/officeart/2005/8/layout/cycle8"/>
    <dgm:cxn modelId="{81B8658C-2726-4AE5-B19A-E673E3CD6094}" type="presParOf" srcId="{A51A7111-7FDB-433B-AA75-4E84B08818DE}" destId="{81E6C61E-22B3-48D2-A6C8-C2FA7485EA58}" srcOrd="0" destOrd="0" presId="urn:microsoft.com/office/officeart/2005/8/layout/cycle8"/>
    <dgm:cxn modelId="{071A80CC-8308-4AED-B28A-F8CA360619F7}" type="presParOf" srcId="{A51A7111-7FDB-433B-AA75-4E84B08818DE}" destId="{08594455-72E7-42FC-BDC2-AE1F98BACAED}" srcOrd="1" destOrd="0" presId="urn:microsoft.com/office/officeart/2005/8/layout/cycle8"/>
    <dgm:cxn modelId="{4C0A3A79-B0B3-477E-9B3D-4092C34DB7EE}" type="presParOf" srcId="{A51A7111-7FDB-433B-AA75-4E84B08818DE}" destId="{3EF9D9AD-98AB-458A-8F6B-178A139570F3}" srcOrd="2" destOrd="0" presId="urn:microsoft.com/office/officeart/2005/8/layout/cycle8"/>
    <dgm:cxn modelId="{C6C1E3A3-F466-40A9-9050-C8DD135A8B61}" type="presParOf" srcId="{A51A7111-7FDB-433B-AA75-4E84B08818DE}" destId="{A770A5A6-A0A9-49E0-B339-CD3D5559EA81}" srcOrd="3" destOrd="0" presId="urn:microsoft.com/office/officeart/2005/8/layout/cycle8"/>
    <dgm:cxn modelId="{0B070C6A-603E-4AB7-B871-D1D1A8849946}" type="presParOf" srcId="{A51A7111-7FDB-433B-AA75-4E84B08818DE}" destId="{22AB71C4-A7BB-4FDA-B28E-7A2BADD5FA60}" srcOrd="4" destOrd="0" presId="urn:microsoft.com/office/officeart/2005/8/layout/cycle8"/>
    <dgm:cxn modelId="{AFAD9693-E9AB-444A-A46E-42CA368DC730}" type="presParOf" srcId="{A51A7111-7FDB-433B-AA75-4E84B08818DE}" destId="{3363D603-8F98-4C52-9041-876D248FF86C}" srcOrd="5" destOrd="0" presId="urn:microsoft.com/office/officeart/2005/8/layout/cycle8"/>
    <dgm:cxn modelId="{66C61DBA-C914-4D2E-B923-E57081D11351}" type="presParOf" srcId="{A51A7111-7FDB-433B-AA75-4E84B08818DE}" destId="{134E0F77-7586-4E78-8C72-145E79CCB805}" srcOrd="6" destOrd="0" presId="urn:microsoft.com/office/officeart/2005/8/layout/cycle8"/>
    <dgm:cxn modelId="{C8B044E6-4AA9-4755-8A1C-96415C0F1754}" type="presParOf" srcId="{A51A7111-7FDB-433B-AA75-4E84B08818DE}" destId="{348766D3-8D38-4413-A48E-8C35A895AC9A}" srcOrd="7" destOrd="0" presId="urn:microsoft.com/office/officeart/2005/8/layout/cycle8"/>
    <dgm:cxn modelId="{20C88C62-8AAA-4DF5-AE94-DDCE8440050C}" type="presParOf" srcId="{A51A7111-7FDB-433B-AA75-4E84B08818DE}" destId="{2367B49D-AE86-43DC-A5DF-22EB17C04BB8}" srcOrd="8" destOrd="0" presId="urn:microsoft.com/office/officeart/2005/8/layout/cycle8"/>
    <dgm:cxn modelId="{D68FDE27-B244-453A-BCAD-6BB42C767112}" type="presParOf" srcId="{A51A7111-7FDB-433B-AA75-4E84B08818DE}" destId="{E08DBEF4-3909-427C-896A-5967425FF43A}" srcOrd="9" destOrd="0" presId="urn:microsoft.com/office/officeart/2005/8/layout/cycle8"/>
    <dgm:cxn modelId="{0D87CE4D-45A0-46A8-91BE-2B47CCE3143B}" type="presParOf" srcId="{A51A7111-7FDB-433B-AA75-4E84B08818DE}" destId="{B668B71C-2BF1-43E8-BC66-4F01606C0014}" srcOrd="10" destOrd="0" presId="urn:microsoft.com/office/officeart/2005/8/layout/cycle8"/>
    <dgm:cxn modelId="{8D91FA9C-0632-4F69-9EF7-B44D135277F5}" type="presParOf" srcId="{A51A7111-7FDB-433B-AA75-4E84B08818DE}" destId="{9E31F1A0-1BF0-4A25-8159-8016AB715803}" srcOrd="11" destOrd="0" presId="urn:microsoft.com/office/officeart/2005/8/layout/cycle8"/>
    <dgm:cxn modelId="{1B379127-8E4D-4A0D-B2E1-49B46C8A50BC}" type="presParOf" srcId="{A51A7111-7FDB-433B-AA75-4E84B08818DE}" destId="{1323812F-EA25-45EB-999E-89E2E4A9642E}" srcOrd="12" destOrd="0" presId="urn:microsoft.com/office/officeart/2005/8/layout/cycle8"/>
    <dgm:cxn modelId="{42A9CCFD-021B-4B37-AED1-2D3BB3EA2BCA}" type="presParOf" srcId="{A51A7111-7FDB-433B-AA75-4E84B08818DE}" destId="{51070D28-FAD0-484D-8219-959F72591632}" srcOrd="13" destOrd="0" presId="urn:microsoft.com/office/officeart/2005/8/layout/cycle8"/>
    <dgm:cxn modelId="{6C3D059C-C247-45D3-92D9-EA4A6CFD468D}" type="presParOf" srcId="{A51A7111-7FDB-433B-AA75-4E84B08818DE}" destId="{BB4C96B2-F481-4FB6-8BC7-CA1499CA901E}" srcOrd="14" destOrd="0" presId="urn:microsoft.com/office/officeart/2005/8/layout/cycle8"/>
    <dgm:cxn modelId="{DB78FC7E-B43D-429E-9798-E94880D755E0}" type="presParOf" srcId="{A51A7111-7FDB-433B-AA75-4E84B08818DE}" destId="{964D3051-FCB0-4221-A9F7-584B948FF676}" srcOrd="15" destOrd="0" presId="urn:microsoft.com/office/officeart/2005/8/layout/cycle8"/>
    <dgm:cxn modelId="{DBAD53D8-DE93-4A88-AE7C-F99081A3BDCF}" type="presParOf" srcId="{A51A7111-7FDB-433B-AA75-4E84B08818DE}" destId="{7AC52B23-D237-4378-A47F-855634C38736}" srcOrd="16" destOrd="0" presId="urn:microsoft.com/office/officeart/2005/8/layout/cycle8"/>
    <dgm:cxn modelId="{3D3171F9-BB2B-4791-82F2-238AEAC4C43E}" type="presParOf" srcId="{A51A7111-7FDB-433B-AA75-4E84B08818DE}" destId="{E9782A52-1B05-402E-80A5-5126F906F5DB}" srcOrd="17" destOrd="0" presId="urn:microsoft.com/office/officeart/2005/8/layout/cycle8"/>
    <dgm:cxn modelId="{5DDAB87E-EA31-4BFE-AD8C-EE81146EB67C}" type="presParOf" srcId="{A51A7111-7FDB-433B-AA75-4E84B08818DE}" destId="{D2035A23-0C8B-4D30-941B-149C004C7F92}" srcOrd="18" destOrd="0" presId="urn:microsoft.com/office/officeart/2005/8/layout/cycle8"/>
    <dgm:cxn modelId="{A118836A-2665-4480-97C7-B2705AA1A8B3}" type="presParOf" srcId="{A51A7111-7FDB-433B-AA75-4E84B08818DE}" destId="{6220C0DF-5A80-45C6-9CCD-A35B422DB959}"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B2A036-B57A-4F68-8E53-3FC5E218124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a-DK"/>
        </a:p>
      </dgm:t>
    </dgm:pt>
    <dgm:pt modelId="{DAEE10FA-6198-431E-B513-1B6778C77783}">
      <dgm:prSet phldrT="[Tekst]"/>
      <dgm:spPr/>
      <dgm:t>
        <a:bodyPr/>
        <a:lstStyle/>
        <a:p>
          <a:r>
            <a:rPr lang="da-DK" dirty="0" smtClean="0"/>
            <a:t>PT ikke afhentet</a:t>
          </a:r>
          <a:endParaRPr lang="da-DK" dirty="0"/>
        </a:p>
      </dgm:t>
    </dgm:pt>
    <dgm:pt modelId="{754B4C94-E056-4F05-9527-FD63A2DFC1A4}" type="parTrans" cxnId="{EA2291FF-92D5-4D37-B8CF-E74560D3D1DC}">
      <dgm:prSet/>
      <dgm:spPr/>
      <dgm:t>
        <a:bodyPr/>
        <a:lstStyle/>
        <a:p>
          <a:endParaRPr lang="da-DK"/>
        </a:p>
      </dgm:t>
    </dgm:pt>
    <dgm:pt modelId="{8065D615-A323-4BE7-B82F-8AB70761A842}" type="sibTrans" cxnId="{EA2291FF-92D5-4D37-B8CF-E74560D3D1DC}">
      <dgm:prSet/>
      <dgm:spPr/>
      <dgm:t>
        <a:bodyPr/>
        <a:lstStyle/>
        <a:p>
          <a:endParaRPr lang="da-DK"/>
        </a:p>
      </dgm:t>
    </dgm:pt>
    <dgm:pt modelId="{0AEFFBFA-512C-46E1-AAC1-769668DB5182}">
      <dgm:prSet phldrT="[Tekst]"/>
      <dgm:spPr/>
      <dgm:t>
        <a:bodyPr/>
        <a:lstStyle/>
        <a:p>
          <a:r>
            <a:rPr lang="da-DK" dirty="0" err="1" smtClean="0"/>
            <a:t>Falck/Movia</a:t>
          </a:r>
          <a:endParaRPr lang="da-DK" dirty="0"/>
        </a:p>
      </dgm:t>
    </dgm:pt>
    <dgm:pt modelId="{CFD1FA60-2529-47CD-A3A2-811C42B160F2}" type="parTrans" cxnId="{A83F0ADC-8004-4F65-B8EC-12E67B13B17C}">
      <dgm:prSet/>
      <dgm:spPr/>
      <dgm:t>
        <a:bodyPr/>
        <a:lstStyle/>
        <a:p>
          <a:endParaRPr lang="da-DK"/>
        </a:p>
      </dgm:t>
    </dgm:pt>
    <dgm:pt modelId="{112288EE-F0D8-4E04-8739-0604B7F9298B}" type="sibTrans" cxnId="{A83F0ADC-8004-4F65-B8EC-12E67B13B17C}">
      <dgm:prSet/>
      <dgm:spPr/>
      <dgm:t>
        <a:bodyPr/>
        <a:lstStyle/>
        <a:p>
          <a:endParaRPr lang="da-DK"/>
        </a:p>
      </dgm:t>
    </dgm:pt>
    <dgm:pt modelId="{667F8D24-227E-4F6E-A303-116C81B17D0D}">
      <dgm:prSet phldrT="[Tekst]"/>
      <dgm:spPr>
        <a:solidFill>
          <a:schemeClr val="accent2">
            <a:lumMod val="60000"/>
            <a:lumOff val="40000"/>
          </a:schemeClr>
        </a:solidFill>
      </dgm:spPr>
      <dgm:t>
        <a:bodyPr/>
        <a:lstStyle/>
        <a:p>
          <a:r>
            <a:rPr lang="da-DK" dirty="0" smtClean="0"/>
            <a:t>Pga. liggende transport</a:t>
          </a:r>
          <a:endParaRPr lang="da-DK" dirty="0"/>
        </a:p>
      </dgm:t>
    </dgm:pt>
    <dgm:pt modelId="{CD74F249-E945-4119-82EB-755294A6760F}" type="parTrans" cxnId="{CBAFCD44-B590-4DC1-B0C4-BBE1AC91FE36}">
      <dgm:prSet/>
      <dgm:spPr/>
      <dgm:t>
        <a:bodyPr/>
        <a:lstStyle/>
        <a:p>
          <a:endParaRPr lang="da-DK"/>
        </a:p>
      </dgm:t>
    </dgm:pt>
    <dgm:pt modelId="{C13675ED-369C-4E38-B27E-086117ABC748}" type="sibTrans" cxnId="{CBAFCD44-B590-4DC1-B0C4-BBE1AC91FE36}">
      <dgm:prSet/>
      <dgm:spPr/>
      <dgm:t>
        <a:bodyPr/>
        <a:lstStyle/>
        <a:p>
          <a:endParaRPr lang="da-DK"/>
        </a:p>
      </dgm:t>
    </dgm:pt>
    <dgm:pt modelId="{46748093-E4DA-4329-9EFC-E96EC2586B69}">
      <dgm:prSet phldrT="[Tekst]"/>
      <dgm:spPr>
        <a:solidFill>
          <a:schemeClr val="accent2">
            <a:lumMod val="60000"/>
            <a:lumOff val="40000"/>
          </a:schemeClr>
        </a:solidFill>
      </dgm:spPr>
      <dgm:t>
        <a:bodyPr/>
        <a:lstStyle/>
        <a:p>
          <a:r>
            <a:rPr lang="da-DK" dirty="0" smtClean="0"/>
            <a:t>Falck: akutte opgaver/vejrlig</a:t>
          </a:r>
          <a:endParaRPr lang="da-DK" dirty="0"/>
        </a:p>
      </dgm:t>
    </dgm:pt>
    <dgm:pt modelId="{C49E1764-8899-4FC7-A544-A741112762CF}" type="parTrans" cxnId="{EB32FB0B-9FBB-4C2D-8DEB-F2E6A95D835F}">
      <dgm:prSet/>
      <dgm:spPr/>
      <dgm:t>
        <a:bodyPr/>
        <a:lstStyle/>
        <a:p>
          <a:endParaRPr lang="da-DK"/>
        </a:p>
      </dgm:t>
    </dgm:pt>
    <dgm:pt modelId="{A3772DAE-E9B0-4C6B-BFEF-09E389CAB499}" type="sibTrans" cxnId="{EB32FB0B-9FBB-4C2D-8DEB-F2E6A95D835F}">
      <dgm:prSet/>
      <dgm:spPr/>
      <dgm:t>
        <a:bodyPr/>
        <a:lstStyle/>
        <a:p>
          <a:endParaRPr lang="da-DK"/>
        </a:p>
      </dgm:t>
    </dgm:pt>
    <dgm:pt modelId="{E1EB192D-733E-4009-B0CF-4EC04BD9810A}">
      <dgm:prSet/>
      <dgm:spPr/>
      <dgm:t>
        <a:bodyPr/>
        <a:lstStyle/>
        <a:p>
          <a:r>
            <a:rPr lang="da-DK" dirty="0" smtClean="0"/>
            <a:t>Læge</a:t>
          </a:r>
          <a:endParaRPr lang="da-DK" dirty="0"/>
        </a:p>
      </dgm:t>
    </dgm:pt>
    <dgm:pt modelId="{D63D0430-2CA3-41C3-8416-24DE60E9DB6E}" type="parTrans" cxnId="{8CF7FD37-A193-44E5-BB6E-8A76F5DB6AB1}">
      <dgm:prSet/>
      <dgm:spPr/>
      <dgm:t>
        <a:bodyPr/>
        <a:lstStyle/>
        <a:p>
          <a:endParaRPr lang="da-DK"/>
        </a:p>
      </dgm:t>
    </dgm:pt>
    <dgm:pt modelId="{AB6241CB-E141-4F22-9FB3-0A1632E156D8}" type="sibTrans" cxnId="{8CF7FD37-A193-44E5-BB6E-8A76F5DB6AB1}">
      <dgm:prSet/>
      <dgm:spPr/>
      <dgm:t>
        <a:bodyPr/>
        <a:lstStyle/>
        <a:p>
          <a:endParaRPr lang="da-DK"/>
        </a:p>
      </dgm:t>
    </dgm:pt>
    <dgm:pt modelId="{9601559A-42AF-4AC5-975B-FF05F3A83188}">
      <dgm:prSet/>
      <dgm:spPr/>
      <dgm:t>
        <a:bodyPr/>
        <a:lstStyle/>
        <a:p>
          <a:r>
            <a:rPr lang="da-DK" dirty="0" smtClean="0"/>
            <a:t>Pga. forkert bil</a:t>
          </a:r>
          <a:endParaRPr lang="da-DK" dirty="0"/>
        </a:p>
      </dgm:t>
    </dgm:pt>
    <dgm:pt modelId="{0C8BB302-6F9D-4B2D-B12C-957EF900A31F}" type="parTrans" cxnId="{1C21841B-6F36-4CFB-B0AC-8557EAF48969}">
      <dgm:prSet/>
      <dgm:spPr/>
      <dgm:t>
        <a:bodyPr/>
        <a:lstStyle/>
        <a:p>
          <a:endParaRPr lang="da-DK"/>
        </a:p>
      </dgm:t>
    </dgm:pt>
    <dgm:pt modelId="{61EED1B2-8F53-4AF0-8FD7-C39B47068986}" type="sibTrans" cxnId="{1C21841B-6F36-4CFB-B0AC-8557EAF48969}">
      <dgm:prSet/>
      <dgm:spPr/>
      <dgm:t>
        <a:bodyPr/>
        <a:lstStyle/>
        <a:p>
          <a:endParaRPr lang="da-DK"/>
        </a:p>
      </dgm:t>
    </dgm:pt>
    <dgm:pt modelId="{667D0661-0BF4-4DE9-B46D-A74D1453DF5A}">
      <dgm:prSet/>
      <dgm:spPr>
        <a:solidFill>
          <a:schemeClr val="accent2">
            <a:lumMod val="60000"/>
            <a:lumOff val="40000"/>
          </a:schemeClr>
        </a:solidFill>
      </dgm:spPr>
      <dgm:t>
        <a:bodyPr/>
        <a:lstStyle/>
        <a:p>
          <a:r>
            <a:rPr lang="da-DK" dirty="0" smtClean="0"/>
            <a:t>Rigidt system</a:t>
          </a:r>
          <a:endParaRPr lang="da-DK" dirty="0"/>
        </a:p>
      </dgm:t>
    </dgm:pt>
    <dgm:pt modelId="{D06144D3-2DD1-4348-B84B-B2E4713B8EE0}" type="parTrans" cxnId="{412B5196-B5CE-49B4-AC7F-D4E470EA40C2}">
      <dgm:prSet/>
      <dgm:spPr/>
      <dgm:t>
        <a:bodyPr/>
        <a:lstStyle/>
        <a:p>
          <a:endParaRPr lang="da-DK"/>
        </a:p>
      </dgm:t>
    </dgm:pt>
    <dgm:pt modelId="{69FB6832-B803-4B3D-8DCD-AFA99998CB22}" type="sibTrans" cxnId="{412B5196-B5CE-49B4-AC7F-D4E470EA40C2}">
      <dgm:prSet/>
      <dgm:spPr/>
      <dgm:t>
        <a:bodyPr/>
        <a:lstStyle/>
        <a:p>
          <a:endParaRPr lang="da-DK"/>
        </a:p>
      </dgm:t>
    </dgm:pt>
    <dgm:pt modelId="{D0876674-BE7E-45FC-A84D-18CFF7FE31AE}">
      <dgm:prSet/>
      <dgm:spPr>
        <a:solidFill>
          <a:schemeClr val="accent2">
            <a:lumMod val="60000"/>
            <a:lumOff val="40000"/>
          </a:schemeClr>
        </a:solidFill>
      </dgm:spPr>
      <dgm:t>
        <a:bodyPr/>
        <a:lstStyle/>
        <a:p>
          <a:r>
            <a:rPr lang="da-DK" dirty="0" smtClean="0"/>
            <a:t>Fejl hos vognmand</a:t>
          </a:r>
          <a:endParaRPr lang="da-DK" dirty="0"/>
        </a:p>
      </dgm:t>
    </dgm:pt>
    <dgm:pt modelId="{E87348BF-BDA7-4A58-988B-5D9DC7EBC97B}" type="parTrans" cxnId="{4B5BF3F6-E4D3-4E8E-AE6A-7BFB1EDB9D29}">
      <dgm:prSet/>
      <dgm:spPr/>
      <dgm:t>
        <a:bodyPr/>
        <a:lstStyle/>
        <a:p>
          <a:endParaRPr lang="da-DK"/>
        </a:p>
      </dgm:t>
    </dgm:pt>
    <dgm:pt modelId="{C335B645-3566-44E8-8A96-2EDD17BA5D08}" type="sibTrans" cxnId="{4B5BF3F6-E4D3-4E8E-AE6A-7BFB1EDB9D29}">
      <dgm:prSet/>
      <dgm:spPr/>
      <dgm:t>
        <a:bodyPr/>
        <a:lstStyle/>
        <a:p>
          <a:endParaRPr lang="da-DK"/>
        </a:p>
      </dgm:t>
    </dgm:pt>
    <dgm:pt modelId="{67005360-E190-4649-B341-90A653C1539E}">
      <dgm:prSet/>
      <dgm:spPr>
        <a:solidFill>
          <a:schemeClr val="accent2">
            <a:lumMod val="60000"/>
            <a:lumOff val="40000"/>
          </a:schemeClr>
        </a:solidFill>
      </dgm:spPr>
      <dgm:t>
        <a:bodyPr/>
        <a:lstStyle/>
        <a:p>
          <a:r>
            <a:rPr lang="da-DK" dirty="0" smtClean="0"/>
            <a:t>Ændring hos </a:t>
          </a:r>
          <a:r>
            <a:rPr lang="da-DK" dirty="0" err="1" smtClean="0"/>
            <a:t>Movia</a:t>
          </a:r>
          <a:endParaRPr lang="da-DK" dirty="0"/>
        </a:p>
      </dgm:t>
    </dgm:pt>
    <dgm:pt modelId="{12F0DC7B-AF01-4F2B-8C05-30838BE6A872}" type="parTrans" cxnId="{A180D0D7-25B1-4E7E-BC1E-7C723BF4B159}">
      <dgm:prSet/>
      <dgm:spPr/>
      <dgm:t>
        <a:bodyPr/>
        <a:lstStyle/>
        <a:p>
          <a:endParaRPr lang="da-DK"/>
        </a:p>
      </dgm:t>
    </dgm:pt>
    <dgm:pt modelId="{E39A4693-2D36-4D55-9975-590FBBD8A54C}" type="sibTrans" cxnId="{A180D0D7-25B1-4E7E-BC1E-7C723BF4B159}">
      <dgm:prSet/>
      <dgm:spPr/>
      <dgm:t>
        <a:bodyPr/>
        <a:lstStyle/>
        <a:p>
          <a:endParaRPr lang="da-DK"/>
        </a:p>
      </dgm:t>
    </dgm:pt>
    <dgm:pt modelId="{2B7A65CA-948D-4601-9E46-13ACAB515420}">
      <dgm:prSet/>
      <dgm:spPr>
        <a:solidFill>
          <a:schemeClr val="accent3">
            <a:lumMod val="60000"/>
            <a:lumOff val="40000"/>
          </a:schemeClr>
        </a:solidFill>
      </dgm:spPr>
      <dgm:t>
        <a:bodyPr/>
        <a:lstStyle/>
        <a:p>
          <a:r>
            <a:rPr lang="da-DK" dirty="0" smtClean="0"/>
            <a:t>Fejl v. indtastning</a:t>
          </a:r>
          <a:endParaRPr lang="da-DK" dirty="0"/>
        </a:p>
      </dgm:t>
    </dgm:pt>
    <dgm:pt modelId="{2F85272C-8BF2-401D-8E5D-38DD899625FA}" type="parTrans" cxnId="{8EDFE314-254D-457D-9BD2-503788A63B00}">
      <dgm:prSet/>
      <dgm:spPr/>
      <dgm:t>
        <a:bodyPr/>
        <a:lstStyle/>
        <a:p>
          <a:endParaRPr lang="da-DK"/>
        </a:p>
      </dgm:t>
    </dgm:pt>
    <dgm:pt modelId="{65674E3D-33B1-4178-8A92-CE89EA557266}" type="sibTrans" cxnId="{8EDFE314-254D-457D-9BD2-503788A63B00}">
      <dgm:prSet/>
      <dgm:spPr/>
      <dgm:t>
        <a:bodyPr/>
        <a:lstStyle/>
        <a:p>
          <a:endParaRPr lang="da-DK"/>
        </a:p>
      </dgm:t>
    </dgm:pt>
    <dgm:pt modelId="{A35613FF-8937-4667-82BF-5A748398D5DC}">
      <dgm:prSet/>
      <dgm:spPr>
        <a:solidFill>
          <a:schemeClr val="accent3">
            <a:lumMod val="60000"/>
            <a:lumOff val="40000"/>
          </a:schemeClr>
        </a:solidFill>
      </dgm:spPr>
      <dgm:t>
        <a:bodyPr/>
        <a:lstStyle/>
        <a:p>
          <a:r>
            <a:rPr lang="da-DK" dirty="0" err="1" smtClean="0"/>
            <a:t>Læge.sek.elev</a:t>
          </a:r>
          <a:endParaRPr lang="da-DK" dirty="0"/>
        </a:p>
      </dgm:t>
    </dgm:pt>
    <dgm:pt modelId="{40A559E5-6B59-4ECF-89B4-105AB1864EDE}" type="parTrans" cxnId="{D9406E4C-6F50-4F37-84C7-C6C06A6427D3}">
      <dgm:prSet/>
      <dgm:spPr/>
      <dgm:t>
        <a:bodyPr/>
        <a:lstStyle/>
        <a:p>
          <a:endParaRPr lang="da-DK"/>
        </a:p>
      </dgm:t>
    </dgm:pt>
    <dgm:pt modelId="{C3AFBD83-0591-4576-80D4-17598B79C689}" type="sibTrans" cxnId="{D9406E4C-6F50-4F37-84C7-C6C06A6427D3}">
      <dgm:prSet/>
      <dgm:spPr/>
      <dgm:t>
        <a:bodyPr/>
        <a:lstStyle/>
        <a:p>
          <a:endParaRPr lang="da-DK"/>
        </a:p>
      </dgm:t>
    </dgm:pt>
    <dgm:pt modelId="{87AE8CD7-DE30-47A3-B1C3-F644E3FCFE35}">
      <dgm:prSet/>
      <dgm:spPr>
        <a:solidFill>
          <a:schemeClr val="accent2">
            <a:lumMod val="60000"/>
            <a:lumOff val="40000"/>
          </a:schemeClr>
        </a:solidFill>
      </dgm:spPr>
      <dgm:t>
        <a:bodyPr/>
        <a:lstStyle/>
        <a:p>
          <a:r>
            <a:rPr lang="da-DK" dirty="0" smtClean="0"/>
            <a:t>Konkurrence fra privat indtægt</a:t>
          </a:r>
          <a:endParaRPr lang="da-DK" dirty="0"/>
        </a:p>
      </dgm:t>
    </dgm:pt>
    <dgm:pt modelId="{8A44CB4A-1D1F-4B48-A24F-C50D69069012}" type="parTrans" cxnId="{68A427F4-720C-449C-B75E-B2FD95936D14}">
      <dgm:prSet/>
      <dgm:spPr/>
      <dgm:t>
        <a:bodyPr/>
        <a:lstStyle/>
        <a:p>
          <a:endParaRPr lang="da-DK"/>
        </a:p>
      </dgm:t>
    </dgm:pt>
    <dgm:pt modelId="{B3D02794-D2C6-4B94-8106-D38CD32C276F}" type="sibTrans" cxnId="{68A427F4-720C-449C-B75E-B2FD95936D14}">
      <dgm:prSet/>
      <dgm:spPr/>
      <dgm:t>
        <a:bodyPr/>
        <a:lstStyle/>
        <a:p>
          <a:endParaRPr lang="da-DK"/>
        </a:p>
      </dgm:t>
    </dgm:pt>
    <dgm:pt modelId="{AF989FCD-4C99-4AD9-9527-F79DC12ECD74}">
      <dgm:prSet/>
      <dgm:spPr>
        <a:solidFill>
          <a:schemeClr val="accent3">
            <a:lumMod val="60000"/>
            <a:lumOff val="40000"/>
          </a:schemeClr>
        </a:solidFill>
      </dgm:spPr>
      <dgm:t>
        <a:bodyPr/>
        <a:lstStyle/>
        <a:p>
          <a:r>
            <a:rPr lang="da-DK" dirty="0" smtClean="0"/>
            <a:t>B5 Nedprioriteret</a:t>
          </a:r>
          <a:endParaRPr lang="da-DK" dirty="0"/>
        </a:p>
      </dgm:t>
    </dgm:pt>
    <dgm:pt modelId="{BC85A5D5-2D40-4696-9E3D-3EAE7A6A11CC}" type="parTrans" cxnId="{4386B347-AFB5-4A4E-A7D1-1FEEB2A3852B}">
      <dgm:prSet/>
      <dgm:spPr/>
      <dgm:t>
        <a:bodyPr/>
        <a:lstStyle/>
        <a:p>
          <a:endParaRPr lang="da-DK"/>
        </a:p>
      </dgm:t>
    </dgm:pt>
    <dgm:pt modelId="{237F98F3-8ECE-4902-919E-46538EA716F3}" type="sibTrans" cxnId="{4386B347-AFB5-4A4E-A7D1-1FEEB2A3852B}">
      <dgm:prSet/>
      <dgm:spPr/>
      <dgm:t>
        <a:bodyPr/>
        <a:lstStyle/>
        <a:p>
          <a:endParaRPr lang="da-DK"/>
        </a:p>
      </dgm:t>
    </dgm:pt>
    <dgm:pt modelId="{1CD962B2-BFD6-4DF9-993D-3EACFE739F58}">
      <dgm:prSet/>
      <dgm:spPr/>
      <dgm:t>
        <a:bodyPr/>
        <a:lstStyle/>
        <a:p>
          <a:r>
            <a:rPr lang="da-DK" dirty="0" smtClean="0"/>
            <a:t>Fravær</a:t>
          </a:r>
          <a:endParaRPr lang="da-DK" dirty="0"/>
        </a:p>
      </dgm:t>
    </dgm:pt>
    <dgm:pt modelId="{716E269E-CDEA-40BB-8E60-8C608213EB30}" type="parTrans" cxnId="{271F6442-134F-498D-81F3-4455371F486B}">
      <dgm:prSet/>
      <dgm:spPr/>
      <dgm:t>
        <a:bodyPr/>
        <a:lstStyle/>
        <a:p>
          <a:endParaRPr lang="da-DK"/>
        </a:p>
      </dgm:t>
    </dgm:pt>
    <dgm:pt modelId="{AECE810C-1FEF-46C8-9EF0-9B8F46BA98B8}" type="sibTrans" cxnId="{271F6442-134F-498D-81F3-4455371F486B}">
      <dgm:prSet/>
      <dgm:spPr/>
      <dgm:t>
        <a:bodyPr/>
        <a:lstStyle/>
        <a:p>
          <a:endParaRPr lang="da-DK"/>
        </a:p>
      </dgm:t>
    </dgm:pt>
    <dgm:pt modelId="{F39ACCE6-152E-4603-9974-678B2830B534}">
      <dgm:prSet/>
      <dgm:spPr>
        <a:solidFill>
          <a:srgbClr val="FFFF99"/>
        </a:solidFill>
      </dgm:spPr>
      <dgm:t>
        <a:bodyPr/>
        <a:lstStyle/>
        <a:p>
          <a:r>
            <a:rPr lang="da-DK" dirty="0" smtClean="0">
              <a:solidFill>
                <a:schemeClr val="tx1"/>
              </a:solidFill>
            </a:rPr>
            <a:t>Ledige stillinger</a:t>
          </a:r>
          <a:endParaRPr lang="da-DK" dirty="0">
            <a:solidFill>
              <a:schemeClr val="tx1"/>
            </a:solidFill>
          </a:endParaRPr>
        </a:p>
      </dgm:t>
    </dgm:pt>
    <dgm:pt modelId="{549B8072-699E-4147-A1D8-964B63BB754A}" type="parTrans" cxnId="{6CE014BC-2A06-40D9-A39C-44791EA21FEB}">
      <dgm:prSet/>
      <dgm:spPr/>
      <dgm:t>
        <a:bodyPr/>
        <a:lstStyle/>
        <a:p>
          <a:endParaRPr lang="da-DK"/>
        </a:p>
      </dgm:t>
    </dgm:pt>
    <dgm:pt modelId="{C90010AF-27B1-46EA-BCA0-09BE0C4E5DCA}" type="sibTrans" cxnId="{6CE014BC-2A06-40D9-A39C-44791EA21FEB}">
      <dgm:prSet/>
      <dgm:spPr/>
      <dgm:t>
        <a:bodyPr/>
        <a:lstStyle/>
        <a:p>
          <a:endParaRPr lang="da-DK"/>
        </a:p>
      </dgm:t>
    </dgm:pt>
    <dgm:pt modelId="{1CF7791D-D55B-463E-A9FD-E811B16B9CE6}">
      <dgm:prSet/>
      <dgm:spPr>
        <a:solidFill>
          <a:schemeClr val="accent2">
            <a:lumMod val="60000"/>
            <a:lumOff val="40000"/>
          </a:schemeClr>
        </a:solidFill>
      </dgm:spPr>
      <dgm:t>
        <a:bodyPr/>
        <a:lstStyle/>
        <a:p>
          <a:r>
            <a:rPr lang="da-DK" dirty="0" smtClean="0"/>
            <a:t>syg</a:t>
          </a:r>
          <a:endParaRPr lang="da-DK" dirty="0"/>
        </a:p>
      </dgm:t>
    </dgm:pt>
    <dgm:pt modelId="{B6ED2EE3-C6B7-44E3-9B66-797AA11CD967}" type="parTrans" cxnId="{CA68E680-9D3C-4864-96A7-C71DB96E69EE}">
      <dgm:prSet/>
      <dgm:spPr/>
      <dgm:t>
        <a:bodyPr/>
        <a:lstStyle/>
        <a:p>
          <a:endParaRPr lang="da-DK"/>
        </a:p>
      </dgm:t>
    </dgm:pt>
    <dgm:pt modelId="{E6924F5B-DE41-42A2-8096-C060101ACD8B}" type="sibTrans" cxnId="{CA68E680-9D3C-4864-96A7-C71DB96E69EE}">
      <dgm:prSet/>
      <dgm:spPr/>
      <dgm:t>
        <a:bodyPr/>
        <a:lstStyle/>
        <a:p>
          <a:endParaRPr lang="da-DK"/>
        </a:p>
      </dgm:t>
    </dgm:pt>
    <dgm:pt modelId="{31D58215-EE05-463C-8B0E-8438E6E41F6B}">
      <dgm:prSet/>
      <dgm:spPr>
        <a:solidFill>
          <a:schemeClr val="accent3">
            <a:lumMod val="60000"/>
            <a:lumOff val="40000"/>
          </a:schemeClr>
        </a:solidFill>
      </dgm:spPr>
      <dgm:t>
        <a:bodyPr/>
        <a:lstStyle/>
        <a:p>
          <a:r>
            <a:rPr lang="da-DK" dirty="0" smtClean="0"/>
            <a:t>Kursus</a:t>
          </a:r>
          <a:endParaRPr lang="da-DK" dirty="0"/>
        </a:p>
      </dgm:t>
    </dgm:pt>
    <dgm:pt modelId="{03DC2E15-6485-4B19-BF49-506D1F61B2E3}" type="parTrans" cxnId="{09465ADD-3E62-47BD-A76D-937FD18FFB5D}">
      <dgm:prSet/>
      <dgm:spPr/>
      <dgm:t>
        <a:bodyPr/>
        <a:lstStyle/>
        <a:p>
          <a:endParaRPr lang="da-DK"/>
        </a:p>
      </dgm:t>
    </dgm:pt>
    <dgm:pt modelId="{87773973-15D9-4D92-A809-0B5F1254385B}" type="sibTrans" cxnId="{09465ADD-3E62-47BD-A76D-937FD18FFB5D}">
      <dgm:prSet/>
      <dgm:spPr/>
      <dgm:t>
        <a:bodyPr/>
        <a:lstStyle/>
        <a:p>
          <a:endParaRPr lang="da-DK"/>
        </a:p>
      </dgm:t>
    </dgm:pt>
    <dgm:pt modelId="{ACFDA932-95D6-45ED-BEC4-ED633C7646CA}">
      <dgm:prSet/>
      <dgm:spPr>
        <a:solidFill>
          <a:schemeClr val="accent3">
            <a:lumMod val="60000"/>
            <a:lumOff val="40000"/>
          </a:schemeClr>
        </a:solidFill>
      </dgm:spPr>
      <dgm:t>
        <a:bodyPr/>
        <a:lstStyle/>
        <a:p>
          <a:r>
            <a:rPr lang="da-DK" dirty="0" smtClean="0"/>
            <a:t>Undervisning</a:t>
          </a:r>
          <a:endParaRPr lang="da-DK" dirty="0"/>
        </a:p>
      </dgm:t>
    </dgm:pt>
    <dgm:pt modelId="{54871F24-D59E-4CA3-83F3-18F3C082D8D3}" type="parTrans" cxnId="{66EC13E6-732B-4638-9C8B-DF4A18DD4CB4}">
      <dgm:prSet/>
      <dgm:spPr/>
      <dgm:t>
        <a:bodyPr/>
        <a:lstStyle/>
        <a:p>
          <a:endParaRPr lang="da-DK"/>
        </a:p>
      </dgm:t>
    </dgm:pt>
    <dgm:pt modelId="{AE529BA6-B58E-4587-903D-43BB9BC63CDA}" type="sibTrans" cxnId="{66EC13E6-732B-4638-9C8B-DF4A18DD4CB4}">
      <dgm:prSet/>
      <dgm:spPr/>
      <dgm:t>
        <a:bodyPr/>
        <a:lstStyle/>
        <a:p>
          <a:endParaRPr lang="da-DK"/>
        </a:p>
      </dgm:t>
    </dgm:pt>
    <dgm:pt modelId="{87109A28-3B5A-4071-8D97-E8B0F6D0FEFD}">
      <dgm:prSet/>
      <dgm:spPr>
        <a:solidFill>
          <a:schemeClr val="accent3">
            <a:lumMod val="60000"/>
            <a:lumOff val="40000"/>
          </a:schemeClr>
        </a:solidFill>
      </dgm:spPr>
      <dgm:t>
        <a:bodyPr/>
        <a:lstStyle/>
        <a:p>
          <a:r>
            <a:rPr lang="da-DK" dirty="0" smtClean="0"/>
            <a:t>Optaget andetsteds</a:t>
          </a:r>
          <a:endParaRPr lang="da-DK" dirty="0"/>
        </a:p>
      </dgm:t>
    </dgm:pt>
    <dgm:pt modelId="{C1EDE294-874A-47E6-9096-D63FA92FD94E}" type="parTrans" cxnId="{84D09500-5D89-4ACC-BE78-29FE246D3621}">
      <dgm:prSet/>
      <dgm:spPr/>
      <dgm:t>
        <a:bodyPr/>
        <a:lstStyle/>
        <a:p>
          <a:endParaRPr lang="da-DK"/>
        </a:p>
      </dgm:t>
    </dgm:pt>
    <dgm:pt modelId="{FEC06F7F-8D03-4CBA-ACC6-D86C4BC6B413}" type="sibTrans" cxnId="{84D09500-5D89-4ACC-BE78-29FE246D3621}">
      <dgm:prSet/>
      <dgm:spPr/>
      <dgm:t>
        <a:bodyPr/>
        <a:lstStyle/>
        <a:p>
          <a:endParaRPr lang="da-DK"/>
        </a:p>
      </dgm:t>
    </dgm:pt>
    <dgm:pt modelId="{8225CB1F-F778-48E8-A925-AC755E52C898}">
      <dgm:prSet/>
      <dgm:spPr>
        <a:solidFill>
          <a:schemeClr val="accent3">
            <a:lumMod val="60000"/>
            <a:lumOff val="40000"/>
          </a:schemeClr>
        </a:solidFill>
      </dgm:spPr>
      <dgm:t>
        <a:bodyPr/>
        <a:lstStyle/>
        <a:p>
          <a:r>
            <a:rPr lang="da-DK" dirty="0" smtClean="0"/>
            <a:t>Slagelse</a:t>
          </a:r>
          <a:endParaRPr lang="da-DK" dirty="0"/>
        </a:p>
      </dgm:t>
    </dgm:pt>
    <dgm:pt modelId="{B2509C0A-5C74-4AC5-A72D-89237CFC6CBE}" type="parTrans" cxnId="{37DBC8E0-3F46-4FCC-87F4-A76B917E7B1F}">
      <dgm:prSet/>
      <dgm:spPr/>
      <dgm:t>
        <a:bodyPr/>
        <a:lstStyle/>
        <a:p>
          <a:endParaRPr lang="da-DK"/>
        </a:p>
      </dgm:t>
    </dgm:pt>
    <dgm:pt modelId="{7A4713AF-8FCD-4E17-B27A-8FD3D4B8299C}" type="sibTrans" cxnId="{37DBC8E0-3F46-4FCC-87F4-A76B917E7B1F}">
      <dgm:prSet/>
      <dgm:spPr/>
      <dgm:t>
        <a:bodyPr/>
        <a:lstStyle/>
        <a:p>
          <a:endParaRPr lang="da-DK"/>
        </a:p>
      </dgm:t>
    </dgm:pt>
    <dgm:pt modelId="{EBAAD6B6-43B7-4016-8B8F-00EE719B3486}">
      <dgm:prSet/>
      <dgm:spPr>
        <a:solidFill>
          <a:schemeClr val="accent3">
            <a:lumMod val="60000"/>
            <a:lumOff val="40000"/>
          </a:schemeClr>
        </a:solidFill>
      </dgm:spPr>
      <dgm:t>
        <a:bodyPr/>
        <a:lstStyle/>
        <a:p>
          <a:r>
            <a:rPr lang="da-DK" dirty="0" err="1" smtClean="0"/>
            <a:t>Amb</a:t>
          </a:r>
          <a:r>
            <a:rPr lang="da-DK" dirty="0" smtClean="0"/>
            <a:t>.</a:t>
          </a:r>
          <a:endParaRPr lang="da-DK" dirty="0"/>
        </a:p>
      </dgm:t>
    </dgm:pt>
    <dgm:pt modelId="{8E482F8C-7A15-4A84-8659-98EAAB474C4F}" type="parTrans" cxnId="{DB9F6CFE-C13A-4700-BF0A-D220DEE2294B}">
      <dgm:prSet/>
      <dgm:spPr/>
      <dgm:t>
        <a:bodyPr/>
        <a:lstStyle/>
        <a:p>
          <a:endParaRPr lang="da-DK"/>
        </a:p>
      </dgm:t>
    </dgm:pt>
    <dgm:pt modelId="{9A628097-69B2-418C-8DFE-17FC20FD5894}" type="sibTrans" cxnId="{DB9F6CFE-C13A-4700-BF0A-D220DEE2294B}">
      <dgm:prSet/>
      <dgm:spPr/>
      <dgm:t>
        <a:bodyPr/>
        <a:lstStyle/>
        <a:p>
          <a:endParaRPr lang="da-DK"/>
        </a:p>
      </dgm:t>
    </dgm:pt>
    <dgm:pt modelId="{439186B9-0065-4BE8-BDC4-058CBD3118AB}">
      <dgm:prSet/>
      <dgm:spPr>
        <a:solidFill>
          <a:schemeClr val="accent3">
            <a:lumMod val="60000"/>
            <a:lumOff val="40000"/>
          </a:schemeClr>
        </a:solidFill>
      </dgm:spPr>
      <dgm:t>
        <a:bodyPr/>
        <a:lstStyle/>
        <a:p>
          <a:r>
            <a:rPr lang="da-DK" dirty="0" smtClean="0"/>
            <a:t>I/A, 04-4</a:t>
          </a:r>
          <a:endParaRPr lang="da-DK" dirty="0"/>
        </a:p>
      </dgm:t>
    </dgm:pt>
    <dgm:pt modelId="{F62F5E6A-F296-467D-A3C4-9E90819FC532}" type="parTrans" cxnId="{D78605CC-E0F7-4971-8CDE-5778C1D05B6F}">
      <dgm:prSet/>
      <dgm:spPr/>
      <dgm:t>
        <a:bodyPr/>
        <a:lstStyle/>
        <a:p>
          <a:endParaRPr lang="da-DK"/>
        </a:p>
      </dgm:t>
    </dgm:pt>
    <dgm:pt modelId="{6D72680B-351C-4DD1-9358-AEF816ACE7FC}" type="sibTrans" cxnId="{D78605CC-E0F7-4971-8CDE-5778C1D05B6F}">
      <dgm:prSet/>
      <dgm:spPr/>
      <dgm:t>
        <a:bodyPr/>
        <a:lstStyle/>
        <a:p>
          <a:endParaRPr lang="da-DK"/>
        </a:p>
      </dgm:t>
    </dgm:pt>
    <dgm:pt modelId="{5E835F37-BCBF-459F-A525-374C92B8EF3A}">
      <dgm:prSet/>
      <dgm:spPr>
        <a:solidFill>
          <a:schemeClr val="accent3">
            <a:lumMod val="60000"/>
            <a:lumOff val="40000"/>
          </a:schemeClr>
        </a:solidFill>
      </dgm:spPr>
      <dgm:t>
        <a:bodyPr/>
        <a:lstStyle/>
        <a:p>
          <a:r>
            <a:rPr lang="da-DK" dirty="0" smtClean="0"/>
            <a:t>Tilsyn</a:t>
          </a:r>
          <a:endParaRPr lang="da-DK" dirty="0"/>
        </a:p>
      </dgm:t>
    </dgm:pt>
    <dgm:pt modelId="{D11B6F8A-F1FD-46E1-BA2E-C21F30F3BCAE}" type="parTrans" cxnId="{A13DEC0D-199D-4477-8956-DF18B6CD3954}">
      <dgm:prSet/>
      <dgm:spPr/>
      <dgm:t>
        <a:bodyPr/>
        <a:lstStyle/>
        <a:p>
          <a:endParaRPr lang="da-DK"/>
        </a:p>
      </dgm:t>
    </dgm:pt>
    <dgm:pt modelId="{B007D2D8-6FE0-4684-83D5-A041EF0CCF09}" type="sibTrans" cxnId="{A13DEC0D-199D-4477-8956-DF18B6CD3954}">
      <dgm:prSet/>
      <dgm:spPr/>
      <dgm:t>
        <a:bodyPr/>
        <a:lstStyle/>
        <a:p>
          <a:endParaRPr lang="da-DK"/>
        </a:p>
      </dgm:t>
    </dgm:pt>
    <dgm:pt modelId="{8D311B8D-15FA-4836-99B2-8B9CE8EA57C4}">
      <dgm:prSet/>
      <dgm:spPr>
        <a:solidFill>
          <a:schemeClr val="accent3">
            <a:lumMod val="60000"/>
            <a:lumOff val="40000"/>
          </a:schemeClr>
        </a:solidFill>
      </dgm:spPr>
      <dgm:t>
        <a:bodyPr/>
        <a:lstStyle/>
        <a:p>
          <a:r>
            <a:rPr lang="da-DK" dirty="0" smtClean="0"/>
            <a:t>Akut</a:t>
          </a:r>
          <a:endParaRPr lang="da-DK" dirty="0"/>
        </a:p>
      </dgm:t>
    </dgm:pt>
    <dgm:pt modelId="{B693EAF7-0C54-4FD6-86A1-01A4B6E739FB}" type="parTrans" cxnId="{E9EF38ED-88CB-4308-B931-DE12EE6FF778}">
      <dgm:prSet/>
      <dgm:spPr/>
      <dgm:t>
        <a:bodyPr/>
        <a:lstStyle/>
        <a:p>
          <a:endParaRPr lang="da-DK"/>
        </a:p>
      </dgm:t>
    </dgm:pt>
    <dgm:pt modelId="{BC0B8975-0CD5-479D-8746-66F1A8782D3E}" type="sibTrans" cxnId="{E9EF38ED-88CB-4308-B931-DE12EE6FF778}">
      <dgm:prSet/>
      <dgm:spPr/>
      <dgm:t>
        <a:bodyPr/>
        <a:lstStyle/>
        <a:p>
          <a:endParaRPr lang="da-DK"/>
        </a:p>
      </dgm:t>
    </dgm:pt>
    <dgm:pt modelId="{654CDD33-6B08-421C-B788-5E16C081D5E6}" type="pres">
      <dgm:prSet presAssocID="{0AB2A036-B57A-4F68-8E53-3FC5E2181243}" presName="diagram" presStyleCnt="0">
        <dgm:presLayoutVars>
          <dgm:chPref val="1"/>
          <dgm:dir/>
          <dgm:animOne val="branch"/>
          <dgm:animLvl val="lvl"/>
          <dgm:resizeHandles val="exact"/>
        </dgm:presLayoutVars>
      </dgm:prSet>
      <dgm:spPr/>
      <dgm:t>
        <a:bodyPr/>
        <a:lstStyle/>
        <a:p>
          <a:endParaRPr lang="da-DK"/>
        </a:p>
      </dgm:t>
    </dgm:pt>
    <dgm:pt modelId="{D95C1E67-B1F1-4764-B7B1-CAF630A78FB4}" type="pres">
      <dgm:prSet presAssocID="{DAEE10FA-6198-431E-B513-1B6778C77783}" presName="root1" presStyleCnt="0"/>
      <dgm:spPr/>
    </dgm:pt>
    <dgm:pt modelId="{603330C5-D304-4780-9D91-0AA527C0214A}" type="pres">
      <dgm:prSet presAssocID="{DAEE10FA-6198-431E-B513-1B6778C77783}" presName="LevelOneTextNode" presStyleLbl="node0" presStyleIdx="0" presStyleCnt="1" custLinFactNeighborX="-32717">
        <dgm:presLayoutVars>
          <dgm:chPref val="3"/>
        </dgm:presLayoutVars>
      </dgm:prSet>
      <dgm:spPr/>
      <dgm:t>
        <a:bodyPr/>
        <a:lstStyle/>
        <a:p>
          <a:endParaRPr lang="da-DK"/>
        </a:p>
      </dgm:t>
    </dgm:pt>
    <dgm:pt modelId="{960B39F8-8718-42C6-AD4E-928118B1732A}" type="pres">
      <dgm:prSet presAssocID="{DAEE10FA-6198-431E-B513-1B6778C77783}" presName="level2hierChild" presStyleCnt="0"/>
      <dgm:spPr/>
    </dgm:pt>
    <dgm:pt modelId="{989863C7-74EB-414A-B890-4024F55A3096}" type="pres">
      <dgm:prSet presAssocID="{CFD1FA60-2529-47CD-A3A2-811C42B160F2}" presName="conn2-1" presStyleLbl="parChTrans1D2" presStyleIdx="0" presStyleCnt="2"/>
      <dgm:spPr/>
      <dgm:t>
        <a:bodyPr/>
        <a:lstStyle/>
        <a:p>
          <a:endParaRPr lang="da-DK"/>
        </a:p>
      </dgm:t>
    </dgm:pt>
    <dgm:pt modelId="{3F55A43B-2128-42F4-82D7-CCA3EA5DD89A}" type="pres">
      <dgm:prSet presAssocID="{CFD1FA60-2529-47CD-A3A2-811C42B160F2}" presName="connTx" presStyleLbl="parChTrans1D2" presStyleIdx="0" presStyleCnt="2"/>
      <dgm:spPr/>
      <dgm:t>
        <a:bodyPr/>
        <a:lstStyle/>
        <a:p>
          <a:endParaRPr lang="da-DK"/>
        </a:p>
      </dgm:t>
    </dgm:pt>
    <dgm:pt modelId="{71BC0623-031F-49A0-A1A6-E74760B2E859}" type="pres">
      <dgm:prSet presAssocID="{0AEFFBFA-512C-46E1-AAC1-769668DB5182}" presName="root2" presStyleCnt="0"/>
      <dgm:spPr/>
    </dgm:pt>
    <dgm:pt modelId="{ED59B012-474E-4976-BAF5-852D3FB08B65}" type="pres">
      <dgm:prSet presAssocID="{0AEFFBFA-512C-46E1-AAC1-769668DB5182}" presName="LevelTwoTextNode" presStyleLbl="node2" presStyleIdx="0" presStyleCnt="2" custLinFactNeighborX="-32717">
        <dgm:presLayoutVars>
          <dgm:chPref val="3"/>
        </dgm:presLayoutVars>
      </dgm:prSet>
      <dgm:spPr/>
      <dgm:t>
        <a:bodyPr/>
        <a:lstStyle/>
        <a:p>
          <a:endParaRPr lang="da-DK"/>
        </a:p>
      </dgm:t>
    </dgm:pt>
    <dgm:pt modelId="{8DD79E10-D479-49A5-916B-33A6CCA69BC6}" type="pres">
      <dgm:prSet presAssocID="{0AEFFBFA-512C-46E1-AAC1-769668DB5182}" presName="level3hierChild" presStyleCnt="0"/>
      <dgm:spPr/>
    </dgm:pt>
    <dgm:pt modelId="{7AE89587-444E-482E-971C-68936D190955}" type="pres">
      <dgm:prSet presAssocID="{CD74F249-E945-4119-82EB-755294A6760F}" presName="conn2-1" presStyleLbl="parChTrans1D3" presStyleIdx="0" presStyleCnt="7"/>
      <dgm:spPr/>
      <dgm:t>
        <a:bodyPr/>
        <a:lstStyle/>
        <a:p>
          <a:endParaRPr lang="da-DK"/>
        </a:p>
      </dgm:t>
    </dgm:pt>
    <dgm:pt modelId="{4CA3E4C0-B95C-40D4-80B2-8506AEED39A6}" type="pres">
      <dgm:prSet presAssocID="{CD74F249-E945-4119-82EB-755294A6760F}" presName="connTx" presStyleLbl="parChTrans1D3" presStyleIdx="0" presStyleCnt="7"/>
      <dgm:spPr/>
      <dgm:t>
        <a:bodyPr/>
        <a:lstStyle/>
        <a:p>
          <a:endParaRPr lang="da-DK"/>
        </a:p>
      </dgm:t>
    </dgm:pt>
    <dgm:pt modelId="{A07B9069-22DF-4042-95D1-852727C9CA22}" type="pres">
      <dgm:prSet presAssocID="{667F8D24-227E-4F6E-A303-116C81B17D0D}" presName="root2" presStyleCnt="0"/>
      <dgm:spPr/>
    </dgm:pt>
    <dgm:pt modelId="{36B89707-436F-407F-9C35-47BDB58BED1E}" type="pres">
      <dgm:prSet presAssocID="{667F8D24-227E-4F6E-A303-116C81B17D0D}" presName="LevelTwoTextNode" presStyleLbl="node3" presStyleIdx="0" presStyleCnt="7" custLinFactNeighborX="-32717">
        <dgm:presLayoutVars>
          <dgm:chPref val="3"/>
        </dgm:presLayoutVars>
      </dgm:prSet>
      <dgm:spPr/>
      <dgm:t>
        <a:bodyPr/>
        <a:lstStyle/>
        <a:p>
          <a:endParaRPr lang="da-DK"/>
        </a:p>
      </dgm:t>
    </dgm:pt>
    <dgm:pt modelId="{A4337A20-3896-47C0-BEBA-F2DAB38A87F8}" type="pres">
      <dgm:prSet presAssocID="{667F8D24-227E-4F6E-A303-116C81B17D0D}" presName="level3hierChild" presStyleCnt="0"/>
      <dgm:spPr/>
    </dgm:pt>
    <dgm:pt modelId="{6C7C86D1-A174-46A9-84A7-72E62B4A610F}" type="pres">
      <dgm:prSet presAssocID="{C49E1764-8899-4FC7-A544-A741112762CF}" presName="conn2-1" presStyleLbl="parChTrans1D3" presStyleIdx="1" presStyleCnt="7"/>
      <dgm:spPr/>
      <dgm:t>
        <a:bodyPr/>
        <a:lstStyle/>
        <a:p>
          <a:endParaRPr lang="da-DK"/>
        </a:p>
      </dgm:t>
    </dgm:pt>
    <dgm:pt modelId="{9D47BED5-02D8-4856-807C-253E6A0C64F4}" type="pres">
      <dgm:prSet presAssocID="{C49E1764-8899-4FC7-A544-A741112762CF}" presName="connTx" presStyleLbl="parChTrans1D3" presStyleIdx="1" presStyleCnt="7"/>
      <dgm:spPr/>
      <dgm:t>
        <a:bodyPr/>
        <a:lstStyle/>
        <a:p>
          <a:endParaRPr lang="da-DK"/>
        </a:p>
      </dgm:t>
    </dgm:pt>
    <dgm:pt modelId="{A71A17B7-D1A0-4875-8BB6-39376AEB15A2}" type="pres">
      <dgm:prSet presAssocID="{46748093-E4DA-4329-9EFC-E96EC2586B69}" presName="root2" presStyleCnt="0"/>
      <dgm:spPr/>
    </dgm:pt>
    <dgm:pt modelId="{EF23D149-36CC-48B7-8DAB-2542B9FCB779}" type="pres">
      <dgm:prSet presAssocID="{46748093-E4DA-4329-9EFC-E96EC2586B69}" presName="LevelTwoTextNode" presStyleLbl="node3" presStyleIdx="1" presStyleCnt="7" custLinFactNeighborX="-32717">
        <dgm:presLayoutVars>
          <dgm:chPref val="3"/>
        </dgm:presLayoutVars>
      </dgm:prSet>
      <dgm:spPr/>
      <dgm:t>
        <a:bodyPr/>
        <a:lstStyle/>
        <a:p>
          <a:endParaRPr lang="da-DK"/>
        </a:p>
      </dgm:t>
    </dgm:pt>
    <dgm:pt modelId="{ECBA462F-44D5-4E31-9244-487E966270A4}" type="pres">
      <dgm:prSet presAssocID="{46748093-E4DA-4329-9EFC-E96EC2586B69}" presName="level3hierChild" presStyleCnt="0"/>
      <dgm:spPr/>
    </dgm:pt>
    <dgm:pt modelId="{FBFC76F5-DB48-4366-85EB-D65B7A525578}" type="pres">
      <dgm:prSet presAssocID="{0C8BB302-6F9D-4B2D-B12C-957EF900A31F}" presName="conn2-1" presStyleLbl="parChTrans1D3" presStyleIdx="2" presStyleCnt="7"/>
      <dgm:spPr/>
      <dgm:t>
        <a:bodyPr/>
        <a:lstStyle/>
        <a:p>
          <a:endParaRPr lang="da-DK"/>
        </a:p>
      </dgm:t>
    </dgm:pt>
    <dgm:pt modelId="{186103A2-D8CC-4401-A159-17908EC61374}" type="pres">
      <dgm:prSet presAssocID="{0C8BB302-6F9D-4B2D-B12C-957EF900A31F}" presName="connTx" presStyleLbl="parChTrans1D3" presStyleIdx="2" presStyleCnt="7"/>
      <dgm:spPr/>
      <dgm:t>
        <a:bodyPr/>
        <a:lstStyle/>
        <a:p>
          <a:endParaRPr lang="da-DK"/>
        </a:p>
      </dgm:t>
    </dgm:pt>
    <dgm:pt modelId="{0A547DBA-6865-4EE6-8A0F-1A9280C435C8}" type="pres">
      <dgm:prSet presAssocID="{9601559A-42AF-4AC5-975B-FF05F3A83188}" presName="root2" presStyleCnt="0"/>
      <dgm:spPr/>
    </dgm:pt>
    <dgm:pt modelId="{E086767C-7F88-4DB1-BE8B-F4CEDD4FA151}" type="pres">
      <dgm:prSet presAssocID="{9601559A-42AF-4AC5-975B-FF05F3A83188}" presName="LevelTwoTextNode" presStyleLbl="node3" presStyleIdx="2" presStyleCnt="7" custLinFactNeighborX="-32717">
        <dgm:presLayoutVars>
          <dgm:chPref val="3"/>
        </dgm:presLayoutVars>
      </dgm:prSet>
      <dgm:spPr/>
      <dgm:t>
        <a:bodyPr/>
        <a:lstStyle/>
        <a:p>
          <a:endParaRPr lang="da-DK"/>
        </a:p>
      </dgm:t>
    </dgm:pt>
    <dgm:pt modelId="{EEB29ED4-A897-4A16-A5DF-39E9B7A8DA49}" type="pres">
      <dgm:prSet presAssocID="{9601559A-42AF-4AC5-975B-FF05F3A83188}" presName="level3hierChild" presStyleCnt="0"/>
      <dgm:spPr/>
    </dgm:pt>
    <dgm:pt modelId="{B555D8BF-0A0E-4DB7-B126-BE07DF1C30F3}" type="pres">
      <dgm:prSet presAssocID="{E87348BF-BDA7-4A58-988B-5D9DC7EBC97B}" presName="conn2-1" presStyleLbl="parChTrans1D4" presStyleIdx="0" presStyleCnt="14"/>
      <dgm:spPr/>
      <dgm:t>
        <a:bodyPr/>
        <a:lstStyle/>
        <a:p>
          <a:endParaRPr lang="da-DK"/>
        </a:p>
      </dgm:t>
    </dgm:pt>
    <dgm:pt modelId="{DC86DAB3-C1FA-41B5-B4AB-26FA0615240C}" type="pres">
      <dgm:prSet presAssocID="{E87348BF-BDA7-4A58-988B-5D9DC7EBC97B}" presName="connTx" presStyleLbl="parChTrans1D4" presStyleIdx="0" presStyleCnt="14"/>
      <dgm:spPr/>
      <dgm:t>
        <a:bodyPr/>
        <a:lstStyle/>
        <a:p>
          <a:endParaRPr lang="da-DK"/>
        </a:p>
      </dgm:t>
    </dgm:pt>
    <dgm:pt modelId="{5663533A-64E3-44E9-889F-226DC01DEDDA}" type="pres">
      <dgm:prSet presAssocID="{D0876674-BE7E-45FC-A84D-18CFF7FE31AE}" presName="root2" presStyleCnt="0"/>
      <dgm:spPr/>
    </dgm:pt>
    <dgm:pt modelId="{BF98FC7D-4CC2-48B4-9950-50E1E4A67CAA}" type="pres">
      <dgm:prSet presAssocID="{D0876674-BE7E-45FC-A84D-18CFF7FE31AE}" presName="LevelTwoTextNode" presStyleLbl="node4" presStyleIdx="0" presStyleCnt="14" custLinFactNeighborX="-32717">
        <dgm:presLayoutVars>
          <dgm:chPref val="3"/>
        </dgm:presLayoutVars>
      </dgm:prSet>
      <dgm:spPr/>
      <dgm:t>
        <a:bodyPr/>
        <a:lstStyle/>
        <a:p>
          <a:endParaRPr lang="da-DK"/>
        </a:p>
      </dgm:t>
    </dgm:pt>
    <dgm:pt modelId="{12733BB1-11F6-4ED7-82D4-72F374CCF34E}" type="pres">
      <dgm:prSet presAssocID="{D0876674-BE7E-45FC-A84D-18CFF7FE31AE}" presName="level3hierChild" presStyleCnt="0"/>
      <dgm:spPr/>
    </dgm:pt>
    <dgm:pt modelId="{9A059136-54C5-4E91-A748-EF5834B66FB7}" type="pres">
      <dgm:prSet presAssocID="{12F0DC7B-AF01-4F2B-8C05-30838BE6A872}" presName="conn2-1" presStyleLbl="parChTrans1D4" presStyleIdx="1" presStyleCnt="14"/>
      <dgm:spPr/>
      <dgm:t>
        <a:bodyPr/>
        <a:lstStyle/>
        <a:p>
          <a:endParaRPr lang="da-DK"/>
        </a:p>
      </dgm:t>
    </dgm:pt>
    <dgm:pt modelId="{C73F4708-6D9E-4F2F-ADB3-337B6D0A5C43}" type="pres">
      <dgm:prSet presAssocID="{12F0DC7B-AF01-4F2B-8C05-30838BE6A872}" presName="connTx" presStyleLbl="parChTrans1D4" presStyleIdx="1" presStyleCnt="14"/>
      <dgm:spPr/>
      <dgm:t>
        <a:bodyPr/>
        <a:lstStyle/>
        <a:p>
          <a:endParaRPr lang="da-DK"/>
        </a:p>
      </dgm:t>
    </dgm:pt>
    <dgm:pt modelId="{8ED49396-5B52-48CC-92AC-8233C3AB4BF4}" type="pres">
      <dgm:prSet presAssocID="{67005360-E190-4649-B341-90A653C1539E}" presName="root2" presStyleCnt="0"/>
      <dgm:spPr/>
    </dgm:pt>
    <dgm:pt modelId="{C4E93CBC-D8B9-426C-9A3F-DD211500A0BA}" type="pres">
      <dgm:prSet presAssocID="{67005360-E190-4649-B341-90A653C1539E}" presName="LevelTwoTextNode" presStyleLbl="node4" presStyleIdx="1" presStyleCnt="14" custLinFactNeighborX="-32717">
        <dgm:presLayoutVars>
          <dgm:chPref val="3"/>
        </dgm:presLayoutVars>
      </dgm:prSet>
      <dgm:spPr/>
      <dgm:t>
        <a:bodyPr/>
        <a:lstStyle/>
        <a:p>
          <a:endParaRPr lang="da-DK"/>
        </a:p>
      </dgm:t>
    </dgm:pt>
    <dgm:pt modelId="{3A6FD143-DF9C-458D-A75A-563D7266DA5F}" type="pres">
      <dgm:prSet presAssocID="{67005360-E190-4649-B341-90A653C1539E}" presName="level3hierChild" presStyleCnt="0"/>
      <dgm:spPr/>
    </dgm:pt>
    <dgm:pt modelId="{1B6DDB0E-6EAE-434A-BF18-C2A5759226AE}" type="pres">
      <dgm:prSet presAssocID="{2F85272C-8BF2-401D-8E5D-38DD899625FA}" presName="conn2-1" presStyleLbl="parChTrans1D4" presStyleIdx="2" presStyleCnt="14"/>
      <dgm:spPr/>
      <dgm:t>
        <a:bodyPr/>
        <a:lstStyle/>
        <a:p>
          <a:endParaRPr lang="da-DK"/>
        </a:p>
      </dgm:t>
    </dgm:pt>
    <dgm:pt modelId="{2B9B5F78-C416-45A0-948A-AA029F52C97E}" type="pres">
      <dgm:prSet presAssocID="{2F85272C-8BF2-401D-8E5D-38DD899625FA}" presName="connTx" presStyleLbl="parChTrans1D4" presStyleIdx="2" presStyleCnt="14"/>
      <dgm:spPr/>
      <dgm:t>
        <a:bodyPr/>
        <a:lstStyle/>
        <a:p>
          <a:endParaRPr lang="da-DK"/>
        </a:p>
      </dgm:t>
    </dgm:pt>
    <dgm:pt modelId="{F5F90441-10F8-4E24-AD7A-2108B36CC44C}" type="pres">
      <dgm:prSet presAssocID="{2B7A65CA-948D-4601-9E46-13ACAB515420}" presName="root2" presStyleCnt="0"/>
      <dgm:spPr/>
    </dgm:pt>
    <dgm:pt modelId="{0DF6BAA5-E0EE-47ED-A2E2-A50A4078B2D3}" type="pres">
      <dgm:prSet presAssocID="{2B7A65CA-948D-4601-9E46-13ACAB515420}" presName="LevelTwoTextNode" presStyleLbl="node4" presStyleIdx="2" presStyleCnt="14" custLinFactNeighborX="-32717">
        <dgm:presLayoutVars>
          <dgm:chPref val="3"/>
        </dgm:presLayoutVars>
      </dgm:prSet>
      <dgm:spPr/>
      <dgm:t>
        <a:bodyPr/>
        <a:lstStyle/>
        <a:p>
          <a:endParaRPr lang="da-DK"/>
        </a:p>
      </dgm:t>
    </dgm:pt>
    <dgm:pt modelId="{3753FD5F-4E09-4513-A5F6-3405CB087F04}" type="pres">
      <dgm:prSet presAssocID="{2B7A65CA-948D-4601-9E46-13ACAB515420}" presName="level3hierChild" presStyleCnt="0"/>
      <dgm:spPr/>
    </dgm:pt>
    <dgm:pt modelId="{90E1E5CB-E154-47DD-91BE-EDD9561CA5F9}" type="pres">
      <dgm:prSet presAssocID="{40A559E5-6B59-4ECF-89B4-105AB1864EDE}" presName="conn2-1" presStyleLbl="parChTrans1D4" presStyleIdx="3" presStyleCnt="14"/>
      <dgm:spPr/>
      <dgm:t>
        <a:bodyPr/>
        <a:lstStyle/>
        <a:p>
          <a:endParaRPr lang="da-DK"/>
        </a:p>
      </dgm:t>
    </dgm:pt>
    <dgm:pt modelId="{59E5E78C-D474-4108-961F-BC7E5D6A6A41}" type="pres">
      <dgm:prSet presAssocID="{40A559E5-6B59-4ECF-89B4-105AB1864EDE}" presName="connTx" presStyleLbl="parChTrans1D4" presStyleIdx="3" presStyleCnt="14"/>
      <dgm:spPr/>
      <dgm:t>
        <a:bodyPr/>
        <a:lstStyle/>
        <a:p>
          <a:endParaRPr lang="da-DK"/>
        </a:p>
      </dgm:t>
    </dgm:pt>
    <dgm:pt modelId="{C029EB52-494F-45A6-A9B6-A12ECE3F1E70}" type="pres">
      <dgm:prSet presAssocID="{A35613FF-8937-4667-82BF-5A748398D5DC}" presName="root2" presStyleCnt="0"/>
      <dgm:spPr/>
    </dgm:pt>
    <dgm:pt modelId="{712DA3BE-1C16-4B4E-B22C-E7A04F8AEE2C}" type="pres">
      <dgm:prSet presAssocID="{A35613FF-8937-4667-82BF-5A748398D5DC}" presName="LevelTwoTextNode" presStyleLbl="node4" presStyleIdx="3" presStyleCnt="14" custLinFactNeighborX="-32717">
        <dgm:presLayoutVars>
          <dgm:chPref val="3"/>
        </dgm:presLayoutVars>
      </dgm:prSet>
      <dgm:spPr/>
      <dgm:t>
        <a:bodyPr/>
        <a:lstStyle/>
        <a:p>
          <a:endParaRPr lang="da-DK"/>
        </a:p>
      </dgm:t>
    </dgm:pt>
    <dgm:pt modelId="{23C896C9-B65E-45C5-8BE6-BBD14B42B599}" type="pres">
      <dgm:prSet presAssocID="{A35613FF-8937-4667-82BF-5A748398D5DC}" presName="level3hierChild" presStyleCnt="0"/>
      <dgm:spPr/>
    </dgm:pt>
    <dgm:pt modelId="{4C8D22A0-3959-4B5D-BD9B-44A134F15034}" type="pres">
      <dgm:prSet presAssocID="{D06144D3-2DD1-4348-B84B-B2E4713B8EE0}" presName="conn2-1" presStyleLbl="parChTrans1D3" presStyleIdx="3" presStyleCnt="7"/>
      <dgm:spPr/>
      <dgm:t>
        <a:bodyPr/>
        <a:lstStyle/>
        <a:p>
          <a:endParaRPr lang="da-DK"/>
        </a:p>
      </dgm:t>
    </dgm:pt>
    <dgm:pt modelId="{C0CCFE57-B2AB-4BDA-8AFF-21D3F0965106}" type="pres">
      <dgm:prSet presAssocID="{D06144D3-2DD1-4348-B84B-B2E4713B8EE0}" presName="connTx" presStyleLbl="parChTrans1D3" presStyleIdx="3" presStyleCnt="7"/>
      <dgm:spPr/>
      <dgm:t>
        <a:bodyPr/>
        <a:lstStyle/>
        <a:p>
          <a:endParaRPr lang="da-DK"/>
        </a:p>
      </dgm:t>
    </dgm:pt>
    <dgm:pt modelId="{EBA7E26C-2A88-424A-BB96-D86980D296A8}" type="pres">
      <dgm:prSet presAssocID="{667D0661-0BF4-4DE9-B46D-A74D1453DF5A}" presName="root2" presStyleCnt="0"/>
      <dgm:spPr/>
    </dgm:pt>
    <dgm:pt modelId="{4C2301FB-7BFA-462F-AFFC-FC17DFA81737}" type="pres">
      <dgm:prSet presAssocID="{667D0661-0BF4-4DE9-B46D-A74D1453DF5A}" presName="LevelTwoTextNode" presStyleLbl="node3" presStyleIdx="3" presStyleCnt="7" custLinFactNeighborX="-32717">
        <dgm:presLayoutVars>
          <dgm:chPref val="3"/>
        </dgm:presLayoutVars>
      </dgm:prSet>
      <dgm:spPr/>
      <dgm:t>
        <a:bodyPr/>
        <a:lstStyle/>
        <a:p>
          <a:endParaRPr lang="da-DK"/>
        </a:p>
      </dgm:t>
    </dgm:pt>
    <dgm:pt modelId="{04C9A7DF-295F-4362-ACE7-864953582AC3}" type="pres">
      <dgm:prSet presAssocID="{667D0661-0BF4-4DE9-B46D-A74D1453DF5A}" presName="level3hierChild" presStyleCnt="0"/>
      <dgm:spPr/>
    </dgm:pt>
    <dgm:pt modelId="{49DBC6BA-9A65-4783-877B-934BF061A1EC}" type="pres">
      <dgm:prSet presAssocID="{8A44CB4A-1D1F-4B48-A24F-C50D69069012}" presName="conn2-1" presStyleLbl="parChTrans1D3" presStyleIdx="4" presStyleCnt="7"/>
      <dgm:spPr/>
      <dgm:t>
        <a:bodyPr/>
        <a:lstStyle/>
        <a:p>
          <a:endParaRPr lang="da-DK"/>
        </a:p>
      </dgm:t>
    </dgm:pt>
    <dgm:pt modelId="{33306C68-A18A-45CF-94F9-EB95338E3096}" type="pres">
      <dgm:prSet presAssocID="{8A44CB4A-1D1F-4B48-A24F-C50D69069012}" presName="connTx" presStyleLbl="parChTrans1D3" presStyleIdx="4" presStyleCnt="7"/>
      <dgm:spPr/>
      <dgm:t>
        <a:bodyPr/>
        <a:lstStyle/>
        <a:p>
          <a:endParaRPr lang="da-DK"/>
        </a:p>
      </dgm:t>
    </dgm:pt>
    <dgm:pt modelId="{1F7D92AF-A87A-48B7-94A9-9A0AE9765AEB}" type="pres">
      <dgm:prSet presAssocID="{87AE8CD7-DE30-47A3-B1C3-F644E3FCFE35}" presName="root2" presStyleCnt="0"/>
      <dgm:spPr/>
    </dgm:pt>
    <dgm:pt modelId="{E87C84FC-C94B-4CE2-8FD0-15D13525738C}" type="pres">
      <dgm:prSet presAssocID="{87AE8CD7-DE30-47A3-B1C3-F644E3FCFE35}" presName="LevelTwoTextNode" presStyleLbl="node3" presStyleIdx="4" presStyleCnt="7" custLinFactNeighborX="-32717">
        <dgm:presLayoutVars>
          <dgm:chPref val="3"/>
        </dgm:presLayoutVars>
      </dgm:prSet>
      <dgm:spPr/>
      <dgm:t>
        <a:bodyPr/>
        <a:lstStyle/>
        <a:p>
          <a:endParaRPr lang="da-DK"/>
        </a:p>
      </dgm:t>
    </dgm:pt>
    <dgm:pt modelId="{C0712AC8-B7BC-4852-B8FA-F6B39DB5A4FE}" type="pres">
      <dgm:prSet presAssocID="{87AE8CD7-DE30-47A3-B1C3-F644E3FCFE35}" presName="level3hierChild" presStyleCnt="0"/>
      <dgm:spPr/>
    </dgm:pt>
    <dgm:pt modelId="{68F97AC7-A9A3-4C8A-9F7E-C537DB9F951D}" type="pres">
      <dgm:prSet presAssocID="{D63D0430-2CA3-41C3-8416-24DE60E9DB6E}" presName="conn2-1" presStyleLbl="parChTrans1D2" presStyleIdx="1" presStyleCnt="2"/>
      <dgm:spPr/>
      <dgm:t>
        <a:bodyPr/>
        <a:lstStyle/>
        <a:p>
          <a:endParaRPr lang="da-DK"/>
        </a:p>
      </dgm:t>
    </dgm:pt>
    <dgm:pt modelId="{3BB3DE03-F0A4-46E9-916F-C41F1374196C}" type="pres">
      <dgm:prSet presAssocID="{D63D0430-2CA3-41C3-8416-24DE60E9DB6E}" presName="connTx" presStyleLbl="parChTrans1D2" presStyleIdx="1" presStyleCnt="2"/>
      <dgm:spPr/>
      <dgm:t>
        <a:bodyPr/>
        <a:lstStyle/>
        <a:p>
          <a:endParaRPr lang="da-DK"/>
        </a:p>
      </dgm:t>
    </dgm:pt>
    <dgm:pt modelId="{C428F627-2267-47D5-A185-7B4BE98BDB9E}" type="pres">
      <dgm:prSet presAssocID="{E1EB192D-733E-4009-B0CF-4EC04BD9810A}" presName="root2" presStyleCnt="0"/>
      <dgm:spPr/>
    </dgm:pt>
    <dgm:pt modelId="{36B78A0C-ED86-4445-8296-0AE16F6B3F6A}" type="pres">
      <dgm:prSet presAssocID="{E1EB192D-733E-4009-B0CF-4EC04BD9810A}" presName="LevelTwoTextNode" presStyleLbl="node2" presStyleIdx="1" presStyleCnt="2" custLinFactY="-46525" custLinFactNeighborX="-38248" custLinFactNeighborY="-100000">
        <dgm:presLayoutVars>
          <dgm:chPref val="3"/>
        </dgm:presLayoutVars>
      </dgm:prSet>
      <dgm:spPr/>
      <dgm:t>
        <a:bodyPr/>
        <a:lstStyle/>
        <a:p>
          <a:endParaRPr lang="da-DK"/>
        </a:p>
      </dgm:t>
    </dgm:pt>
    <dgm:pt modelId="{5BB14FB6-FB94-494A-A689-C9A76C5C2F9E}" type="pres">
      <dgm:prSet presAssocID="{E1EB192D-733E-4009-B0CF-4EC04BD9810A}" presName="level3hierChild" presStyleCnt="0"/>
      <dgm:spPr/>
    </dgm:pt>
    <dgm:pt modelId="{1C5E724C-7E07-489E-AB57-30A8D217FD8C}" type="pres">
      <dgm:prSet presAssocID="{BC85A5D5-2D40-4696-9E3D-3EAE7A6A11CC}" presName="conn2-1" presStyleLbl="parChTrans1D3" presStyleIdx="5" presStyleCnt="7"/>
      <dgm:spPr/>
      <dgm:t>
        <a:bodyPr/>
        <a:lstStyle/>
        <a:p>
          <a:endParaRPr lang="da-DK"/>
        </a:p>
      </dgm:t>
    </dgm:pt>
    <dgm:pt modelId="{84F8C6AF-FCD3-4C87-8C8E-0C5B6279C6CD}" type="pres">
      <dgm:prSet presAssocID="{BC85A5D5-2D40-4696-9E3D-3EAE7A6A11CC}" presName="connTx" presStyleLbl="parChTrans1D3" presStyleIdx="5" presStyleCnt="7"/>
      <dgm:spPr/>
      <dgm:t>
        <a:bodyPr/>
        <a:lstStyle/>
        <a:p>
          <a:endParaRPr lang="da-DK"/>
        </a:p>
      </dgm:t>
    </dgm:pt>
    <dgm:pt modelId="{D46922AB-0D7C-406E-B65C-06A7FC9B2B3E}" type="pres">
      <dgm:prSet presAssocID="{AF989FCD-4C99-4AD9-9527-F79DC12ECD74}" presName="root2" presStyleCnt="0"/>
      <dgm:spPr/>
    </dgm:pt>
    <dgm:pt modelId="{5AA458FA-FABF-41FC-A218-84C6DA1E3A08}" type="pres">
      <dgm:prSet presAssocID="{AF989FCD-4C99-4AD9-9527-F79DC12ECD74}" presName="LevelTwoTextNode" presStyleLbl="node3" presStyleIdx="5" presStyleCnt="7" custLinFactY="200000" custLinFactNeighborX="-35345" custLinFactNeighborY="276424">
        <dgm:presLayoutVars>
          <dgm:chPref val="3"/>
        </dgm:presLayoutVars>
      </dgm:prSet>
      <dgm:spPr/>
      <dgm:t>
        <a:bodyPr/>
        <a:lstStyle/>
        <a:p>
          <a:endParaRPr lang="da-DK"/>
        </a:p>
      </dgm:t>
    </dgm:pt>
    <dgm:pt modelId="{EC3580CB-B4E4-40DF-A242-18C2C703E582}" type="pres">
      <dgm:prSet presAssocID="{AF989FCD-4C99-4AD9-9527-F79DC12ECD74}" presName="level3hierChild" presStyleCnt="0"/>
      <dgm:spPr/>
    </dgm:pt>
    <dgm:pt modelId="{CC3C6E9B-F856-435F-A06D-19F5B9615415}" type="pres">
      <dgm:prSet presAssocID="{716E269E-CDEA-40BB-8E60-8C608213EB30}" presName="conn2-1" presStyleLbl="parChTrans1D3" presStyleIdx="6" presStyleCnt="7"/>
      <dgm:spPr/>
      <dgm:t>
        <a:bodyPr/>
        <a:lstStyle/>
        <a:p>
          <a:endParaRPr lang="da-DK"/>
        </a:p>
      </dgm:t>
    </dgm:pt>
    <dgm:pt modelId="{49C9A25F-CE65-4966-AE40-881AFAACC12B}" type="pres">
      <dgm:prSet presAssocID="{716E269E-CDEA-40BB-8E60-8C608213EB30}" presName="connTx" presStyleLbl="parChTrans1D3" presStyleIdx="6" presStyleCnt="7"/>
      <dgm:spPr/>
      <dgm:t>
        <a:bodyPr/>
        <a:lstStyle/>
        <a:p>
          <a:endParaRPr lang="da-DK"/>
        </a:p>
      </dgm:t>
    </dgm:pt>
    <dgm:pt modelId="{9E0C7DAC-5123-4C65-A765-A03356ADBF44}" type="pres">
      <dgm:prSet presAssocID="{1CD962B2-BFD6-4DF9-993D-3EACFE739F58}" presName="root2" presStyleCnt="0"/>
      <dgm:spPr/>
    </dgm:pt>
    <dgm:pt modelId="{5A568CA9-248E-4E93-85C0-EB397E3174F4}" type="pres">
      <dgm:prSet presAssocID="{1CD962B2-BFD6-4DF9-993D-3EACFE739F58}" presName="LevelTwoTextNode" presStyleLbl="node3" presStyleIdx="6" presStyleCnt="7" custLinFactY="-11287" custLinFactNeighborX="-35360" custLinFactNeighborY="-100000">
        <dgm:presLayoutVars>
          <dgm:chPref val="3"/>
        </dgm:presLayoutVars>
      </dgm:prSet>
      <dgm:spPr/>
      <dgm:t>
        <a:bodyPr/>
        <a:lstStyle/>
        <a:p>
          <a:endParaRPr lang="da-DK"/>
        </a:p>
      </dgm:t>
    </dgm:pt>
    <dgm:pt modelId="{BC50463C-2DCB-42B1-9DB6-36EF60DAD8AC}" type="pres">
      <dgm:prSet presAssocID="{1CD962B2-BFD6-4DF9-993D-3EACFE739F58}" presName="level3hierChild" presStyleCnt="0"/>
      <dgm:spPr/>
    </dgm:pt>
    <dgm:pt modelId="{368F51FE-7180-453D-9131-563E40241D94}" type="pres">
      <dgm:prSet presAssocID="{549B8072-699E-4147-A1D8-964B63BB754A}" presName="conn2-1" presStyleLbl="parChTrans1D4" presStyleIdx="4" presStyleCnt="14"/>
      <dgm:spPr/>
      <dgm:t>
        <a:bodyPr/>
        <a:lstStyle/>
        <a:p>
          <a:endParaRPr lang="da-DK"/>
        </a:p>
      </dgm:t>
    </dgm:pt>
    <dgm:pt modelId="{8DA6AC07-2B4C-4C87-B713-EE5A265F7459}" type="pres">
      <dgm:prSet presAssocID="{549B8072-699E-4147-A1D8-964B63BB754A}" presName="connTx" presStyleLbl="parChTrans1D4" presStyleIdx="4" presStyleCnt="14"/>
      <dgm:spPr/>
      <dgm:t>
        <a:bodyPr/>
        <a:lstStyle/>
        <a:p>
          <a:endParaRPr lang="da-DK"/>
        </a:p>
      </dgm:t>
    </dgm:pt>
    <dgm:pt modelId="{76082B2C-9655-4E2B-B637-8DACDEC10129}" type="pres">
      <dgm:prSet presAssocID="{F39ACCE6-152E-4603-9974-678B2830B534}" presName="root2" presStyleCnt="0"/>
      <dgm:spPr/>
    </dgm:pt>
    <dgm:pt modelId="{D115F8AE-8043-451D-A7F8-E39FC490A8FA}" type="pres">
      <dgm:prSet presAssocID="{F39ACCE6-152E-4603-9974-678B2830B534}" presName="LevelTwoTextNode" presStyleLbl="node4" presStyleIdx="4" presStyleCnt="14" custLinFactNeighborX="-36500" custLinFactNeighborY="17004">
        <dgm:presLayoutVars>
          <dgm:chPref val="3"/>
        </dgm:presLayoutVars>
      </dgm:prSet>
      <dgm:spPr/>
      <dgm:t>
        <a:bodyPr/>
        <a:lstStyle/>
        <a:p>
          <a:endParaRPr lang="da-DK"/>
        </a:p>
      </dgm:t>
    </dgm:pt>
    <dgm:pt modelId="{EA093DE9-F6D2-41E1-A38D-CFCF102FE73D}" type="pres">
      <dgm:prSet presAssocID="{F39ACCE6-152E-4603-9974-678B2830B534}" presName="level3hierChild" presStyleCnt="0"/>
      <dgm:spPr/>
    </dgm:pt>
    <dgm:pt modelId="{2FE2E1C8-4BB9-47B7-A6E1-434D6446F7EE}" type="pres">
      <dgm:prSet presAssocID="{B6ED2EE3-C6B7-44E3-9B66-797AA11CD967}" presName="conn2-1" presStyleLbl="parChTrans1D4" presStyleIdx="5" presStyleCnt="14"/>
      <dgm:spPr/>
      <dgm:t>
        <a:bodyPr/>
        <a:lstStyle/>
        <a:p>
          <a:endParaRPr lang="da-DK"/>
        </a:p>
      </dgm:t>
    </dgm:pt>
    <dgm:pt modelId="{9EE98DAC-3CCC-4797-8CD2-D50B7994DA7A}" type="pres">
      <dgm:prSet presAssocID="{B6ED2EE3-C6B7-44E3-9B66-797AA11CD967}" presName="connTx" presStyleLbl="parChTrans1D4" presStyleIdx="5" presStyleCnt="14"/>
      <dgm:spPr/>
      <dgm:t>
        <a:bodyPr/>
        <a:lstStyle/>
        <a:p>
          <a:endParaRPr lang="da-DK"/>
        </a:p>
      </dgm:t>
    </dgm:pt>
    <dgm:pt modelId="{B4735676-E2D3-4B8B-ACE2-C876C02854A8}" type="pres">
      <dgm:prSet presAssocID="{1CF7791D-D55B-463E-A9FD-E811B16B9CE6}" presName="root2" presStyleCnt="0"/>
      <dgm:spPr/>
    </dgm:pt>
    <dgm:pt modelId="{70110E7F-843C-44B4-B209-A0BFF4131986}" type="pres">
      <dgm:prSet presAssocID="{1CF7791D-D55B-463E-A9FD-E811B16B9CE6}" presName="LevelTwoTextNode" presStyleLbl="node4" presStyleIdx="5" presStyleCnt="14" custLinFactNeighborX="-36500" custLinFactNeighborY="6149">
        <dgm:presLayoutVars>
          <dgm:chPref val="3"/>
        </dgm:presLayoutVars>
      </dgm:prSet>
      <dgm:spPr/>
      <dgm:t>
        <a:bodyPr/>
        <a:lstStyle/>
        <a:p>
          <a:endParaRPr lang="da-DK"/>
        </a:p>
      </dgm:t>
    </dgm:pt>
    <dgm:pt modelId="{AC6CC750-2768-440E-B723-36E2C878DEB6}" type="pres">
      <dgm:prSet presAssocID="{1CF7791D-D55B-463E-A9FD-E811B16B9CE6}" presName="level3hierChild" presStyleCnt="0"/>
      <dgm:spPr/>
    </dgm:pt>
    <dgm:pt modelId="{5CCBF6E6-CC20-402E-8555-BD75DED61986}" type="pres">
      <dgm:prSet presAssocID="{03DC2E15-6485-4B19-BF49-506D1F61B2E3}" presName="conn2-1" presStyleLbl="parChTrans1D4" presStyleIdx="6" presStyleCnt="14"/>
      <dgm:spPr/>
      <dgm:t>
        <a:bodyPr/>
        <a:lstStyle/>
        <a:p>
          <a:endParaRPr lang="da-DK"/>
        </a:p>
      </dgm:t>
    </dgm:pt>
    <dgm:pt modelId="{C5EEA970-DC70-4F0A-ACF6-7C192EC9C3F8}" type="pres">
      <dgm:prSet presAssocID="{03DC2E15-6485-4B19-BF49-506D1F61B2E3}" presName="connTx" presStyleLbl="parChTrans1D4" presStyleIdx="6" presStyleCnt="14"/>
      <dgm:spPr/>
      <dgm:t>
        <a:bodyPr/>
        <a:lstStyle/>
        <a:p>
          <a:endParaRPr lang="da-DK"/>
        </a:p>
      </dgm:t>
    </dgm:pt>
    <dgm:pt modelId="{D6D0D21A-55A2-44A5-86C4-E16D3BC87BF5}" type="pres">
      <dgm:prSet presAssocID="{31D58215-EE05-463C-8B0E-8438E6E41F6B}" presName="root2" presStyleCnt="0"/>
      <dgm:spPr/>
    </dgm:pt>
    <dgm:pt modelId="{B7276EB2-C257-4E9F-B19E-A4EF14BBD43A}" type="pres">
      <dgm:prSet presAssocID="{31D58215-EE05-463C-8B0E-8438E6E41F6B}" presName="LevelTwoTextNode" presStyleLbl="node4" presStyleIdx="6" presStyleCnt="14" custLinFactNeighborX="-36500" custLinFactNeighborY="-4707">
        <dgm:presLayoutVars>
          <dgm:chPref val="3"/>
        </dgm:presLayoutVars>
      </dgm:prSet>
      <dgm:spPr/>
      <dgm:t>
        <a:bodyPr/>
        <a:lstStyle/>
        <a:p>
          <a:endParaRPr lang="da-DK"/>
        </a:p>
      </dgm:t>
    </dgm:pt>
    <dgm:pt modelId="{3B10B2D7-CB2F-443B-9499-76E630DA7ABA}" type="pres">
      <dgm:prSet presAssocID="{31D58215-EE05-463C-8B0E-8438E6E41F6B}" presName="level3hierChild" presStyleCnt="0"/>
      <dgm:spPr/>
    </dgm:pt>
    <dgm:pt modelId="{6E283C89-F7EB-47D7-A96C-12FA399DEF71}" type="pres">
      <dgm:prSet presAssocID="{54871F24-D59E-4CA3-83F3-18F3C082D8D3}" presName="conn2-1" presStyleLbl="parChTrans1D4" presStyleIdx="7" presStyleCnt="14"/>
      <dgm:spPr/>
      <dgm:t>
        <a:bodyPr/>
        <a:lstStyle/>
        <a:p>
          <a:endParaRPr lang="da-DK"/>
        </a:p>
      </dgm:t>
    </dgm:pt>
    <dgm:pt modelId="{FDC2C9D2-47AF-4BDB-9C33-3C8CF3CAF552}" type="pres">
      <dgm:prSet presAssocID="{54871F24-D59E-4CA3-83F3-18F3C082D8D3}" presName="connTx" presStyleLbl="parChTrans1D4" presStyleIdx="7" presStyleCnt="14"/>
      <dgm:spPr/>
      <dgm:t>
        <a:bodyPr/>
        <a:lstStyle/>
        <a:p>
          <a:endParaRPr lang="da-DK"/>
        </a:p>
      </dgm:t>
    </dgm:pt>
    <dgm:pt modelId="{25DDE84F-637C-4A3D-85AA-B324A9053EB4}" type="pres">
      <dgm:prSet presAssocID="{ACFDA932-95D6-45ED-BEC4-ED633C7646CA}" presName="root2" presStyleCnt="0"/>
      <dgm:spPr/>
    </dgm:pt>
    <dgm:pt modelId="{B778CA67-691D-4479-A7ED-4D0FC6AF9841}" type="pres">
      <dgm:prSet presAssocID="{ACFDA932-95D6-45ED-BEC4-ED633C7646CA}" presName="LevelTwoTextNode" presStyleLbl="node4" presStyleIdx="7" presStyleCnt="14" custLinFactNeighborX="-36500" custLinFactNeighborY="-15563">
        <dgm:presLayoutVars>
          <dgm:chPref val="3"/>
        </dgm:presLayoutVars>
      </dgm:prSet>
      <dgm:spPr/>
      <dgm:t>
        <a:bodyPr/>
        <a:lstStyle/>
        <a:p>
          <a:endParaRPr lang="da-DK"/>
        </a:p>
      </dgm:t>
    </dgm:pt>
    <dgm:pt modelId="{9C530C0E-C736-4843-8B08-743F3F96C5A8}" type="pres">
      <dgm:prSet presAssocID="{ACFDA932-95D6-45ED-BEC4-ED633C7646CA}" presName="level3hierChild" presStyleCnt="0"/>
      <dgm:spPr/>
    </dgm:pt>
    <dgm:pt modelId="{8F9B25BC-6A93-4888-A2EB-07A5AA89FB42}" type="pres">
      <dgm:prSet presAssocID="{C1EDE294-874A-47E6-9096-D63FA92FD94E}" presName="conn2-1" presStyleLbl="parChTrans1D4" presStyleIdx="8" presStyleCnt="14"/>
      <dgm:spPr/>
      <dgm:t>
        <a:bodyPr/>
        <a:lstStyle/>
        <a:p>
          <a:endParaRPr lang="da-DK"/>
        </a:p>
      </dgm:t>
    </dgm:pt>
    <dgm:pt modelId="{4C37B921-11A9-461C-B553-C9F174F4DFC9}" type="pres">
      <dgm:prSet presAssocID="{C1EDE294-874A-47E6-9096-D63FA92FD94E}" presName="connTx" presStyleLbl="parChTrans1D4" presStyleIdx="8" presStyleCnt="14"/>
      <dgm:spPr/>
      <dgm:t>
        <a:bodyPr/>
        <a:lstStyle/>
        <a:p>
          <a:endParaRPr lang="da-DK"/>
        </a:p>
      </dgm:t>
    </dgm:pt>
    <dgm:pt modelId="{91A52068-D11F-41AF-A57F-F0EC5A3BF28D}" type="pres">
      <dgm:prSet presAssocID="{87109A28-3B5A-4071-8D97-E8B0F6D0FEFD}" presName="root2" presStyleCnt="0"/>
      <dgm:spPr/>
    </dgm:pt>
    <dgm:pt modelId="{4D74136D-6535-47DE-AC67-EAF39F9F0F6B}" type="pres">
      <dgm:prSet presAssocID="{87109A28-3B5A-4071-8D97-E8B0F6D0FEFD}" presName="LevelTwoTextNode" presStyleLbl="node4" presStyleIdx="8" presStyleCnt="14" custLinFactNeighborX="-37372" custLinFactNeighborY="-10818">
        <dgm:presLayoutVars>
          <dgm:chPref val="3"/>
        </dgm:presLayoutVars>
      </dgm:prSet>
      <dgm:spPr/>
      <dgm:t>
        <a:bodyPr/>
        <a:lstStyle/>
        <a:p>
          <a:endParaRPr lang="da-DK"/>
        </a:p>
      </dgm:t>
    </dgm:pt>
    <dgm:pt modelId="{742786BB-E5C0-4FE2-BF05-9D42A390140B}" type="pres">
      <dgm:prSet presAssocID="{87109A28-3B5A-4071-8D97-E8B0F6D0FEFD}" presName="level3hierChild" presStyleCnt="0"/>
      <dgm:spPr/>
    </dgm:pt>
    <dgm:pt modelId="{A86709AC-54BB-4187-8254-0749DD9236F8}" type="pres">
      <dgm:prSet presAssocID="{F62F5E6A-F296-467D-A3C4-9E90819FC532}" presName="conn2-1" presStyleLbl="parChTrans1D4" presStyleIdx="9" presStyleCnt="14"/>
      <dgm:spPr/>
      <dgm:t>
        <a:bodyPr/>
        <a:lstStyle/>
        <a:p>
          <a:endParaRPr lang="da-DK"/>
        </a:p>
      </dgm:t>
    </dgm:pt>
    <dgm:pt modelId="{69F19CC6-07DE-455F-938C-42E7D6BA1C0C}" type="pres">
      <dgm:prSet presAssocID="{F62F5E6A-F296-467D-A3C4-9E90819FC532}" presName="connTx" presStyleLbl="parChTrans1D4" presStyleIdx="9" presStyleCnt="14"/>
      <dgm:spPr/>
      <dgm:t>
        <a:bodyPr/>
        <a:lstStyle/>
        <a:p>
          <a:endParaRPr lang="da-DK"/>
        </a:p>
      </dgm:t>
    </dgm:pt>
    <dgm:pt modelId="{09CAEE96-DD78-4660-A68E-091A4B9A98CF}" type="pres">
      <dgm:prSet presAssocID="{439186B9-0065-4BE8-BDC4-058CBD3118AB}" presName="root2" presStyleCnt="0"/>
      <dgm:spPr/>
    </dgm:pt>
    <dgm:pt modelId="{1537AD29-9CA9-49A5-BF6B-FF3458397CF4}" type="pres">
      <dgm:prSet presAssocID="{439186B9-0065-4BE8-BDC4-058CBD3118AB}" presName="LevelTwoTextNode" presStyleLbl="node4" presStyleIdx="9" presStyleCnt="14" custLinFactNeighborX="-38404" custLinFactNeighborY="-8405">
        <dgm:presLayoutVars>
          <dgm:chPref val="3"/>
        </dgm:presLayoutVars>
      </dgm:prSet>
      <dgm:spPr/>
      <dgm:t>
        <a:bodyPr/>
        <a:lstStyle/>
        <a:p>
          <a:endParaRPr lang="da-DK"/>
        </a:p>
      </dgm:t>
    </dgm:pt>
    <dgm:pt modelId="{CEB5BD91-99B8-4E97-9180-487427F56B8F}" type="pres">
      <dgm:prSet presAssocID="{439186B9-0065-4BE8-BDC4-058CBD3118AB}" presName="level3hierChild" presStyleCnt="0"/>
      <dgm:spPr/>
    </dgm:pt>
    <dgm:pt modelId="{4676F329-D348-406C-8E60-867BEFA17640}" type="pres">
      <dgm:prSet presAssocID="{D11B6F8A-F1FD-46E1-BA2E-C21F30F3BCAE}" presName="conn2-1" presStyleLbl="parChTrans1D4" presStyleIdx="10" presStyleCnt="14"/>
      <dgm:spPr/>
      <dgm:t>
        <a:bodyPr/>
        <a:lstStyle/>
        <a:p>
          <a:endParaRPr lang="da-DK"/>
        </a:p>
      </dgm:t>
    </dgm:pt>
    <dgm:pt modelId="{8D80820A-669E-4F4A-BB32-4F9FFB1E77E8}" type="pres">
      <dgm:prSet presAssocID="{D11B6F8A-F1FD-46E1-BA2E-C21F30F3BCAE}" presName="connTx" presStyleLbl="parChTrans1D4" presStyleIdx="10" presStyleCnt="14"/>
      <dgm:spPr/>
      <dgm:t>
        <a:bodyPr/>
        <a:lstStyle/>
        <a:p>
          <a:endParaRPr lang="da-DK"/>
        </a:p>
      </dgm:t>
    </dgm:pt>
    <dgm:pt modelId="{DCADBA4C-AE5A-47C5-BFE8-C2601DD29BC9}" type="pres">
      <dgm:prSet presAssocID="{5E835F37-BCBF-459F-A525-374C92B8EF3A}" presName="root2" presStyleCnt="0"/>
      <dgm:spPr/>
    </dgm:pt>
    <dgm:pt modelId="{4C2337B8-CF96-4A03-B82D-4B66F2A2F82E}" type="pres">
      <dgm:prSet presAssocID="{5E835F37-BCBF-459F-A525-374C92B8EF3A}" presName="LevelTwoTextNode" presStyleLbl="node4" presStyleIdx="10" presStyleCnt="14" custLinFactNeighborX="-38404" custLinFactNeighborY="-9611">
        <dgm:presLayoutVars>
          <dgm:chPref val="3"/>
        </dgm:presLayoutVars>
      </dgm:prSet>
      <dgm:spPr/>
      <dgm:t>
        <a:bodyPr/>
        <a:lstStyle/>
        <a:p>
          <a:endParaRPr lang="da-DK"/>
        </a:p>
      </dgm:t>
    </dgm:pt>
    <dgm:pt modelId="{A230BCF4-51EE-4758-B3B4-DF63B0A55664}" type="pres">
      <dgm:prSet presAssocID="{5E835F37-BCBF-459F-A525-374C92B8EF3A}" presName="level3hierChild" presStyleCnt="0"/>
      <dgm:spPr/>
    </dgm:pt>
    <dgm:pt modelId="{8F19A649-BE22-4653-855B-78E80BE3F552}" type="pres">
      <dgm:prSet presAssocID="{B693EAF7-0C54-4FD6-86A1-01A4B6E739FB}" presName="conn2-1" presStyleLbl="parChTrans1D4" presStyleIdx="11" presStyleCnt="14"/>
      <dgm:spPr/>
      <dgm:t>
        <a:bodyPr/>
        <a:lstStyle/>
        <a:p>
          <a:endParaRPr lang="da-DK"/>
        </a:p>
      </dgm:t>
    </dgm:pt>
    <dgm:pt modelId="{AFD48841-50D7-4BCC-88D4-2917DEDBF61E}" type="pres">
      <dgm:prSet presAssocID="{B693EAF7-0C54-4FD6-86A1-01A4B6E739FB}" presName="connTx" presStyleLbl="parChTrans1D4" presStyleIdx="11" presStyleCnt="14"/>
      <dgm:spPr/>
      <dgm:t>
        <a:bodyPr/>
        <a:lstStyle/>
        <a:p>
          <a:endParaRPr lang="da-DK"/>
        </a:p>
      </dgm:t>
    </dgm:pt>
    <dgm:pt modelId="{5ADCE7B0-392A-4EA6-A512-E261F3825580}" type="pres">
      <dgm:prSet presAssocID="{8D311B8D-15FA-4836-99B2-8B9CE8EA57C4}" presName="root2" presStyleCnt="0"/>
      <dgm:spPr/>
    </dgm:pt>
    <dgm:pt modelId="{B6CFA2C4-25D7-40E8-9D33-D603EA724BA7}" type="pres">
      <dgm:prSet presAssocID="{8D311B8D-15FA-4836-99B2-8B9CE8EA57C4}" presName="LevelTwoTextNode" presStyleLbl="node4" presStyleIdx="11" presStyleCnt="14" custLinFactNeighborX="-38404" custLinFactNeighborY="-10818">
        <dgm:presLayoutVars>
          <dgm:chPref val="3"/>
        </dgm:presLayoutVars>
      </dgm:prSet>
      <dgm:spPr/>
      <dgm:t>
        <a:bodyPr/>
        <a:lstStyle/>
        <a:p>
          <a:endParaRPr lang="da-DK"/>
        </a:p>
      </dgm:t>
    </dgm:pt>
    <dgm:pt modelId="{F9D66323-3942-446E-BC4C-7895168B777A}" type="pres">
      <dgm:prSet presAssocID="{8D311B8D-15FA-4836-99B2-8B9CE8EA57C4}" presName="level3hierChild" presStyleCnt="0"/>
      <dgm:spPr/>
    </dgm:pt>
    <dgm:pt modelId="{71C0D70D-D16C-4678-8AAC-8CD3973BE2C5}" type="pres">
      <dgm:prSet presAssocID="{8E482F8C-7A15-4A84-8659-98EAAB474C4F}" presName="conn2-1" presStyleLbl="parChTrans1D4" presStyleIdx="12" presStyleCnt="14"/>
      <dgm:spPr/>
      <dgm:t>
        <a:bodyPr/>
        <a:lstStyle/>
        <a:p>
          <a:endParaRPr lang="da-DK"/>
        </a:p>
      </dgm:t>
    </dgm:pt>
    <dgm:pt modelId="{089202EF-2860-47BE-9075-0B86001AFEC1}" type="pres">
      <dgm:prSet presAssocID="{8E482F8C-7A15-4A84-8659-98EAAB474C4F}" presName="connTx" presStyleLbl="parChTrans1D4" presStyleIdx="12" presStyleCnt="14"/>
      <dgm:spPr/>
      <dgm:t>
        <a:bodyPr/>
        <a:lstStyle/>
        <a:p>
          <a:endParaRPr lang="da-DK"/>
        </a:p>
      </dgm:t>
    </dgm:pt>
    <dgm:pt modelId="{D85CE4C6-9A64-41AE-8242-377CA497A4BE}" type="pres">
      <dgm:prSet presAssocID="{EBAAD6B6-43B7-4016-8B8F-00EE719B3486}" presName="root2" presStyleCnt="0"/>
      <dgm:spPr/>
    </dgm:pt>
    <dgm:pt modelId="{0EE4F274-2BAE-4ADD-AADA-B8ED2A1E4FFF}" type="pres">
      <dgm:prSet presAssocID="{EBAAD6B6-43B7-4016-8B8F-00EE719B3486}" presName="LevelTwoTextNode" presStyleLbl="node4" presStyleIdx="12" presStyleCnt="14" custLinFactNeighborX="-38404" custLinFactNeighborY="-12024">
        <dgm:presLayoutVars>
          <dgm:chPref val="3"/>
        </dgm:presLayoutVars>
      </dgm:prSet>
      <dgm:spPr/>
      <dgm:t>
        <a:bodyPr/>
        <a:lstStyle/>
        <a:p>
          <a:endParaRPr lang="da-DK"/>
        </a:p>
      </dgm:t>
    </dgm:pt>
    <dgm:pt modelId="{9E00A26D-0CDF-4C0D-BC8B-D694029B6576}" type="pres">
      <dgm:prSet presAssocID="{EBAAD6B6-43B7-4016-8B8F-00EE719B3486}" presName="level3hierChild" presStyleCnt="0"/>
      <dgm:spPr/>
    </dgm:pt>
    <dgm:pt modelId="{16895B23-D700-4EDF-A82C-684516682159}" type="pres">
      <dgm:prSet presAssocID="{B2509C0A-5C74-4AC5-A72D-89237CFC6CBE}" presName="conn2-1" presStyleLbl="parChTrans1D4" presStyleIdx="13" presStyleCnt="14"/>
      <dgm:spPr/>
      <dgm:t>
        <a:bodyPr/>
        <a:lstStyle/>
        <a:p>
          <a:endParaRPr lang="da-DK"/>
        </a:p>
      </dgm:t>
    </dgm:pt>
    <dgm:pt modelId="{9088AEFA-0B91-4ED4-BAC9-9977FC7FD2A1}" type="pres">
      <dgm:prSet presAssocID="{B2509C0A-5C74-4AC5-A72D-89237CFC6CBE}" presName="connTx" presStyleLbl="parChTrans1D4" presStyleIdx="13" presStyleCnt="14"/>
      <dgm:spPr/>
      <dgm:t>
        <a:bodyPr/>
        <a:lstStyle/>
        <a:p>
          <a:endParaRPr lang="da-DK"/>
        </a:p>
      </dgm:t>
    </dgm:pt>
    <dgm:pt modelId="{C46754C8-89D6-48E0-B1FE-F31704548EE9}" type="pres">
      <dgm:prSet presAssocID="{8225CB1F-F778-48E8-A925-AC755E52C898}" presName="root2" presStyleCnt="0"/>
      <dgm:spPr/>
    </dgm:pt>
    <dgm:pt modelId="{0D1232E9-1E95-4F70-BBD3-66FD2E028C35}" type="pres">
      <dgm:prSet presAssocID="{8225CB1F-F778-48E8-A925-AC755E52C898}" presName="LevelTwoTextNode" presStyleLbl="node4" presStyleIdx="13" presStyleCnt="14" custLinFactNeighborX="-38404" custLinFactNeighborY="-13230">
        <dgm:presLayoutVars>
          <dgm:chPref val="3"/>
        </dgm:presLayoutVars>
      </dgm:prSet>
      <dgm:spPr/>
      <dgm:t>
        <a:bodyPr/>
        <a:lstStyle/>
        <a:p>
          <a:endParaRPr lang="da-DK"/>
        </a:p>
      </dgm:t>
    </dgm:pt>
    <dgm:pt modelId="{B55727DB-C3D6-4FC5-8984-8D33022EC134}" type="pres">
      <dgm:prSet presAssocID="{8225CB1F-F778-48E8-A925-AC755E52C898}" presName="level3hierChild" presStyleCnt="0"/>
      <dgm:spPr/>
    </dgm:pt>
  </dgm:ptLst>
  <dgm:cxnLst>
    <dgm:cxn modelId="{8D981EBC-7965-4453-A129-60C2B3F1ADCE}" type="presOf" srcId="{0AEFFBFA-512C-46E1-AAC1-769668DB5182}" destId="{ED59B012-474E-4976-BAF5-852D3FB08B65}" srcOrd="0" destOrd="0" presId="urn:microsoft.com/office/officeart/2005/8/layout/hierarchy2"/>
    <dgm:cxn modelId="{10F6CE8D-2AD0-4814-8245-E3C81CDAEABC}" type="presOf" srcId="{2F85272C-8BF2-401D-8E5D-38DD899625FA}" destId="{2B9B5F78-C416-45A0-948A-AA029F52C97E}" srcOrd="1" destOrd="0" presId="urn:microsoft.com/office/officeart/2005/8/layout/hierarchy2"/>
    <dgm:cxn modelId="{84E07422-C8CD-4ABA-91C1-F6147D4A23FF}" type="presOf" srcId="{B693EAF7-0C54-4FD6-86A1-01A4B6E739FB}" destId="{8F19A649-BE22-4653-855B-78E80BE3F552}" srcOrd="0" destOrd="0" presId="urn:microsoft.com/office/officeart/2005/8/layout/hierarchy2"/>
    <dgm:cxn modelId="{A83F0ADC-8004-4F65-B8EC-12E67B13B17C}" srcId="{DAEE10FA-6198-431E-B513-1B6778C77783}" destId="{0AEFFBFA-512C-46E1-AAC1-769668DB5182}" srcOrd="0" destOrd="0" parTransId="{CFD1FA60-2529-47CD-A3A2-811C42B160F2}" sibTransId="{112288EE-F0D8-4E04-8739-0604B7F9298B}"/>
    <dgm:cxn modelId="{09465ADD-3E62-47BD-A76D-937FD18FFB5D}" srcId="{1CD962B2-BFD6-4DF9-993D-3EACFE739F58}" destId="{31D58215-EE05-463C-8B0E-8438E6E41F6B}" srcOrd="2" destOrd="0" parTransId="{03DC2E15-6485-4B19-BF49-506D1F61B2E3}" sibTransId="{87773973-15D9-4D92-A809-0B5F1254385B}"/>
    <dgm:cxn modelId="{2DEED892-546F-43CD-BF67-19D69FDACE72}" type="presOf" srcId="{EBAAD6B6-43B7-4016-8B8F-00EE719B3486}" destId="{0EE4F274-2BAE-4ADD-AADA-B8ED2A1E4FFF}" srcOrd="0" destOrd="0" presId="urn:microsoft.com/office/officeart/2005/8/layout/hierarchy2"/>
    <dgm:cxn modelId="{D4585680-F848-4AF8-9151-A9E2E7F4CE56}" type="presOf" srcId="{1CF7791D-D55B-463E-A9FD-E811B16B9CE6}" destId="{70110E7F-843C-44B4-B209-A0BFF4131986}" srcOrd="0" destOrd="0" presId="urn:microsoft.com/office/officeart/2005/8/layout/hierarchy2"/>
    <dgm:cxn modelId="{10D129B1-8EC4-4CC6-ACBD-29D58BE4F017}" type="presOf" srcId="{AF989FCD-4C99-4AD9-9527-F79DC12ECD74}" destId="{5AA458FA-FABF-41FC-A218-84C6DA1E3A08}" srcOrd="0" destOrd="0" presId="urn:microsoft.com/office/officeart/2005/8/layout/hierarchy2"/>
    <dgm:cxn modelId="{4151EA7E-54DB-456D-86F7-CD2EA7CB3745}" type="presOf" srcId="{C49E1764-8899-4FC7-A544-A741112762CF}" destId="{6C7C86D1-A174-46A9-84A7-72E62B4A610F}" srcOrd="0" destOrd="0" presId="urn:microsoft.com/office/officeart/2005/8/layout/hierarchy2"/>
    <dgm:cxn modelId="{66EC13E6-732B-4638-9C8B-DF4A18DD4CB4}" srcId="{1CD962B2-BFD6-4DF9-993D-3EACFE739F58}" destId="{ACFDA932-95D6-45ED-BEC4-ED633C7646CA}" srcOrd="3" destOrd="0" parTransId="{54871F24-D59E-4CA3-83F3-18F3C082D8D3}" sibTransId="{AE529BA6-B58E-4587-903D-43BB9BC63CDA}"/>
    <dgm:cxn modelId="{67E220DE-9528-4911-969B-57DEBEF25F91}" type="presOf" srcId="{5E835F37-BCBF-459F-A525-374C92B8EF3A}" destId="{4C2337B8-CF96-4A03-B82D-4B66F2A2F82E}" srcOrd="0" destOrd="0" presId="urn:microsoft.com/office/officeart/2005/8/layout/hierarchy2"/>
    <dgm:cxn modelId="{485145C4-8DC3-4279-8596-4561FED31531}" type="presOf" srcId="{F62F5E6A-F296-467D-A3C4-9E90819FC532}" destId="{A86709AC-54BB-4187-8254-0749DD9236F8}" srcOrd="0" destOrd="0" presId="urn:microsoft.com/office/officeart/2005/8/layout/hierarchy2"/>
    <dgm:cxn modelId="{3A34B242-635B-4179-A50E-2208278C5540}" type="presOf" srcId="{54871F24-D59E-4CA3-83F3-18F3C082D8D3}" destId="{6E283C89-F7EB-47D7-A96C-12FA399DEF71}" srcOrd="0" destOrd="0" presId="urn:microsoft.com/office/officeart/2005/8/layout/hierarchy2"/>
    <dgm:cxn modelId="{37DBC8E0-3F46-4FCC-87F4-A76B917E7B1F}" srcId="{87109A28-3B5A-4071-8D97-E8B0F6D0FEFD}" destId="{8225CB1F-F778-48E8-A925-AC755E52C898}" srcOrd="4" destOrd="0" parTransId="{B2509C0A-5C74-4AC5-A72D-89237CFC6CBE}" sibTransId="{7A4713AF-8FCD-4E17-B27A-8FD3D4B8299C}"/>
    <dgm:cxn modelId="{248C9615-D6E0-4771-8A9E-D5A5D3F2B5F1}" type="presOf" srcId="{8E482F8C-7A15-4A84-8659-98EAAB474C4F}" destId="{089202EF-2860-47BE-9075-0B86001AFEC1}" srcOrd="1" destOrd="0" presId="urn:microsoft.com/office/officeart/2005/8/layout/hierarchy2"/>
    <dgm:cxn modelId="{19130FFF-EA7B-4332-8445-FA1D877F54D2}" type="presOf" srcId="{0AB2A036-B57A-4F68-8E53-3FC5E2181243}" destId="{654CDD33-6B08-421C-B788-5E16C081D5E6}" srcOrd="0" destOrd="0" presId="urn:microsoft.com/office/officeart/2005/8/layout/hierarchy2"/>
    <dgm:cxn modelId="{D9406E4C-6F50-4F37-84C7-C6C06A6427D3}" srcId="{9601559A-42AF-4AC5-975B-FF05F3A83188}" destId="{A35613FF-8937-4667-82BF-5A748398D5DC}" srcOrd="3" destOrd="0" parTransId="{40A559E5-6B59-4ECF-89B4-105AB1864EDE}" sibTransId="{C3AFBD83-0591-4576-80D4-17598B79C689}"/>
    <dgm:cxn modelId="{3F132F9B-65E9-454E-9407-E3D3BC86742D}" type="presOf" srcId="{B6ED2EE3-C6B7-44E3-9B66-797AA11CD967}" destId="{2FE2E1C8-4BB9-47B7-A6E1-434D6446F7EE}" srcOrd="0" destOrd="0" presId="urn:microsoft.com/office/officeart/2005/8/layout/hierarchy2"/>
    <dgm:cxn modelId="{1EC27CE4-CB6C-4AF8-BF62-17F16BB3BE66}" type="presOf" srcId="{D06144D3-2DD1-4348-B84B-B2E4713B8EE0}" destId="{4C8D22A0-3959-4B5D-BD9B-44A134F15034}" srcOrd="0" destOrd="0" presId="urn:microsoft.com/office/officeart/2005/8/layout/hierarchy2"/>
    <dgm:cxn modelId="{02323200-D97B-4891-8304-EC810CFE7297}" type="presOf" srcId="{BC85A5D5-2D40-4696-9E3D-3EAE7A6A11CC}" destId="{1C5E724C-7E07-489E-AB57-30A8D217FD8C}" srcOrd="0" destOrd="0" presId="urn:microsoft.com/office/officeart/2005/8/layout/hierarchy2"/>
    <dgm:cxn modelId="{933EE131-86E5-42C2-B6BC-BD0AA42EA4CD}" type="presOf" srcId="{40A559E5-6B59-4ECF-89B4-105AB1864EDE}" destId="{90E1E5CB-E154-47DD-91BE-EDD9561CA5F9}" srcOrd="0" destOrd="0" presId="urn:microsoft.com/office/officeart/2005/8/layout/hierarchy2"/>
    <dgm:cxn modelId="{4C66DEAC-618C-4AB3-B5B3-C28288D9BEF9}" type="presOf" srcId="{67005360-E190-4649-B341-90A653C1539E}" destId="{C4E93CBC-D8B9-426C-9A3F-DD211500A0BA}" srcOrd="0" destOrd="0" presId="urn:microsoft.com/office/officeart/2005/8/layout/hierarchy2"/>
    <dgm:cxn modelId="{6ACD9B84-E3A3-4341-BEFB-2E967E8064A7}" type="presOf" srcId="{C1EDE294-874A-47E6-9096-D63FA92FD94E}" destId="{4C37B921-11A9-461C-B553-C9F174F4DFC9}" srcOrd="1" destOrd="0" presId="urn:microsoft.com/office/officeart/2005/8/layout/hierarchy2"/>
    <dgm:cxn modelId="{8EDFE314-254D-457D-9BD2-503788A63B00}" srcId="{9601559A-42AF-4AC5-975B-FF05F3A83188}" destId="{2B7A65CA-948D-4601-9E46-13ACAB515420}" srcOrd="2" destOrd="0" parTransId="{2F85272C-8BF2-401D-8E5D-38DD899625FA}" sibTransId="{65674E3D-33B1-4178-8A92-CE89EA557266}"/>
    <dgm:cxn modelId="{C56F4346-E346-4143-92AF-AEF92B739381}" type="presOf" srcId="{C1EDE294-874A-47E6-9096-D63FA92FD94E}" destId="{8F9B25BC-6A93-4888-A2EB-07A5AA89FB42}" srcOrd="0" destOrd="0" presId="urn:microsoft.com/office/officeart/2005/8/layout/hierarchy2"/>
    <dgm:cxn modelId="{36579822-F51A-4352-9783-2572A94FF8E4}" type="presOf" srcId="{CFD1FA60-2529-47CD-A3A2-811C42B160F2}" destId="{989863C7-74EB-414A-B890-4024F55A3096}" srcOrd="0" destOrd="0" presId="urn:microsoft.com/office/officeart/2005/8/layout/hierarchy2"/>
    <dgm:cxn modelId="{6555C367-5648-497C-9312-E64B142198F0}" type="presOf" srcId="{549B8072-699E-4147-A1D8-964B63BB754A}" destId="{368F51FE-7180-453D-9131-563E40241D94}" srcOrd="0" destOrd="0" presId="urn:microsoft.com/office/officeart/2005/8/layout/hierarchy2"/>
    <dgm:cxn modelId="{D78605CC-E0F7-4971-8CDE-5778C1D05B6F}" srcId="{87109A28-3B5A-4071-8D97-E8B0F6D0FEFD}" destId="{439186B9-0065-4BE8-BDC4-058CBD3118AB}" srcOrd="0" destOrd="0" parTransId="{F62F5E6A-F296-467D-A3C4-9E90819FC532}" sibTransId="{6D72680B-351C-4DD1-9358-AEF816ACE7FC}"/>
    <dgm:cxn modelId="{EA2291FF-92D5-4D37-B8CF-E74560D3D1DC}" srcId="{0AB2A036-B57A-4F68-8E53-3FC5E2181243}" destId="{DAEE10FA-6198-431E-B513-1B6778C77783}" srcOrd="0" destOrd="0" parTransId="{754B4C94-E056-4F05-9527-FD63A2DFC1A4}" sibTransId="{8065D615-A323-4BE7-B82F-8AB70761A842}"/>
    <dgm:cxn modelId="{8718AB3A-0826-454E-983B-67CC9BFCE27C}" type="presOf" srcId="{716E269E-CDEA-40BB-8E60-8C608213EB30}" destId="{49C9A25F-CE65-4966-AE40-881AFAACC12B}" srcOrd="1" destOrd="0" presId="urn:microsoft.com/office/officeart/2005/8/layout/hierarchy2"/>
    <dgm:cxn modelId="{48E7787D-A231-4F80-AAED-D9AED06C69A8}" type="presOf" srcId="{D0876674-BE7E-45FC-A84D-18CFF7FE31AE}" destId="{BF98FC7D-4CC2-48B4-9950-50E1E4A67CAA}" srcOrd="0" destOrd="0" presId="urn:microsoft.com/office/officeart/2005/8/layout/hierarchy2"/>
    <dgm:cxn modelId="{3F2CFAA6-635A-4BD5-A4FD-885206F0E710}" type="presOf" srcId="{F39ACCE6-152E-4603-9974-678B2830B534}" destId="{D115F8AE-8043-451D-A7F8-E39FC490A8FA}" srcOrd="0" destOrd="0" presId="urn:microsoft.com/office/officeart/2005/8/layout/hierarchy2"/>
    <dgm:cxn modelId="{6BF64756-C12E-46D0-8614-4974DCAC152C}" type="presOf" srcId="{D11B6F8A-F1FD-46E1-BA2E-C21F30F3BCAE}" destId="{8D80820A-669E-4F4A-BB32-4F9FFB1E77E8}" srcOrd="1" destOrd="0" presId="urn:microsoft.com/office/officeart/2005/8/layout/hierarchy2"/>
    <dgm:cxn modelId="{1C21841B-6F36-4CFB-B0AC-8557EAF48969}" srcId="{0AEFFBFA-512C-46E1-AAC1-769668DB5182}" destId="{9601559A-42AF-4AC5-975B-FF05F3A83188}" srcOrd="2" destOrd="0" parTransId="{0C8BB302-6F9D-4B2D-B12C-957EF900A31F}" sibTransId="{61EED1B2-8F53-4AF0-8FD7-C39B47068986}"/>
    <dgm:cxn modelId="{EB32FB0B-9FBB-4C2D-8DEB-F2E6A95D835F}" srcId="{0AEFFBFA-512C-46E1-AAC1-769668DB5182}" destId="{46748093-E4DA-4329-9EFC-E96EC2586B69}" srcOrd="1" destOrd="0" parTransId="{C49E1764-8899-4FC7-A544-A741112762CF}" sibTransId="{A3772DAE-E9B0-4C6B-BFEF-09E389CAB499}"/>
    <dgm:cxn modelId="{5278BC10-E38D-47AA-BC1B-CCF615833D02}" type="presOf" srcId="{CD74F249-E945-4119-82EB-755294A6760F}" destId="{4CA3E4C0-B95C-40D4-80B2-8506AEED39A6}" srcOrd="1" destOrd="0" presId="urn:microsoft.com/office/officeart/2005/8/layout/hierarchy2"/>
    <dgm:cxn modelId="{C062AA2A-FE1D-46D1-B54E-9296FC407EB6}" type="presOf" srcId="{46748093-E4DA-4329-9EFC-E96EC2586B69}" destId="{EF23D149-36CC-48B7-8DAB-2542B9FCB779}" srcOrd="0" destOrd="0" presId="urn:microsoft.com/office/officeart/2005/8/layout/hierarchy2"/>
    <dgm:cxn modelId="{6F38E830-8F21-4142-AB69-B0D665D65A96}" type="presOf" srcId="{B2509C0A-5C74-4AC5-A72D-89237CFC6CBE}" destId="{16895B23-D700-4EDF-A82C-684516682159}" srcOrd="0" destOrd="0" presId="urn:microsoft.com/office/officeart/2005/8/layout/hierarchy2"/>
    <dgm:cxn modelId="{AFEC5306-9701-45EF-9EBE-CE1D15349BA7}" type="presOf" srcId="{8E482F8C-7A15-4A84-8659-98EAAB474C4F}" destId="{71C0D70D-D16C-4678-8AAC-8CD3973BE2C5}" srcOrd="0" destOrd="0" presId="urn:microsoft.com/office/officeart/2005/8/layout/hierarchy2"/>
    <dgm:cxn modelId="{39649739-0992-45E7-BD9A-7BE75CBCABD8}" type="presOf" srcId="{B6ED2EE3-C6B7-44E3-9B66-797AA11CD967}" destId="{9EE98DAC-3CCC-4797-8CD2-D50B7994DA7A}" srcOrd="1" destOrd="0" presId="urn:microsoft.com/office/officeart/2005/8/layout/hierarchy2"/>
    <dgm:cxn modelId="{682FBCA6-3E62-4604-B4B9-738C30C64CFB}" type="presOf" srcId="{87109A28-3B5A-4071-8D97-E8B0F6D0FEFD}" destId="{4D74136D-6535-47DE-AC67-EAF39F9F0F6B}" srcOrd="0" destOrd="0" presId="urn:microsoft.com/office/officeart/2005/8/layout/hierarchy2"/>
    <dgm:cxn modelId="{619B9DEC-9F9C-4723-85C9-0A94FCECCAA7}" type="presOf" srcId="{BC85A5D5-2D40-4696-9E3D-3EAE7A6A11CC}" destId="{84F8C6AF-FCD3-4C87-8C8E-0C5B6279C6CD}" srcOrd="1" destOrd="0" presId="urn:microsoft.com/office/officeart/2005/8/layout/hierarchy2"/>
    <dgm:cxn modelId="{467DF407-DEFA-48EC-9A24-33FD0FA7C137}" type="presOf" srcId="{8A44CB4A-1D1F-4B48-A24F-C50D69069012}" destId="{33306C68-A18A-45CF-94F9-EB95338E3096}" srcOrd="1" destOrd="0" presId="urn:microsoft.com/office/officeart/2005/8/layout/hierarchy2"/>
    <dgm:cxn modelId="{CD2C5850-6172-4C74-AD08-03F2F3063C4E}" type="presOf" srcId="{9601559A-42AF-4AC5-975B-FF05F3A83188}" destId="{E086767C-7F88-4DB1-BE8B-F4CEDD4FA151}" srcOrd="0" destOrd="0" presId="urn:microsoft.com/office/officeart/2005/8/layout/hierarchy2"/>
    <dgm:cxn modelId="{00B09D70-DE1D-4B7F-A40F-B634F213524F}" type="presOf" srcId="{87AE8CD7-DE30-47A3-B1C3-F644E3FCFE35}" destId="{E87C84FC-C94B-4CE2-8FD0-15D13525738C}" srcOrd="0" destOrd="0" presId="urn:microsoft.com/office/officeart/2005/8/layout/hierarchy2"/>
    <dgm:cxn modelId="{0B568608-E6BC-43B7-885C-0560E5C73E6A}" type="presOf" srcId="{E87348BF-BDA7-4A58-988B-5D9DC7EBC97B}" destId="{DC86DAB3-C1FA-41B5-B4AB-26FA0615240C}" srcOrd="1" destOrd="0" presId="urn:microsoft.com/office/officeart/2005/8/layout/hierarchy2"/>
    <dgm:cxn modelId="{F491366F-FD39-4BF0-A8BC-DF946978204B}" type="presOf" srcId="{D63D0430-2CA3-41C3-8416-24DE60E9DB6E}" destId="{3BB3DE03-F0A4-46E9-916F-C41F1374196C}" srcOrd="1" destOrd="0" presId="urn:microsoft.com/office/officeart/2005/8/layout/hierarchy2"/>
    <dgm:cxn modelId="{69FBA6D3-49D1-4BE5-988D-CEBD0A0AFA2D}" type="presOf" srcId="{8225CB1F-F778-48E8-A925-AC755E52C898}" destId="{0D1232E9-1E95-4F70-BBD3-66FD2E028C35}" srcOrd="0" destOrd="0" presId="urn:microsoft.com/office/officeart/2005/8/layout/hierarchy2"/>
    <dgm:cxn modelId="{A180D0D7-25B1-4E7E-BC1E-7C723BF4B159}" srcId="{9601559A-42AF-4AC5-975B-FF05F3A83188}" destId="{67005360-E190-4649-B341-90A653C1539E}" srcOrd="1" destOrd="0" parTransId="{12F0DC7B-AF01-4F2B-8C05-30838BE6A872}" sibTransId="{E39A4693-2D36-4D55-9975-590FBBD8A54C}"/>
    <dgm:cxn modelId="{C6190ADB-0248-446B-A307-6008839EE6F1}" type="presOf" srcId="{03DC2E15-6485-4B19-BF49-506D1F61B2E3}" destId="{C5EEA970-DC70-4F0A-ACF6-7C192EC9C3F8}" srcOrd="1" destOrd="0" presId="urn:microsoft.com/office/officeart/2005/8/layout/hierarchy2"/>
    <dgm:cxn modelId="{3EEE9084-87CC-4C8E-A0AE-295DC23A23E2}" type="presOf" srcId="{D11B6F8A-F1FD-46E1-BA2E-C21F30F3BCAE}" destId="{4676F329-D348-406C-8E60-867BEFA17640}" srcOrd="0" destOrd="0" presId="urn:microsoft.com/office/officeart/2005/8/layout/hierarchy2"/>
    <dgm:cxn modelId="{4DE1FBCE-8E4E-440C-A4B9-547301CCD261}" type="presOf" srcId="{CD74F249-E945-4119-82EB-755294A6760F}" destId="{7AE89587-444E-482E-971C-68936D190955}" srcOrd="0" destOrd="0" presId="urn:microsoft.com/office/officeart/2005/8/layout/hierarchy2"/>
    <dgm:cxn modelId="{D971D819-7E64-428E-BD9A-E70F4212C4B5}" type="presOf" srcId="{E87348BF-BDA7-4A58-988B-5D9DC7EBC97B}" destId="{B555D8BF-0A0E-4DB7-B126-BE07DF1C30F3}" srcOrd="0" destOrd="0" presId="urn:microsoft.com/office/officeart/2005/8/layout/hierarchy2"/>
    <dgm:cxn modelId="{A13DEC0D-199D-4477-8956-DF18B6CD3954}" srcId="{87109A28-3B5A-4071-8D97-E8B0F6D0FEFD}" destId="{5E835F37-BCBF-459F-A525-374C92B8EF3A}" srcOrd="1" destOrd="0" parTransId="{D11B6F8A-F1FD-46E1-BA2E-C21F30F3BCAE}" sibTransId="{B007D2D8-6FE0-4684-83D5-A041EF0CCF09}"/>
    <dgm:cxn modelId="{5BE76ECD-2AB9-4115-BB1A-A2E43E2F55C6}" type="presOf" srcId="{667D0661-0BF4-4DE9-B46D-A74D1453DF5A}" destId="{4C2301FB-7BFA-462F-AFFC-FC17DFA81737}" srcOrd="0" destOrd="0" presId="urn:microsoft.com/office/officeart/2005/8/layout/hierarchy2"/>
    <dgm:cxn modelId="{8CF7FD37-A193-44E5-BB6E-8A76F5DB6AB1}" srcId="{DAEE10FA-6198-431E-B513-1B6778C77783}" destId="{E1EB192D-733E-4009-B0CF-4EC04BD9810A}" srcOrd="1" destOrd="0" parTransId="{D63D0430-2CA3-41C3-8416-24DE60E9DB6E}" sibTransId="{AB6241CB-E141-4F22-9FB3-0A1632E156D8}"/>
    <dgm:cxn modelId="{477978A9-0228-4FD9-9FEA-1AA2FDD9B2E6}" type="presOf" srcId="{549B8072-699E-4147-A1D8-964B63BB754A}" destId="{8DA6AC07-2B4C-4C87-B713-EE5A265F7459}" srcOrd="1" destOrd="0" presId="urn:microsoft.com/office/officeart/2005/8/layout/hierarchy2"/>
    <dgm:cxn modelId="{CBC5F041-D9A5-4776-8395-A21540CD99F2}" type="presOf" srcId="{03DC2E15-6485-4B19-BF49-506D1F61B2E3}" destId="{5CCBF6E6-CC20-402E-8555-BD75DED61986}" srcOrd="0" destOrd="0" presId="urn:microsoft.com/office/officeart/2005/8/layout/hierarchy2"/>
    <dgm:cxn modelId="{A3124F9C-EC90-4E63-8CE5-1192A992709E}" type="presOf" srcId="{0C8BB302-6F9D-4B2D-B12C-957EF900A31F}" destId="{186103A2-D8CC-4401-A159-17908EC61374}" srcOrd="1" destOrd="0" presId="urn:microsoft.com/office/officeart/2005/8/layout/hierarchy2"/>
    <dgm:cxn modelId="{86F13431-9735-4C1C-A902-B053F498E1CD}" type="presOf" srcId="{716E269E-CDEA-40BB-8E60-8C608213EB30}" destId="{CC3C6E9B-F856-435F-A06D-19F5B9615415}" srcOrd="0" destOrd="0" presId="urn:microsoft.com/office/officeart/2005/8/layout/hierarchy2"/>
    <dgm:cxn modelId="{CA68E680-9D3C-4864-96A7-C71DB96E69EE}" srcId="{1CD962B2-BFD6-4DF9-993D-3EACFE739F58}" destId="{1CF7791D-D55B-463E-A9FD-E811B16B9CE6}" srcOrd="1" destOrd="0" parTransId="{B6ED2EE3-C6B7-44E3-9B66-797AA11CD967}" sibTransId="{E6924F5B-DE41-42A2-8096-C060101ACD8B}"/>
    <dgm:cxn modelId="{6567F6D2-95D2-4876-BF15-19C1D58F1FE3}" type="presOf" srcId="{1CD962B2-BFD6-4DF9-993D-3EACFE739F58}" destId="{5A568CA9-248E-4E93-85C0-EB397E3174F4}" srcOrd="0" destOrd="0" presId="urn:microsoft.com/office/officeart/2005/8/layout/hierarchy2"/>
    <dgm:cxn modelId="{6CE014BC-2A06-40D9-A39C-44791EA21FEB}" srcId="{1CD962B2-BFD6-4DF9-993D-3EACFE739F58}" destId="{F39ACCE6-152E-4603-9974-678B2830B534}" srcOrd="0" destOrd="0" parTransId="{549B8072-699E-4147-A1D8-964B63BB754A}" sibTransId="{C90010AF-27B1-46EA-BCA0-09BE0C4E5DCA}"/>
    <dgm:cxn modelId="{C9B0B8D9-CCD4-4EF4-B229-82831A690E56}" type="presOf" srcId="{B693EAF7-0C54-4FD6-86A1-01A4B6E739FB}" destId="{AFD48841-50D7-4BCC-88D4-2917DEDBF61E}" srcOrd="1" destOrd="0" presId="urn:microsoft.com/office/officeart/2005/8/layout/hierarchy2"/>
    <dgm:cxn modelId="{53B5161A-8752-4467-81D9-8BA4492FA87D}" type="presOf" srcId="{2B7A65CA-948D-4601-9E46-13ACAB515420}" destId="{0DF6BAA5-E0EE-47ED-A2E2-A50A4078B2D3}" srcOrd="0" destOrd="0" presId="urn:microsoft.com/office/officeart/2005/8/layout/hierarchy2"/>
    <dgm:cxn modelId="{412B5196-B5CE-49B4-AC7F-D4E470EA40C2}" srcId="{0AEFFBFA-512C-46E1-AAC1-769668DB5182}" destId="{667D0661-0BF4-4DE9-B46D-A74D1453DF5A}" srcOrd="3" destOrd="0" parTransId="{D06144D3-2DD1-4348-B84B-B2E4713B8EE0}" sibTransId="{69FB6832-B803-4B3D-8DCD-AFA99998CB22}"/>
    <dgm:cxn modelId="{68A427F4-720C-449C-B75E-B2FD95936D14}" srcId="{0AEFFBFA-512C-46E1-AAC1-769668DB5182}" destId="{87AE8CD7-DE30-47A3-B1C3-F644E3FCFE35}" srcOrd="4" destOrd="0" parTransId="{8A44CB4A-1D1F-4B48-A24F-C50D69069012}" sibTransId="{B3D02794-D2C6-4B94-8106-D38CD32C276F}"/>
    <dgm:cxn modelId="{C6AB3D8C-09E2-4858-B8FA-44ACDF66B91F}" type="presOf" srcId="{E1EB192D-733E-4009-B0CF-4EC04BD9810A}" destId="{36B78A0C-ED86-4445-8296-0AE16F6B3F6A}" srcOrd="0" destOrd="0" presId="urn:microsoft.com/office/officeart/2005/8/layout/hierarchy2"/>
    <dgm:cxn modelId="{0DBD5968-AE74-461D-9570-6ECE4EB62B26}" type="presOf" srcId="{DAEE10FA-6198-431E-B513-1B6778C77783}" destId="{603330C5-D304-4780-9D91-0AA527C0214A}" srcOrd="0" destOrd="0" presId="urn:microsoft.com/office/officeart/2005/8/layout/hierarchy2"/>
    <dgm:cxn modelId="{140B93CC-DA2D-4989-BA02-7254D1885D30}" type="presOf" srcId="{ACFDA932-95D6-45ED-BEC4-ED633C7646CA}" destId="{B778CA67-691D-4479-A7ED-4D0FC6AF9841}" srcOrd="0" destOrd="0" presId="urn:microsoft.com/office/officeart/2005/8/layout/hierarchy2"/>
    <dgm:cxn modelId="{E0765F8C-BC41-4C5A-BF6B-EDA39151E890}" type="presOf" srcId="{439186B9-0065-4BE8-BDC4-058CBD3118AB}" destId="{1537AD29-9CA9-49A5-BF6B-FF3458397CF4}" srcOrd="0" destOrd="0" presId="urn:microsoft.com/office/officeart/2005/8/layout/hierarchy2"/>
    <dgm:cxn modelId="{DB9F6CFE-C13A-4700-BF0A-D220DEE2294B}" srcId="{87109A28-3B5A-4071-8D97-E8B0F6D0FEFD}" destId="{EBAAD6B6-43B7-4016-8B8F-00EE719B3486}" srcOrd="3" destOrd="0" parTransId="{8E482F8C-7A15-4A84-8659-98EAAB474C4F}" sibTransId="{9A628097-69B2-418C-8DFE-17FC20FD5894}"/>
    <dgm:cxn modelId="{F5313E8F-CB79-419F-9B52-84884472FD3A}" type="presOf" srcId="{B2509C0A-5C74-4AC5-A72D-89237CFC6CBE}" destId="{9088AEFA-0B91-4ED4-BAC9-9977FC7FD2A1}" srcOrd="1" destOrd="0" presId="urn:microsoft.com/office/officeart/2005/8/layout/hierarchy2"/>
    <dgm:cxn modelId="{D507B2EB-72BB-4852-AAB8-FAF52544CC53}" type="presOf" srcId="{CFD1FA60-2529-47CD-A3A2-811C42B160F2}" destId="{3F55A43B-2128-42F4-82D7-CCA3EA5DD89A}" srcOrd="1" destOrd="0" presId="urn:microsoft.com/office/officeart/2005/8/layout/hierarchy2"/>
    <dgm:cxn modelId="{B288868D-52D4-4AB0-9911-4A5C647F168E}" type="presOf" srcId="{A35613FF-8937-4667-82BF-5A748398D5DC}" destId="{712DA3BE-1C16-4B4E-B22C-E7A04F8AEE2C}" srcOrd="0" destOrd="0" presId="urn:microsoft.com/office/officeart/2005/8/layout/hierarchy2"/>
    <dgm:cxn modelId="{1929A63A-7835-414E-8A73-0C249081F9D3}" type="presOf" srcId="{D63D0430-2CA3-41C3-8416-24DE60E9DB6E}" destId="{68F97AC7-A9A3-4C8A-9F7E-C537DB9F951D}" srcOrd="0" destOrd="0" presId="urn:microsoft.com/office/officeart/2005/8/layout/hierarchy2"/>
    <dgm:cxn modelId="{7D748781-6AC0-4BD5-BFD1-F177F2873404}" type="presOf" srcId="{8A44CB4A-1D1F-4B48-A24F-C50D69069012}" destId="{49DBC6BA-9A65-4783-877B-934BF061A1EC}" srcOrd="0" destOrd="0" presId="urn:microsoft.com/office/officeart/2005/8/layout/hierarchy2"/>
    <dgm:cxn modelId="{55820F71-E838-485C-B58B-8C1C31977FC0}" type="presOf" srcId="{0C8BB302-6F9D-4B2D-B12C-957EF900A31F}" destId="{FBFC76F5-DB48-4366-85EB-D65B7A525578}" srcOrd="0" destOrd="0" presId="urn:microsoft.com/office/officeart/2005/8/layout/hierarchy2"/>
    <dgm:cxn modelId="{78BC403F-C7FC-4225-8DFD-300712EC12F9}" type="presOf" srcId="{2F85272C-8BF2-401D-8E5D-38DD899625FA}" destId="{1B6DDB0E-6EAE-434A-BF18-C2A5759226AE}" srcOrd="0" destOrd="0" presId="urn:microsoft.com/office/officeart/2005/8/layout/hierarchy2"/>
    <dgm:cxn modelId="{271F6442-134F-498D-81F3-4455371F486B}" srcId="{E1EB192D-733E-4009-B0CF-4EC04BD9810A}" destId="{1CD962B2-BFD6-4DF9-993D-3EACFE739F58}" srcOrd="1" destOrd="0" parTransId="{716E269E-CDEA-40BB-8E60-8C608213EB30}" sibTransId="{AECE810C-1FEF-46C8-9EF0-9B8F46BA98B8}"/>
    <dgm:cxn modelId="{4B5BF3F6-E4D3-4E8E-AE6A-7BFB1EDB9D29}" srcId="{9601559A-42AF-4AC5-975B-FF05F3A83188}" destId="{D0876674-BE7E-45FC-A84D-18CFF7FE31AE}" srcOrd="0" destOrd="0" parTransId="{E87348BF-BDA7-4A58-988B-5D9DC7EBC97B}" sibTransId="{C335B645-3566-44E8-8A96-2EDD17BA5D08}"/>
    <dgm:cxn modelId="{E9EF38ED-88CB-4308-B931-DE12EE6FF778}" srcId="{87109A28-3B5A-4071-8D97-E8B0F6D0FEFD}" destId="{8D311B8D-15FA-4836-99B2-8B9CE8EA57C4}" srcOrd="2" destOrd="0" parTransId="{B693EAF7-0C54-4FD6-86A1-01A4B6E739FB}" sibTransId="{BC0B8975-0CD5-479D-8746-66F1A8782D3E}"/>
    <dgm:cxn modelId="{84D09500-5D89-4ACC-BE78-29FE246D3621}" srcId="{1CD962B2-BFD6-4DF9-993D-3EACFE739F58}" destId="{87109A28-3B5A-4071-8D97-E8B0F6D0FEFD}" srcOrd="4" destOrd="0" parTransId="{C1EDE294-874A-47E6-9096-D63FA92FD94E}" sibTransId="{FEC06F7F-8D03-4CBA-ACC6-D86C4BC6B413}"/>
    <dgm:cxn modelId="{A3C83CDF-06C4-4A41-AB75-3EAE4123516E}" type="presOf" srcId="{12F0DC7B-AF01-4F2B-8C05-30838BE6A872}" destId="{C73F4708-6D9E-4F2F-ADB3-337B6D0A5C43}" srcOrd="1" destOrd="0" presId="urn:microsoft.com/office/officeart/2005/8/layout/hierarchy2"/>
    <dgm:cxn modelId="{8CAD13C7-C307-4304-9D39-78BFAF07B1C4}" type="presOf" srcId="{40A559E5-6B59-4ECF-89B4-105AB1864EDE}" destId="{59E5E78C-D474-4108-961F-BC7E5D6A6A41}" srcOrd="1" destOrd="0" presId="urn:microsoft.com/office/officeart/2005/8/layout/hierarchy2"/>
    <dgm:cxn modelId="{4386B347-AFB5-4A4E-A7D1-1FEEB2A3852B}" srcId="{E1EB192D-733E-4009-B0CF-4EC04BD9810A}" destId="{AF989FCD-4C99-4AD9-9527-F79DC12ECD74}" srcOrd="0" destOrd="0" parTransId="{BC85A5D5-2D40-4696-9E3D-3EAE7A6A11CC}" sibTransId="{237F98F3-8ECE-4902-919E-46538EA716F3}"/>
    <dgm:cxn modelId="{E4BC2EF7-351B-41AE-BEAC-264AC51CDF51}" type="presOf" srcId="{F62F5E6A-F296-467D-A3C4-9E90819FC532}" destId="{69F19CC6-07DE-455F-938C-42E7D6BA1C0C}" srcOrd="1" destOrd="0" presId="urn:microsoft.com/office/officeart/2005/8/layout/hierarchy2"/>
    <dgm:cxn modelId="{0CECD275-9C3F-4857-9C50-6BF69D717705}" type="presOf" srcId="{54871F24-D59E-4CA3-83F3-18F3C082D8D3}" destId="{FDC2C9D2-47AF-4BDB-9C33-3C8CF3CAF552}" srcOrd="1" destOrd="0" presId="urn:microsoft.com/office/officeart/2005/8/layout/hierarchy2"/>
    <dgm:cxn modelId="{C6844A54-CBDA-4125-BAF6-72B2BBDEB8D8}" type="presOf" srcId="{8D311B8D-15FA-4836-99B2-8B9CE8EA57C4}" destId="{B6CFA2C4-25D7-40E8-9D33-D603EA724BA7}" srcOrd="0" destOrd="0" presId="urn:microsoft.com/office/officeart/2005/8/layout/hierarchy2"/>
    <dgm:cxn modelId="{08AB4B63-0049-42B0-9B36-A0F8C89E9291}" type="presOf" srcId="{12F0DC7B-AF01-4F2B-8C05-30838BE6A872}" destId="{9A059136-54C5-4E91-A748-EF5834B66FB7}" srcOrd="0" destOrd="0" presId="urn:microsoft.com/office/officeart/2005/8/layout/hierarchy2"/>
    <dgm:cxn modelId="{677AC058-31AA-45EC-B42D-48664B4111CD}" type="presOf" srcId="{D06144D3-2DD1-4348-B84B-B2E4713B8EE0}" destId="{C0CCFE57-B2AB-4BDA-8AFF-21D3F0965106}" srcOrd="1" destOrd="0" presId="urn:microsoft.com/office/officeart/2005/8/layout/hierarchy2"/>
    <dgm:cxn modelId="{A57709E8-C87E-439B-AF1D-5D11363F5539}" type="presOf" srcId="{667F8D24-227E-4F6E-A303-116C81B17D0D}" destId="{36B89707-436F-407F-9C35-47BDB58BED1E}" srcOrd="0" destOrd="0" presId="urn:microsoft.com/office/officeart/2005/8/layout/hierarchy2"/>
    <dgm:cxn modelId="{CBAFCD44-B590-4DC1-B0C4-BBE1AC91FE36}" srcId="{0AEFFBFA-512C-46E1-AAC1-769668DB5182}" destId="{667F8D24-227E-4F6E-A303-116C81B17D0D}" srcOrd="0" destOrd="0" parTransId="{CD74F249-E945-4119-82EB-755294A6760F}" sibTransId="{C13675ED-369C-4E38-B27E-086117ABC748}"/>
    <dgm:cxn modelId="{1A2D23FF-E85F-454A-89A3-F383EC9EF5B5}" type="presOf" srcId="{C49E1764-8899-4FC7-A544-A741112762CF}" destId="{9D47BED5-02D8-4856-807C-253E6A0C64F4}" srcOrd="1" destOrd="0" presId="urn:microsoft.com/office/officeart/2005/8/layout/hierarchy2"/>
    <dgm:cxn modelId="{24883977-A489-45CB-B0C1-33ABC8A5974F}" type="presOf" srcId="{31D58215-EE05-463C-8B0E-8438E6E41F6B}" destId="{B7276EB2-C257-4E9F-B19E-A4EF14BBD43A}" srcOrd="0" destOrd="0" presId="urn:microsoft.com/office/officeart/2005/8/layout/hierarchy2"/>
    <dgm:cxn modelId="{93432282-E9C5-419F-BD29-D516C86222FD}" type="presParOf" srcId="{654CDD33-6B08-421C-B788-5E16C081D5E6}" destId="{D95C1E67-B1F1-4764-B7B1-CAF630A78FB4}" srcOrd="0" destOrd="0" presId="urn:microsoft.com/office/officeart/2005/8/layout/hierarchy2"/>
    <dgm:cxn modelId="{041DCD51-36D4-4AB3-B967-62884A850EB6}" type="presParOf" srcId="{D95C1E67-B1F1-4764-B7B1-CAF630A78FB4}" destId="{603330C5-D304-4780-9D91-0AA527C0214A}" srcOrd="0" destOrd="0" presId="urn:microsoft.com/office/officeart/2005/8/layout/hierarchy2"/>
    <dgm:cxn modelId="{1C735FB8-A7E0-4963-9C26-6A95B32ADE57}" type="presParOf" srcId="{D95C1E67-B1F1-4764-B7B1-CAF630A78FB4}" destId="{960B39F8-8718-42C6-AD4E-928118B1732A}" srcOrd="1" destOrd="0" presId="urn:microsoft.com/office/officeart/2005/8/layout/hierarchy2"/>
    <dgm:cxn modelId="{0F62AD45-BA8F-4B8D-BDBF-64DF4DC92B4C}" type="presParOf" srcId="{960B39F8-8718-42C6-AD4E-928118B1732A}" destId="{989863C7-74EB-414A-B890-4024F55A3096}" srcOrd="0" destOrd="0" presId="urn:microsoft.com/office/officeart/2005/8/layout/hierarchy2"/>
    <dgm:cxn modelId="{E588AFE0-3A27-421A-87A4-E81CFD7880B1}" type="presParOf" srcId="{989863C7-74EB-414A-B890-4024F55A3096}" destId="{3F55A43B-2128-42F4-82D7-CCA3EA5DD89A}" srcOrd="0" destOrd="0" presId="urn:microsoft.com/office/officeart/2005/8/layout/hierarchy2"/>
    <dgm:cxn modelId="{5BA680E1-3666-46D3-9F30-9A1920DA9EDD}" type="presParOf" srcId="{960B39F8-8718-42C6-AD4E-928118B1732A}" destId="{71BC0623-031F-49A0-A1A6-E74760B2E859}" srcOrd="1" destOrd="0" presId="urn:microsoft.com/office/officeart/2005/8/layout/hierarchy2"/>
    <dgm:cxn modelId="{8AFF3E8B-40B1-4143-A899-A0A7197F25FA}" type="presParOf" srcId="{71BC0623-031F-49A0-A1A6-E74760B2E859}" destId="{ED59B012-474E-4976-BAF5-852D3FB08B65}" srcOrd="0" destOrd="0" presId="urn:microsoft.com/office/officeart/2005/8/layout/hierarchy2"/>
    <dgm:cxn modelId="{A7F5A7DE-856D-496D-8278-7C135BD7BB85}" type="presParOf" srcId="{71BC0623-031F-49A0-A1A6-E74760B2E859}" destId="{8DD79E10-D479-49A5-916B-33A6CCA69BC6}" srcOrd="1" destOrd="0" presId="urn:microsoft.com/office/officeart/2005/8/layout/hierarchy2"/>
    <dgm:cxn modelId="{2E83A59F-8F2E-42E2-A0BF-586FCC2F7975}" type="presParOf" srcId="{8DD79E10-D479-49A5-916B-33A6CCA69BC6}" destId="{7AE89587-444E-482E-971C-68936D190955}" srcOrd="0" destOrd="0" presId="urn:microsoft.com/office/officeart/2005/8/layout/hierarchy2"/>
    <dgm:cxn modelId="{11891C3E-41FA-46B5-8AE8-E86F4C92CD89}" type="presParOf" srcId="{7AE89587-444E-482E-971C-68936D190955}" destId="{4CA3E4C0-B95C-40D4-80B2-8506AEED39A6}" srcOrd="0" destOrd="0" presId="urn:microsoft.com/office/officeart/2005/8/layout/hierarchy2"/>
    <dgm:cxn modelId="{78CDAA3E-F3D3-4E64-A1FF-5C66DFDFCBC8}" type="presParOf" srcId="{8DD79E10-D479-49A5-916B-33A6CCA69BC6}" destId="{A07B9069-22DF-4042-95D1-852727C9CA22}" srcOrd="1" destOrd="0" presId="urn:microsoft.com/office/officeart/2005/8/layout/hierarchy2"/>
    <dgm:cxn modelId="{95727616-D8C5-42AB-8A13-2D10A2C64A6D}" type="presParOf" srcId="{A07B9069-22DF-4042-95D1-852727C9CA22}" destId="{36B89707-436F-407F-9C35-47BDB58BED1E}" srcOrd="0" destOrd="0" presId="urn:microsoft.com/office/officeart/2005/8/layout/hierarchy2"/>
    <dgm:cxn modelId="{1E95F325-EBD0-492F-9BBB-D5079B3CA9D9}" type="presParOf" srcId="{A07B9069-22DF-4042-95D1-852727C9CA22}" destId="{A4337A20-3896-47C0-BEBA-F2DAB38A87F8}" srcOrd="1" destOrd="0" presId="urn:microsoft.com/office/officeart/2005/8/layout/hierarchy2"/>
    <dgm:cxn modelId="{D1AFD433-349D-417A-8641-02066D3D38C9}" type="presParOf" srcId="{8DD79E10-D479-49A5-916B-33A6CCA69BC6}" destId="{6C7C86D1-A174-46A9-84A7-72E62B4A610F}" srcOrd="2" destOrd="0" presId="urn:microsoft.com/office/officeart/2005/8/layout/hierarchy2"/>
    <dgm:cxn modelId="{C07341CB-BD0A-49B4-860B-5F621A8CF60F}" type="presParOf" srcId="{6C7C86D1-A174-46A9-84A7-72E62B4A610F}" destId="{9D47BED5-02D8-4856-807C-253E6A0C64F4}" srcOrd="0" destOrd="0" presId="urn:microsoft.com/office/officeart/2005/8/layout/hierarchy2"/>
    <dgm:cxn modelId="{4FC0FA28-BD5B-4FB4-8105-E916792F1E15}" type="presParOf" srcId="{8DD79E10-D479-49A5-916B-33A6CCA69BC6}" destId="{A71A17B7-D1A0-4875-8BB6-39376AEB15A2}" srcOrd="3" destOrd="0" presId="urn:microsoft.com/office/officeart/2005/8/layout/hierarchy2"/>
    <dgm:cxn modelId="{6D488A97-300D-4BF2-9EF5-A8AABD49B414}" type="presParOf" srcId="{A71A17B7-D1A0-4875-8BB6-39376AEB15A2}" destId="{EF23D149-36CC-48B7-8DAB-2542B9FCB779}" srcOrd="0" destOrd="0" presId="urn:microsoft.com/office/officeart/2005/8/layout/hierarchy2"/>
    <dgm:cxn modelId="{4A5EE967-4A88-468B-BE6E-27265AB4BCC2}" type="presParOf" srcId="{A71A17B7-D1A0-4875-8BB6-39376AEB15A2}" destId="{ECBA462F-44D5-4E31-9244-487E966270A4}" srcOrd="1" destOrd="0" presId="urn:microsoft.com/office/officeart/2005/8/layout/hierarchy2"/>
    <dgm:cxn modelId="{618A91F7-F470-4A07-826C-CDD62064F388}" type="presParOf" srcId="{8DD79E10-D479-49A5-916B-33A6CCA69BC6}" destId="{FBFC76F5-DB48-4366-85EB-D65B7A525578}" srcOrd="4" destOrd="0" presId="urn:microsoft.com/office/officeart/2005/8/layout/hierarchy2"/>
    <dgm:cxn modelId="{EA34C882-E664-43E8-9653-CF4E94F44C24}" type="presParOf" srcId="{FBFC76F5-DB48-4366-85EB-D65B7A525578}" destId="{186103A2-D8CC-4401-A159-17908EC61374}" srcOrd="0" destOrd="0" presId="urn:microsoft.com/office/officeart/2005/8/layout/hierarchy2"/>
    <dgm:cxn modelId="{3AEB6229-5F46-471D-B374-477EE31A8123}" type="presParOf" srcId="{8DD79E10-D479-49A5-916B-33A6CCA69BC6}" destId="{0A547DBA-6865-4EE6-8A0F-1A9280C435C8}" srcOrd="5" destOrd="0" presId="urn:microsoft.com/office/officeart/2005/8/layout/hierarchy2"/>
    <dgm:cxn modelId="{5D1091D8-5D42-4406-8B7D-F31AB927049A}" type="presParOf" srcId="{0A547DBA-6865-4EE6-8A0F-1A9280C435C8}" destId="{E086767C-7F88-4DB1-BE8B-F4CEDD4FA151}" srcOrd="0" destOrd="0" presId="urn:microsoft.com/office/officeart/2005/8/layout/hierarchy2"/>
    <dgm:cxn modelId="{F000F39C-D060-4298-A98C-8D3E0E4D62C7}" type="presParOf" srcId="{0A547DBA-6865-4EE6-8A0F-1A9280C435C8}" destId="{EEB29ED4-A897-4A16-A5DF-39E9B7A8DA49}" srcOrd="1" destOrd="0" presId="urn:microsoft.com/office/officeart/2005/8/layout/hierarchy2"/>
    <dgm:cxn modelId="{71D88C15-A069-4C96-A44E-71A421AE1558}" type="presParOf" srcId="{EEB29ED4-A897-4A16-A5DF-39E9B7A8DA49}" destId="{B555D8BF-0A0E-4DB7-B126-BE07DF1C30F3}" srcOrd="0" destOrd="0" presId="urn:microsoft.com/office/officeart/2005/8/layout/hierarchy2"/>
    <dgm:cxn modelId="{EFDA36FE-D02A-4172-8F6E-B7EECC98A254}" type="presParOf" srcId="{B555D8BF-0A0E-4DB7-B126-BE07DF1C30F3}" destId="{DC86DAB3-C1FA-41B5-B4AB-26FA0615240C}" srcOrd="0" destOrd="0" presId="urn:microsoft.com/office/officeart/2005/8/layout/hierarchy2"/>
    <dgm:cxn modelId="{06336C9C-0405-4B7E-BB8F-94172A0BE223}" type="presParOf" srcId="{EEB29ED4-A897-4A16-A5DF-39E9B7A8DA49}" destId="{5663533A-64E3-44E9-889F-226DC01DEDDA}" srcOrd="1" destOrd="0" presId="urn:microsoft.com/office/officeart/2005/8/layout/hierarchy2"/>
    <dgm:cxn modelId="{2451FD5F-4880-4B24-B2B2-1802143B5436}" type="presParOf" srcId="{5663533A-64E3-44E9-889F-226DC01DEDDA}" destId="{BF98FC7D-4CC2-48B4-9950-50E1E4A67CAA}" srcOrd="0" destOrd="0" presId="urn:microsoft.com/office/officeart/2005/8/layout/hierarchy2"/>
    <dgm:cxn modelId="{B13C1373-0DCC-4501-8E00-B38BAE77A014}" type="presParOf" srcId="{5663533A-64E3-44E9-889F-226DC01DEDDA}" destId="{12733BB1-11F6-4ED7-82D4-72F374CCF34E}" srcOrd="1" destOrd="0" presId="urn:microsoft.com/office/officeart/2005/8/layout/hierarchy2"/>
    <dgm:cxn modelId="{23C00F01-5A44-4ABA-BE7D-47A58040F0CE}" type="presParOf" srcId="{EEB29ED4-A897-4A16-A5DF-39E9B7A8DA49}" destId="{9A059136-54C5-4E91-A748-EF5834B66FB7}" srcOrd="2" destOrd="0" presId="urn:microsoft.com/office/officeart/2005/8/layout/hierarchy2"/>
    <dgm:cxn modelId="{F53E1F54-ED90-4FD5-A613-69A07E7C6B9F}" type="presParOf" srcId="{9A059136-54C5-4E91-A748-EF5834B66FB7}" destId="{C73F4708-6D9E-4F2F-ADB3-337B6D0A5C43}" srcOrd="0" destOrd="0" presId="urn:microsoft.com/office/officeart/2005/8/layout/hierarchy2"/>
    <dgm:cxn modelId="{7C487586-66EB-4C28-80C1-994AB514E4AD}" type="presParOf" srcId="{EEB29ED4-A897-4A16-A5DF-39E9B7A8DA49}" destId="{8ED49396-5B52-48CC-92AC-8233C3AB4BF4}" srcOrd="3" destOrd="0" presId="urn:microsoft.com/office/officeart/2005/8/layout/hierarchy2"/>
    <dgm:cxn modelId="{87FEA1E3-5B2B-4ED6-B8C3-4F3A0C27E513}" type="presParOf" srcId="{8ED49396-5B52-48CC-92AC-8233C3AB4BF4}" destId="{C4E93CBC-D8B9-426C-9A3F-DD211500A0BA}" srcOrd="0" destOrd="0" presId="urn:microsoft.com/office/officeart/2005/8/layout/hierarchy2"/>
    <dgm:cxn modelId="{BE350406-C192-4A48-B655-8FE605D6ACE0}" type="presParOf" srcId="{8ED49396-5B52-48CC-92AC-8233C3AB4BF4}" destId="{3A6FD143-DF9C-458D-A75A-563D7266DA5F}" srcOrd="1" destOrd="0" presId="urn:microsoft.com/office/officeart/2005/8/layout/hierarchy2"/>
    <dgm:cxn modelId="{7AE26DD7-9AD7-4D33-8308-8179599BC943}" type="presParOf" srcId="{EEB29ED4-A897-4A16-A5DF-39E9B7A8DA49}" destId="{1B6DDB0E-6EAE-434A-BF18-C2A5759226AE}" srcOrd="4" destOrd="0" presId="urn:microsoft.com/office/officeart/2005/8/layout/hierarchy2"/>
    <dgm:cxn modelId="{09DB62FB-596E-48F6-84FB-CE6A98EA534F}" type="presParOf" srcId="{1B6DDB0E-6EAE-434A-BF18-C2A5759226AE}" destId="{2B9B5F78-C416-45A0-948A-AA029F52C97E}" srcOrd="0" destOrd="0" presId="urn:microsoft.com/office/officeart/2005/8/layout/hierarchy2"/>
    <dgm:cxn modelId="{87779D60-2294-46C3-8AF7-49CE78B7B432}" type="presParOf" srcId="{EEB29ED4-A897-4A16-A5DF-39E9B7A8DA49}" destId="{F5F90441-10F8-4E24-AD7A-2108B36CC44C}" srcOrd="5" destOrd="0" presId="urn:microsoft.com/office/officeart/2005/8/layout/hierarchy2"/>
    <dgm:cxn modelId="{AF1BB70B-45FF-40BF-A980-981C8DD06BE4}" type="presParOf" srcId="{F5F90441-10F8-4E24-AD7A-2108B36CC44C}" destId="{0DF6BAA5-E0EE-47ED-A2E2-A50A4078B2D3}" srcOrd="0" destOrd="0" presId="urn:microsoft.com/office/officeart/2005/8/layout/hierarchy2"/>
    <dgm:cxn modelId="{F25EFF4D-F1F5-42D0-8F8B-1D5A207A28D7}" type="presParOf" srcId="{F5F90441-10F8-4E24-AD7A-2108B36CC44C}" destId="{3753FD5F-4E09-4513-A5F6-3405CB087F04}" srcOrd="1" destOrd="0" presId="urn:microsoft.com/office/officeart/2005/8/layout/hierarchy2"/>
    <dgm:cxn modelId="{06A22241-0685-43EE-811F-58597C6DAB2E}" type="presParOf" srcId="{EEB29ED4-A897-4A16-A5DF-39E9B7A8DA49}" destId="{90E1E5CB-E154-47DD-91BE-EDD9561CA5F9}" srcOrd="6" destOrd="0" presId="urn:microsoft.com/office/officeart/2005/8/layout/hierarchy2"/>
    <dgm:cxn modelId="{908BE911-6CAA-48B2-9A5A-E927E13E9836}" type="presParOf" srcId="{90E1E5CB-E154-47DD-91BE-EDD9561CA5F9}" destId="{59E5E78C-D474-4108-961F-BC7E5D6A6A41}" srcOrd="0" destOrd="0" presId="urn:microsoft.com/office/officeart/2005/8/layout/hierarchy2"/>
    <dgm:cxn modelId="{D164428D-96D0-4EE8-963A-3E6280DB07E4}" type="presParOf" srcId="{EEB29ED4-A897-4A16-A5DF-39E9B7A8DA49}" destId="{C029EB52-494F-45A6-A9B6-A12ECE3F1E70}" srcOrd="7" destOrd="0" presId="urn:microsoft.com/office/officeart/2005/8/layout/hierarchy2"/>
    <dgm:cxn modelId="{BC3D136E-EFCA-478D-B14B-74BE35BAB0E4}" type="presParOf" srcId="{C029EB52-494F-45A6-A9B6-A12ECE3F1E70}" destId="{712DA3BE-1C16-4B4E-B22C-E7A04F8AEE2C}" srcOrd="0" destOrd="0" presId="urn:microsoft.com/office/officeart/2005/8/layout/hierarchy2"/>
    <dgm:cxn modelId="{9A15201D-D465-4C98-B2B9-07D0449861FC}" type="presParOf" srcId="{C029EB52-494F-45A6-A9B6-A12ECE3F1E70}" destId="{23C896C9-B65E-45C5-8BE6-BBD14B42B599}" srcOrd="1" destOrd="0" presId="urn:microsoft.com/office/officeart/2005/8/layout/hierarchy2"/>
    <dgm:cxn modelId="{4C671084-0AD6-43C1-8BBB-BFA7C1B5AFE0}" type="presParOf" srcId="{8DD79E10-D479-49A5-916B-33A6CCA69BC6}" destId="{4C8D22A0-3959-4B5D-BD9B-44A134F15034}" srcOrd="6" destOrd="0" presId="urn:microsoft.com/office/officeart/2005/8/layout/hierarchy2"/>
    <dgm:cxn modelId="{33D938A4-AA8B-4808-947D-832FEBB43126}" type="presParOf" srcId="{4C8D22A0-3959-4B5D-BD9B-44A134F15034}" destId="{C0CCFE57-B2AB-4BDA-8AFF-21D3F0965106}" srcOrd="0" destOrd="0" presId="urn:microsoft.com/office/officeart/2005/8/layout/hierarchy2"/>
    <dgm:cxn modelId="{D2778FF0-3FC8-4EE0-9C9D-849E0922109C}" type="presParOf" srcId="{8DD79E10-D479-49A5-916B-33A6CCA69BC6}" destId="{EBA7E26C-2A88-424A-BB96-D86980D296A8}" srcOrd="7" destOrd="0" presId="urn:microsoft.com/office/officeart/2005/8/layout/hierarchy2"/>
    <dgm:cxn modelId="{3C739D6E-6795-4E6C-9A4F-8561AF6083EA}" type="presParOf" srcId="{EBA7E26C-2A88-424A-BB96-D86980D296A8}" destId="{4C2301FB-7BFA-462F-AFFC-FC17DFA81737}" srcOrd="0" destOrd="0" presId="urn:microsoft.com/office/officeart/2005/8/layout/hierarchy2"/>
    <dgm:cxn modelId="{5E6ECC05-5D25-4AE8-BBD2-F76C38A70E18}" type="presParOf" srcId="{EBA7E26C-2A88-424A-BB96-D86980D296A8}" destId="{04C9A7DF-295F-4362-ACE7-864953582AC3}" srcOrd="1" destOrd="0" presId="urn:microsoft.com/office/officeart/2005/8/layout/hierarchy2"/>
    <dgm:cxn modelId="{006E5709-E466-456B-885D-78E211932BC6}" type="presParOf" srcId="{8DD79E10-D479-49A5-916B-33A6CCA69BC6}" destId="{49DBC6BA-9A65-4783-877B-934BF061A1EC}" srcOrd="8" destOrd="0" presId="urn:microsoft.com/office/officeart/2005/8/layout/hierarchy2"/>
    <dgm:cxn modelId="{D76BAEDD-A83D-408F-822F-BFFFB231DDC5}" type="presParOf" srcId="{49DBC6BA-9A65-4783-877B-934BF061A1EC}" destId="{33306C68-A18A-45CF-94F9-EB95338E3096}" srcOrd="0" destOrd="0" presId="urn:microsoft.com/office/officeart/2005/8/layout/hierarchy2"/>
    <dgm:cxn modelId="{4E3EE920-5CFE-4B81-9879-8F81ABCC868D}" type="presParOf" srcId="{8DD79E10-D479-49A5-916B-33A6CCA69BC6}" destId="{1F7D92AF-A87A-48B7-94A9-9A0AE9765AEB}" srcOrd="9" destOrd="0" presId="urn:microsoft.com/office/officeart/2005/8/layout/hierarchy2"/>
    <dgm:cxn modelId="{672371EE-0A07-4483-B51B-7F09191253D7}" type="presParOf" srcId="{1F7D92AF-A87A-48B7-94A9-9A0AE9765AEB}" destId="{E87C84FC-C94B-4CE2-8FD0-15D13525738C}" srcOrd="0" destOrd="0" presId="urn:microsoft.com/office/officeart/2005/8/layout/hierarchy2"/>
    <dgm:cxn modelId="{E24D11DC-5283-457B-9B4D-50D854F9A47A}" type="presParOf" srcId="{1F7D92AF-A87A-48B7-94A9-9A0AE9765AEB}" destId="{C0712AC8-B7BC-4852-B8FA-F6B39DB5A4FE}" srcOrd="1" destOrd="0" presId="urn:microsoft.com/office/officeart/2005/8/layout/hierarchy2"/>
    <dgm:cxn modelId="{07527289-5594-406A-BC7C-35C79F749371}" type="presParOf" srcId="{960B39F8-8718-42C6-AD4E-928118B1732A}" destId="{68F97AC7-A9A3-4C8A-9F7E-C537DB9F951D}" srcOrd="2" destOrd="0" presId="urn:microsoft.com/office/officeart/2005/8/layout/hierarchy2"/>
    <dgm:cxn modelId="{F6E9B5A8-94D1-4938-8F29-DD49830A6FB1}" type="presParOf" srcId="{68F97AC7-A9A3-4C8A-9F7E-C537DB9F951D}" destId="{3BB3DE03-F0A4-46E9-916F-C41F1374196C}" srcOrd="0" destOrd="0" presId="urn:microsoft.com/office/officeart/2005/8/layout/hierarchy2"/>
    <dgm:cxn modelId="{95E03DC8-A817-44AA-BA94-FF3B48D6620F}" type="presParOf" srcId="{960B39F8-8718-42C6-AD4E-928118B1732A}" destId="{C428F627-2267-47D5-A185-7B4BE98BDB9E}" srcOrd="3" destOrd="0" presId="urn:microsoft.com/office/officeart/2005/8/layout/hierarchy2"/>
    <dgm:cxn modelId="{6F51BABE-FE5C-4DB9-963E-962656484BE5}" type="presParOf" srcId="{C428F627-2267-47D5-A185-7B4BE98BDB9E}" destId="{36B78A0C-ED86-4445-8296-0AE16F6B3F6A}" srcOrd="0" destOrd="0" presId="urn:microsoft.com/office/officeart/2005/8/layout/hierarchy2"/>
    <dgm:cxn modelId="{D4E80429-132E-4804-9AED-93EC74F692DC}" type="presParOf" srcId="{C428F627-2267-47D5-A185-7B4BE98BDB9E}" destId="{5BB14FB6-FB94-494A-A689-C9A76C5C2F9E}" srcOrd="1" destOrd="0" presId="urn:microsoft.com/office/officeart/2005/8/layout/hierarchy2"/>
    <dgm:cxn modelId="{619B0174-3C0F-4A72-95B1-ED672923AE0D}" type="presParOf" srcId="{5BB14FB6-FB94-494A-A689-C9A76C5C2F9E}" destId="{1C5E724C-7E07-489E-AB57-30A8D217FD8C}" srcOrd="0" destOrd="0" presId="urn:microsoft.com/office/officeart/2005/8/layout/hierarchy2"/>
    <dgm:cxn modelId="{63CA727C-3465-4940-9B40-9BB2BE1120A5}" type="presParOf" srcId="{1C5E724C-7E07-489E-AB57-30A8D217FD8C}" destId="{84F8C6AF-FCD3-4C87-8C8E-0C5B6279C6CD}" srcOrd="0" destOrd="0" presId="urn:microsoft.com/office/officeart/2005/8/layout/hierarchy2"/>
    <dgm:cxn modelId="{EBC395A0-EA58-4E56-8E33-9DF4644A71A1}" type="presParOf" srcId="{5BB14FB6-FB94-494A-A689-C9A76C5C2F9E}" destId="{D46922AB-0D7C-406E-B65C-06A7FC9B2B3E}" srcOrd="1" destOrd="0" presId="urn:microsoft.com/office/officeart/2005/8/layout/hierarchy2"/>
    <dgm:cxn modelId="{E600E35F-01B9-4EDD-96A3-B5F1EB512132}" type="presParOf" srcId="{D46922AB-0D7C-406E-B65C-06A7FC9B2B3E}" destId="{5AA458FA-FABF-41FC-A218-84C6DA1E3A08}" srcOrd="0" destOrd="0" presId="urn:microsoft.com/office/officeart/2005/8/layout/hierarchy2"/>
    <dgm:cxn modelId="{A5E1FC70-8671-46BE-A8EE-FCE6C9AA7B1C}" type="presParOf" srcId="{D46922AB-0D7C-406E-B65C-06A7FC9B2B3E}" destId="{EC3580CB-B4E4-40DF-A242-18C2C703E582}" srcOrd="1" destOrd="0" presId="urn:microsoft.com/office/officeart/2005/8/layout/hierarchy2"/>
    <dgm:cxn modelId="{F900BC75-36BA-4083-9F5D-973637B568B3}" type="presParOf" srcId="{5BB14FB6-FB94-494A-A689-C9A76C5C2F9E}" destId="{CC3C6E9B-F856-435F-A06D-19F5B9615415}" srcOrd="2" destOrd="0" presId="urn:microsoft.com/office/officeart/2005/8/layout/hierarchy2"/>
    <dgm:cxn modelId="{70A09603-7250-4432-B2D6-2AFC86A3C688}" type="presParOf" srcId="{CC3C6E9B-F856-435F-A06D-19F5B9615415}" destId="{49C9A25F-CE65-4966-AE40-881AFAACC12B}" srcOrd="0" destOrd="0" presId="urn:microsoft.com/office/officeart/2005/8/layout/hierarchy2"/>
    <dgm:cxn modelId="{F2FA8BB7-3E25-476F-9C47-347F336EDD43}" type="presParOf" srcId="{5BB14FB6-FB94-494A-A689-C9A76C5C2F9E}" destId="{9E0C7DAC-5123-4C65-A765-A03356ADBF44}" srcOrd="3" destOrd="0" presId="urn:microsoft.com/office/officeart/2005/8/layout/hierarchy2"/>
    <dgm:cxn modelId="{250D841B-02B6-498F-833B-A6E93DDADC37}" type="presParOf" srcId="{9E0C7DAC-5123-4C65-A765-A03356ADBF44}" destId="{5A568CA9-248E-4E93-85C0-EB397E3174F4}" srcOrd="0" destOrd="0" presId="urn:microsoft.com/office/officeart/2005/8/layout/hierarchy2"/>
    <dgm:cxn modelId="{D8239024-7C95-4DC7-A8A6-32A5966204A1}" type="presParOf" srcId="{9E0C7DAC-5123-4C65-A765-A03356ADBF44}" destId="{BC50463C-2DCB-42B1-9DB6-36EF60DAD8AC}" srcOrd="1" destOrd="0" presId="urn:microsoft.com/office/officeart/2005/8/layout/hierarchy2"/>
    <dgm:cxn modelId="{6E6BB131-E197-4D8C-8C13-541D4B7A30F7}" type="presParOf" srcId="{BC50463C-2DCB-42B1-9DB6-36EF60DAD8AC}" destId="{368F51FE-7180-453D-9131-563E40241D94}" srcOrd="0" destOrd="0" presId="urn:microsoft.com/office/officeart/2005/8/layout/hierarchy2"/>
    <dgm:cxn modelId="{3CE9F6B7-F5DC-4218-857B-1B42203E7D95}" type="presParOf" srcId="{368F51FE-7180-453D-9131-563E40241D94}" destId="{8DA6AC07-2B4C-4C87-B713-EE5A265F7459}" srcOrd="0" destOrd="0" presId="urn:microsoft.com/office/officeart/2005/8/layout/hierarchy2"/>
    <dgm:cxn modelId="{B86861C4-475E-46F4-8E7C-04BC7342D272}" type="presParOf" srcId="{BC50463C-2DCB-42B1-9DB6-36EF60DAD8AC}" destId="{76082B2C-9655-4E2B-B637-8DACDEC10129}" srcOrd="1" destOrd="0" presId="urn:microsoft.com/office/officeart/2005/8/layout/hierarchy2"/>
    <dgm:cxn modelId="{9FE15A44-C936-4A3D-A59E-C8D5DFAAF8D0}" type="presParOf" srcId="{76082B2C-9655-4E2B-B637-8DACDEC10129}" destId="{D115F8AE-8043-451D-A7F8-E39FC490A8FA}" srcOrd="0" destOrd="0" presId="urn:microsoft.com/office/officeart/2005/8/layout/hierarchy2"/>
    <dgm:cxn modelId="{ECFAF0FE-E935-40FD-B3AA-DE0C24763C8B}" type="presParOf" srcId="{76082B2C-9655-4E2B-B637-8DACDEC10129}" destId="{EA093DE9-F6D2-41E1-A38D-CFCF102FE73D}" srcOrd="1" destOrd="0" presId="urn:microsoft.com/office/officeart/2005/8/layout/hierarchy2"/>
    <dgm:cxn modelId="{89A2F679-F714-4F8B-B65A-A02706458B19}" type="presParOf" srcId="{BC50463C-2DCB-42B1-9DB6-36EF60DAD8AC}" destId="{2FE2E1C8-4BB9-47B7-A6E1-434D6446F7EE}" srcOrd="2" destOrd="0" presId="urn:microsoft.com/office/officeart/2005/8/layout/hierarchy2"/>
    <dgm:cxn modelId="{527DDEBF-A31F-4931-90BE-18724F49F3B3}" type="presParOf" srcId="{2FE2E1C8-4BB9-47B7-A6E1-434D6446F7EE}" destId="{9EE98DAC-3CCC-4797-8CD2-D50B7994DA7A}" srcOrd="0" destOrd="0" presId="urn:microsoft.com/office/officeart/2005/8/layout/hierarchy2"/>
    <dgm:cxn modelId="{19FC60C5-F8FF-449E-884E-105F7CD17ACC}" type="presParOf" srcId="{BC50463C-2DCB-42B1-9DB6-36EF60DAD8AC}" destId="{B4735676-E2D3-4B8B-ACE2-C876C02854A8}" srcOrd="3" destOrd="0" presId="urn:microsoft.com/office/officeart/2005/8/layout/hierarchy2"/>
    <dgm:cxn modelId="{D6B37B49-ECF6-4179-BAD8-7EB2F463C939}" type="presParOf" srcId="{B4735676-E2D3-4B8B-ACE2-C876C02854A8}" destId="{70110E7F-843C-44B4-B209-A0BFF4131986}" srcOrd="0" destOrd="0" presId="urn:microsoft.com/office/officeart/2005/8/layout/hierarchy2"/>
    <dgm:cxn modelId="{F945203C-BE89-42E7-B730-A6EE60E1BACE}" type="presParOf" srcId="{B4735676-E2D3-4B8B-ACE2-C876C02854A8}" destId="{AC6CC750-2768-440E-B723-36E2C878DEB6}" srcOrd="1" destOrd="0" presId="urn:microsoft.com/office/officeart/2005/8/layout/hierarchy2"/>
    <dgm:cxn modelId="{7015ACEA-671D-4720-9456-31A778E170FF}" type="presParOf" srcId="{BC50463C-2DCB-42B1-9DB6-36EF60DAD8AC}" destId="{5CCBF6E6-CC20-402E-8555-BD75DED61986}" srcOrd="4" destOrd="0" presId="urn:microsoft.com/office/officeart/2005/8/layout/hierarchy2"/>
    <dgm:cxn modelId="{8D2AA5A8-1E2E-4C1F-9707-490D848EB3C1}" type="presParOf" srcId="{5CCBF6E6-CC20-402E-8555-BD75DED61986}" destId="{C5EEA970-DC70-4F0A-ACF6-7C192EC9C3F8}" srcOrd="0" destOrd="0" presId="urn:microsoft.com/office/officeart/2005/8/layout/hierarchy2"/>
    <dgm:cxn modelId="{C06C55E7-F02A-48A6-BCD0-2BD7589FF8A3}" type="presParOf" srcId="{BC50463C-2DCB-42B1-9DB6-36EF60DAD8AC}" destId="{D6D0D21A-55A2-44A5-86C4-E16D3BC87BF5}" srcOrd="5" destOrd="0" presId="urn:microsoft.com/office/officeart/2005/8/layout/hierarchy2"/>
    <dgm:cxn modelId="{2EE8390C-3D87-4CD1-B72A-6949A586C80A}" type="presParOf" srcId="{D6D0D21A-55A2-44A5-86C4-E16D3BC87BF5}" destId="{B7276EB2-C257-4E9F-B19E-A4EF14BBD43A}" srcOrd="0" destOrd="0" presId="urn:microsoft.com/office/officeart/2005/8/layout/hierarchy2"/>
    <dgm:cxn modelId="{2B6A4A2C-C5FA-420C-8501-92F91B0E2C84}" type="presParOf" srcId="{D6D0D21A-55A2-44A5-86C4-E16D3BC87BF5}" destId="{3B10B2D7-CB2F-443B-9499-76E630DA7ABA}" srcOrd="1" destOrd="0" presId="urn:microsoft.com/office/officeart/2005/8/layout/hierarchy2"/>
    <dgm:cxn modelId="{D12ED86A-059B-4711-B68C-134427CA6A4F}" type="presParOf" srcId="{BC50463C-2DCB-42B1-9DB6-36EF60DAD8AC}" destId="{6E283C89-F7EB-47D7-A96C-12FA399DEF71}" srcOrd="6" destOrd="0" presId="urn:microsoft.com/office/officeart/2005/8/layout/hierarchy2"/>
    <dgm:cxn modelId="{3C91E817-7443-4E3C-84F7-75E4ED1E2C78}" type="presParOf" srcId="{6E283C89-F7EB-47D7-A96C-12FA399DEF71}" destId="{FDC2C9D2-47AF-4BDB-9C33-3C8CF3CAF552}" srcOrd="0" destOrd="0" presId="urn:microsoft.com/office/officeart/2005/8/layout/hierarchy2"/>
    <dgm:cxn modelId="{2CE9F271-8226-4E17-BB09-CBD10F0A92CD}" type="presParOf" srcId="{BC50463C-2DCB-42B1-9DB6-36EF60DAD8AC}" destId="{25DDE84F-637C-4A3D-85AA-B324A9053EB4}" srcOrd="7" destOrd="0" presId="urn:microsoft.com/office/officeart/2005/8/layout/hierarchy2"/>
    <dgm:cxn modelId="{9558B8AA-663A-4BF0-81F4-2520E13BC2B6}" type="presParOf" srcId="{25DDE84F-637C-4A3D-85AA-B324A9053EB4}" destId="{B778CA67-691D-4479-A7ED-4D0FC6AF9841}" srcOrd="0" destOrd="0" presId="urn:microsoft.com/office/officeart/2005/8/layout/hierarchy2"/>
    <dgm:cxn modelId="{384B89FF-A808-43A9-A709-513FB6AE4293}" type="presParOf" srcId="{25DDE84F-637C-4A3D-85AA-B324A9053EB4}" destId="{9C530C0E-C736-4843-8B08-743F3F96C5A8}" srcOrd="1" destOrd="0" presId="urn:microsoft.com/office/officeart/2005/8/layout/hierarchy2"/>
    <dgm:cxn modelId="{9DA045B2-2886-4D3A-A756-3AD0785273B4}" type="presParOf" srcId="{BC50463C-2DCB-42B1-9DB6-36EF60DAD8AC}" destId="{8F9B25BC-6A93-4888-A2EB-07A5AA89FB42}" srcOrd="8" destOrd="0" presId="urn:microsoft.com/office/officeart/2005/8/layout/hierarchy2"/>
    <dgm:cxn modelId="{54C89951-1295-497A-AAD5-B051D3AD2221}" type="presParOf" srcId="{8F9B25BC-6A93-4888-A2EB-07A5AA89FB42}" destId="{4C37B921-11A9-461C-B553-C9F174F4DFC9}" srcOrd="0" destOrd="0" presId="urn:microsoft.com/office/officeart/2005/8/layout/hierarchy2"/>
    <dgm:cxn modelId="{79B1A53D-1F91-40FB-A5E5-39379F656A99}" type="presParOf" srcId="{BC50463C-2DCB-42B1-9DB6-36EF60DAD8AC}" destId="{91A52068-D11F-41AF-A57F-F0EC5A3BF28D}" srcOrd="9" destOrd="0" presId="urn:microsoft.com/office/officeart/2005/8/layout/hierarchy2"/>
    <dgm:cxn modelId="{9C5ECE23-8F4D-4203-84AF-22852987B650}" type="presParOf" srcId="{91A52068-D11F-41AF-A57F-F0EC5A3BF28D}" destId="{4D74136D-6535-47DE-AC67-EAF39F9F0F6B}" srcOrd="0" destOrd="0" presId="urn:microsoft.com/office/officeart/2005/8/layout/hierarchy2"/>
    <dgm:cxn modelId="{404250D4-DD99-43E7-9423-D0D58A6B88C8}" type="presParOf" srcId="{91A52068-D11F-41AF-A57F-F0EC5A3BF28D}" destId="{742786BB-E5C0-4FE2-BF05-9D42A390140B}" srcOrd="1" destOrd="0" presId="urn:microsoft.com/office/officeart/2005/8/layout/hierarchy2"/>
    <dgm:cxn modelId="{ECE342B0-1B6B-4E1B-9224-C89DF1F9D642}" type="presParOf" srcId="{742786BB-E5C0-4FE2-BF05-9D42A390140B}" destId="{A86709AC-54BB-4187-8254-0749DD9236F8}" srcOrd="0" destOrd="0" presId="urn:microsoft.com/office/officeart/2005/8/layout/hierarchy2"/>
    <dgm:cxn modelId="{DF1CAE86-CAA6-431F-B37E-046EA85440AD}" type="presParOf" srcId="{A86709AC-54BB-4187-8254-0749DD9236F8}" destId="{69F19CC6-07DE-455F-938C-42E7D6BA1C0C}" srcOrd="0" destOrd="0" presId="urn:microsoft.com/office/officeart/2005/8/layout/hierarchy2"/>
    <dgm:cxn modelId="{F3F1F587-9993-4A92-BC69-CCAAB99A3844}" type="presParOf" srcId="{742786BB-E5C0-4FE2-BF05-9D42A390140B}" destId="{09CAEE96-DD78-4660-A68E-091A4B9A98CF}" srcOrd="1" destOrd="0" presId="urn:microsoft.com/office/officeart/2005/8/layout/hierarchy2"/>
    <dgm:cxn modelId="{A7A38BC2-D7EC-4150-A997-E20121635648}" type="presParOf" srcId="{09CAEE96-DD78-4660-A68E-091A4B9A98CF}" destId="{1537AD29-9CA9-49A5-BF6B-FF3458397CF4}" srcOrd="0" destOrd="0" presId="urn:microsoft.com/office/officeart/2005/8/layout/hierarchy2"/>
    <dgm:cxn modelId="{D4BD0CFD-9ABE-4087-BC5F-A8FC95CE6117}" type="presParOf" srcId="{09CAEE96-DD78-4660-A68E-091A4B9A98CF}" destId="{CEB5BD91-99B8-4E97-9180-487427F56B8F}" srcOrd="1" destOrd="0" presId="urn:microsoft.com/office/officeart/2005/8/layout/hierarchy2"/>
    <dgm:cxn modelId="{5825021D-32C1-48CB-A38A-962A27BA5E73}" type="presParOf" srcId="{742786BB-E5C0-4FE2-BF05-9D42A390140B}" destId="{4676F329-D348-406C-8E60-867BEFA17640}" srcOrd="2" destOrd="0" presId="urn:microsoft.com/office/officeart/2005/8/layout/hierarchy2"/>
    <dgm:cxn modelId="{689FD537-98B3-4644-B7F3-3627A2FDAB7C}" type="presParOf" srcId="{4676F329-D348-406C-8E60-867BEFA17640}" destId="{8D80820A-669E-4F4A-BB32-4F9FFB1E77E8}" srcOrd="0" destOrd="0" presId="urn:microsoft.com/office/officeart/2005/8/layout/hierarchy2"/>
    <dgm:cxn modelId="{C7CD6C49-9FE5-4B0C-BAA9-EC59166DDCCB}" type="presParOf" srcId="{742786BB-E5C0-4FE2-BF05-9D42A390140B}" destId="{DCADBA4C-AE5A-47C5-BFE8-C2601DD29BC9}" srcOrd="3" destOrd="0" presId="urn:microsoft.com/office/officeart/2005/8/layout/hierarchy2"/>
    <dgm:cxn modelId="{12E19487-B657-45A8-9FA7-5969A8564A2C}" type="presParOf" srcId="{DCADBA4C-AE5A-47C5-BFE8-C2601DD29BC9}" destId="{4C2337B8-CF96-4A03-B82D-4B66F2A2F82E}" srcOrd="0" destOrd="0" presId="urn:microsoft.com/office/officeart/2005/8/layout/hierarchy2"/>
    <dgm:cxn modelId="{455F368C-A77D-46F9-AB70-94E52C1C404B}" type="presParOf" srcId="{DCADBA4C-AE5A-47C5-BFE8-C2601DD29BC9}" destId="{A230BCF4-51EE-4758-B3B4-DF63B0A55664}" srcOrd="1" destOrd="0" presId="urn:microsoft.com/office/officeart/2005/8/layout/hierarchy2"/>
    <dgm:cxn modelId="{767DBAFB-A04C-4C39-B27C-22E8E828E1DB}" type="presParOf" srcId="{742786BB-E5C0-4FE2-BF05-9D42A390140B}" destId="{8F19A649-BE22-4653-855B-78E80BE3F552}" srcOrd="4" destOrd="0" presId="urn:microsoft.com/office/officeart/2005/8/layout/hierarchy2"/>
    <dgm:cxn modelId="{320EC99B-61B1-4CC5-85C2-02EE04338408}" type="presParOf" srcId="{8F19A649-BE22-4653-855B-78E80BE3F552}" destId="{AFD48841-50D7-4BCC-88D4-2917DEDBF61E}" srcOrd="0" destOrd="0" presId="urn:microsoft.com/office/officeart/2005/8/layout/hierarchy2"/>
    <dgm:cxn modelId="{B180B3C6-12B2-4D8B-A899-5DDFF2A4CBBD}" type="presParOf" srcId="{742786BB-E5C0-4FE2-BF05-9D42A390140B}" destId="{5ADCE7B0-392A-4EA6-A512-E261F3825580}" srcOrd="5" destOrd="0" presId="urn:microsoft.com/office/officeart/2005/8/layout/hierarchy2"/>
    <dgm:cxn modelId="{36033161-B137-4AB7-A75B-407F00418C06}" type="presParOf" srcId="{5ADCE7B0-392A-4EA6-A512-E261F3825580}" destId="{B6CFA2C4-25D7-40E8-9D33-D603EA724BA7}" srcOrd="0" destOrd="0" presId="urn:microsoft.com/office/officeart/2005/8/layout/hierarchy2"/>
    <dgm:cxn modelId="{782594AC-0BD1-41C2-926A-03C8EAE19C11}" type="presParOf" srcId="{5ADCE7B0-392A-4EA6-A512-E261F3825580}" destId="{F9D66323-3942-446E-BC4C-7895168B777A}" srcOrd="1" destOrd="0" presId="urn:microsoft.com/office/officeart/2005/8/layout/hierarchy2"/>
    <dgm:cxn modelId="{E974D077-DE33-46D9-AAA1-629D99F642DF}" type="presParOf" srcId="{742786BB-E5C0-4FE2-BF05-9D42A390140B}" destId="{71C0D70D-D16C-4678-8AAC-8CD3973BE2C5}" srcOrd="6" destOrd="0" presId="urn:microsoft.com/office/officeart/2005/8/layout/hierarchy2"/>
    <dgm:cxn modelId="{E2A25D30-9CD5-4517-82CC-BCA6D4F5A0E1}" type="presParOf" srcId="{71C0D70D-D16C-4678-8AAC-8CD3973BE2C5}" destId="{089202EF-2860-47BE-9075-0B86001AFEC1}" srcOrd="0" destOrd="0" presId="urn:microsoft.com/office/officeart/2005/8/layout/hierarchy2"/>
    <dgm:cxn modelId="{135E35F5-9364-441A-9B63-A8DC52840C1D}" type="presParOf" srcId="{742786BB-E5C0-4FE2-BF05-9D42A390140B}" destId="{D85CE4C6-9A64-41AE-8242-377CA497A4BE}" srcOrd="7" destOrd="0" presId="urn:microsoft.com/office/officeart/2005/8/layout/hierarchy2"/>
    <dgm:cxn modelId="{2B77899D-F2DA-4D07-BED3-C64D571ED7B0}" type="presParOf" srcId="{D85CE4C6-9A64-41AE-8242-377CA497A4BE}" destId="{0EE4F274-2BAE-4ADD-AADA-B8ED2A1E4FFF}" srcOrd="0" destOrd="0" presId="urn:microsoft.com/office/officeart/2005/8/layout/hierarchy2"/>
    <dgm:cxn modelId="{030E8502-2D33-44C6-8498-0500D6D5EE0D}" type="presParOf" srcId="{D85CE4C6-9A64-41AE-8242-377CA497A4BE}" destId="{9E00A26D-0CDF-4C0D-BC8B-D694029B6576}" srcOrd="1" destOrd="0" presId="urn:microsoft.com/office/officeart/2005/8/layout/hierarchy2"/>
    <dgm:cxn modelId="{9DD8A20F-2913-4613-9417-8D62FE0C0C88}" type="presParOf" srcId="{742786BB-E5C0-4FE2-BF05-9D42A390140B}" destId="{16895B23-D700-4EDF-A82C-684516682159}" srcOrd="8" destOrd="0" presId="urn:microsoft.com/office/officeart/2005/8/layout/hierarchy2"/>
    <dgm:cxn modelId="{8DAF02C4-A5E8-4E1B-8B84-45D30D3499CD}" type="presParOf" srcId="{16895B23-D700-4EDF-A82C-684516682159}" destId="{9088AEFA-0B91-4ED4-BAC9-9977FC7FD2A1}" srcOrd="0" destOrd="0" presId="urn:microsoft.com/office/officeart/2005/8/layout/hierarchy2"/>
    <dgm:cxn modelId="{45F25F2F-CF0D-4960-949D-2E64C4CD7BBD}" type="presParOf" srcId="{742786BB-E5C0-4FE2-BF05-9D42A390140B}" destId="{C46754C8-89D6-48E0-B1FE-F31704548EE9}" srcOrd="9" destOrd="0" presId="urn:microsoft.com/office/officeart/2005/8/layout/hierarchy2"/>
    <dgm:cxn modelId="{561D3F0E-A571-4554-8391-BA8D3A477708}" type="presParOf" srcId="{C46754C8-89D6-48E0-B1FE-F31704548EE9}" destId="{0D1232E9-1E95-4F70-BBD3-66FD2E028C35}" srcOrd="0" destOrd="0" presId="urn:microsoft.com/office/officeart/2005/8/layout/hierarchy2"/>
    <dgm:cxn modelId="{BC2D3326-B8B4-4C76-AB5D-FB3FD6F428FF}" type="presParOf" srcId="{C46754C8-89D6-48E0-B1FE-F31704548EE9}" destId="{B55727DB-C3D6-4FC5-8984-8D33022EC13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330C5-D304-4780-9D91-0AA527C0214A}">
      <dsp:nvSpPr>
        <dsp:cNvPr id="0" name=""/>
        <dsp:cNvSpPr/>
      </dsp:nvSpPr>
      <dsp:spPr>
        <a:xfrm>
          <a:off x="471462" y="2313079"/>
          <a:ext cx="1004457" cy="5022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PT ikke afhentet</a:t>
          </a:r>
          <a:endParaRPr lang="da-DK" sz="1100" kern="1200" dirty="0"/>
        </a:p>
      </dsp:txBody>
      <dsp:txXfrm>
        <a:off x="486172" y="2327789"/>
        <a:ext cx="975037" cy="472808"/>
      </dsp:txXfrm>
    </dsp:sp>
    <dsp:sp modelId="{989863C7-74EB-414A-B890-4024F55A3096}">
      <dsp:nvSpPr>
        <dsp:cNvPr id="0" name=""/>
        <dsp:cNvSpPr/>
      </dsp:nvSpPr>
      <dsp:spPr>
        <a:xfrm rot="17350740">
          <a:off x="1065307" y="1979753"/>
          <a:ext cx="1223006" cy="13754"/>
        </a:xfrm>
        <a:custGeom>
          <a:avLst/>
          <a:gdLst/>
          <a:ahLst/>
          <a:cxnLst/>
          <a:rect l="0" t="0" r="0" b="0"/>
          <a:pathLst>
            <a:path>
              <a:moveTo>
                <a:pt x="0" y="6877"/>
              </a:moveTo>
              <a:lnTo>
                <a:pt x="1223006" y="68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1646236" y="1956056"/>
        <a:ext cx="61150" cy="61150"/>
      </dsp:txXfrm>
    </dsp:sp>
    <dsp:sp modelId="{ED59B012-474E-4976-BAF5-852D3FB08B65}">
      <dsp:nvSpPr>
        <dsp:cNvPr id="0" name=""/>
        <dsp:cNvSpPr/>
      </dsp:nvSpPr>
      <dsp:spPr>
        <a:xfrm>
          <a:off x="1877702" y="1157953"/>
          <a:ext cx="1004457" cy="5022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err="1" smtClean="0"/>
            <a:t>Falck/Movia</a:t>
          </a:r>
          <a:endParaRPr lang="da-DK" sz="1100" kern="1200" dirty="0"/>
        </a:p>
      </dsp:txBody>
      <dsp:txXfrm>
        <a:off x="1892412" y="1172663"/>
        <a:ext cx="975037" cy="472808"/>
      </dsp:txXfrm>
    </dsp:sp>
    <dsp:sp modelId="{7AE89587-444E-482E-971C-68936D190955}">
      <dsp:nvSpPr>
        <dsp:cNvPr id="0" name=""/>
        <dsp:cNvSpPr/>
      </dsp:nvSpPr>
      <dsp:spPr>
        <a:xfrm rot="17350740">
          <a:off x="2471548" y="824627"/>
          <a:ext cx="1223006" cy="13754"/>
        </a:xfrm>
        <a:custGeom>
          <a:avLst/>
          <a:gdLst/>
          <a:ahLst/>
          <a:cxnLst/>
          <a:rect l="0" t="0" r="0" b="0"/>
          <a:pathLst>
            <a:path>
              <a:moveTo>
                <a:pt x="0" y="6877"/>
              </a:moveTo>
              <a:lnTo>
                <a:pt x="1223006"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052476" y="800930"/>
        <a:ext cx="61150" cy="61150"/>
      </dsp:txXfrm>
    </dsp:sp>
    <dsp:sp modelId="{36B89707-436F-407F-9C35-47BDB58BED1E}">
      <dsp:nvSpPr>
        <dsp:cNvPr id="0" name=""/>
        <dsp:cNvSpPr/>
      </dsp:nvSpPr>
      <dsp:spPr>
        <a:xfrm>
          <a:off x="3283943" y="2828"/>
          <a:ext cx="1004457" cy="50222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Pga. liggende transport</a:t>
          </a:r>
          <a:endParaRPr lang="da-DK" sz="1100" kern="1200" dirty="0"/>
        </a:p>
      </dsp:txBody>
      <dsp:txXfrm>
        <a:off x="3298653" y="17538"/>
        <a:ext cx="975037" cy="472808"/>
      </dsp:txXfrm>
    </dsp:sp>
    <dsp:sp modelId="{6C7C86D1-A174-46A9-84A7-72E62B4A610F}">
      <dsp:nvSpPr>
        <dsp:cNvPr id="0" name=""/>
        <dsp:cNvSpPr/>
      </dsp:nvSpPr>
      <dsp:spPr>
        <a:xfrm rot="18289469">
          <a:off x="2731267" y="1113409"/>
          <a:ext cx="703568" cy="13754"/>
        </a:xfrm>
        <a:custGeom>
          <a:avLst/>
          <a:gdLst/>
          <a:ahLst/>
          <a:cxnLst/>
          <a:rect l="0" t="0" r="0" b="0"/>
          <a:pathLst>
            <a:path>
              <a:moveTo>
                <a:pt x="0" y="6877"/>
              </a:moveTo>
              <a:lnTo>
                <a:pt x="703568"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065462" y="1102697"/>
        <a:ext cx="35178" cy="35178"/>
      </dsp:txXfrm>
    </dsp:sp>
    <dsp:sp modelId="{EF23D149-36CC-48B7-8DAB-2542B9FCB779}">
      <dsp:nvSpPr>
        <dsp:cNvPr id="0" name=""/>
        <dsp:cNvSpPr/>
      </dsp:nvSpPr>
      <dsp:spPr>
        <a:xfrm>
          <a:off x="3283943" y="580391"/>
          <a:ext cx="1004457" cy="50222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Falck: akutte opgaver/vejrlig</a:t>
          </a:r>
          <a:endParaRPr lang="da-DK" sz="1100" kern="1200" dirty="0"/>
        </a:p>
      </dsp:txBody>
      <dsp:txXfrm>
        <a:off x="3298653" y="595101"/>
        <a:ext cx="975037" cy="472808"/>
      </dsp:txXfrm>
    </dsp:sp>
    <dsp:sp modelId="{FBFC76F5-DB48-4366-85EB-D65B7A525578}">
      <dsp:nvSpPr>
        <dsp:cNvPr id="0" name=""/>
        <dsp:cNvSpPr/>
      </dsp:nvSpPr>
      <dsp:spPr>
        <a:xfrm>
          <a:off x="2882160" y="1402190"/>
          <a:ext cx="401782" cy="13754"/>
        </a:xfrm>
        <a:custGeom>
          <a:avLst/>
          <a:gdLst/>
          <a:ahLst/>
          <a:cxnLst/>
          <a:rect l="0" t="0" r="0" b="0"/>
          <a:pathLst>
            <a:path>
              <a:moveTo>
                <a:pt x="0" y="6877"/>
              </a:moveTo>
              <a:lnTo>
                <a:pt x="401782"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073006" y="1399023"/>
        <a:ext cx="20089" cy="20089"/>
      </dsp:txXfrm>
    </dsp:sp>
    <dsp:sp modelId="{E086767C-7F88-4DB1-BE8B-F4CEDD4FA151}">
      <dsp:nvSpPr>
        <dsp:cNvPr id="0" name=""/>
        <dsp:cNvSpPr/>
      </dsp:nvSpPr>
      <dsp:spPr>
        <a:xfrm>
          <a:off x="3283943" y="1157953"/>
          <a:ext cx="1004457" cy="5022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Pga. forkert bil</a:t>
          </a:r>
          <a:endParaRPr lang="da-DK" sz="1100" kern="1200" dirty="0"/>
        </a:p>
      </dsp:txBody>
      <dsp:txXfrm>
        <a:off x="3298653" y="1172663"/>
        <a:ext cx="975037" cy="472808"/>
      </dsp:txXfrm>
    </dsp:sp>
    <dsp:sp modelId="{B555D8BF-0A0E-4DB7-B126-BE07DF1C30F3}">
      <dsp:nvSpPr>
        <dsp:cNvPr id="0" name=""/>
        <dsp:cNvSpPr/>
      </dsp:nvSpPr>
      <dsp:spPr>
        <a:xfrm rot="17692822">
          <a:off x="4011803" y="969018"/>
          <a:ext cx="954977" cy="13754"/>
        </a:xfrm>
        <a:custGeom>
          <a:avLst/>
          <a:gdLst/>
          <a:ahLst/>
          <a:cxnLst/>
          <a:rect l="0" t="0" r="0" b="0"/>
          <a:pathLst>
            <a:path>
              <a:moveTo>
                <a:pt x="0" y="6877"/>
              </a:moveTo>
              <a:lnTo>
                <a:pt x="954977"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4465417" y="952021"/>
        <a:ext cx="47748" cy="47748"/>
      </dsp:txXfrm>
    </dsp:sp>
    <dsp:sp modelId="{BF98FC7D-4CC2-48B4-9950-50E1E4A67CAA}">
      <dsp:nvSpPr>
        <dsp:cNvPr id="0" name=""/>
        <dsp:cNvSpPr/>
      </dsp:nvSpPr>
      <dsp:spPr>
        <a:xfrm>
          <a:off x="4690183" y="291609"/>
          <a:ext cx="1004457" cy="50222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Fejl hos vognmand</a:t>
          </a:r>
          <a:endParaRPr lang="da-DK" sz="1100" kern="1200" dirty="0"/>
        </a:p>
      </dsp:txBody>
      <dsp:txXfrm>
        <a:off x="4704893" y="306319"/>
        <a:ext cx="975037" cy="472808"/>
      </dsp:txXfrm>
    </dsp:sp>
    <dsp:sp modelId="{9A059136-54C5-4E91-A748-EF5834B66FB7}">
      <dsp:nvSpPr>
        <dsp:cNvPr id="0" name=""/>
        <dsp:cNvSpPr/>
      </dsp:nvSpPr>
      <dsp:spPr>
        <a:xfrm rot="19457599">
          <a:off x="4241893" y="1257800"/>
          <a:ext cx="494797" cy="13754"/>
        </a:xfrm>
        <a:custGeom>
          <a:avLst/>
          <a:gdLst/>
          <a:ahLst/>
          <a:cxnLst/>
          <a:rect l="0" t="0" r="0" b="0"/>
          <a:pathLst>
            <a:path>
              <a:moveTo>
                <a:pt x="0" y="6877"/>
              </a:moveTo>
              <a:lnTo>
                <a:pt x="494797"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4476921" y="1252307"/>
        <a:ext cx="24739" cy="24739"/>
      </dsp:txXfrm>
    </dsp:sp>
    <dsp:sp modelId="{C4E93CBC-D8B9-426C-9A3F-DD211500A0BA}">
      <dsp:nvSpPr>
        <dsp:cNvPr id="0" name=""/>
        <dsp:cNvSpPr/>
      </dsp:nvSpPr>
      <dsp:spPr>
        <a:xfrm>
          <a:off x="4690183" y="869172"/>
          <a:ext cx="1004457" cy="50222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Ændring hos </a:t>
          </a:r>
          <a:r>
            <a:rPr lang="da-DK" sz="1100" kern="1200" dirty="0" err="1" smtClean="0"/>
            <a:t>Movia</a:t>
          </a:r>
          <a:endParaRPr lang="da-DK" sz="1100" kern="1200" dirty="0"/>
        </a:p>
      </dsp:txBody>
      <dsp:txXfrm>
        <a:off x="4704893" y="883882"/>
        <a:ext cx="975037" cy="472808"/>
      </dsp:txXfrm>
    </dsp:sp>
    <dsp:sp modelId="{1B6DDB0E-6EAE-434A-BF18-C2A5759226AE}">
      <dsp:nvSpPr>
        <dsp:cNvPr id="0" name=""/>
        <dsp:cNvSpPr/>
      </dsp:nvSpPr>
      <dsp:spPr>
        <a:xfrm rot="2142401">
          <a:off x="4241893" y="1546581"/>
          <a:ext cx="494797" cy="13754"/>
        </a:xfrm>
        <a:custGeom>
          <a:avLst/>
          <a:gdLst/>
          <a:ahLst/>
          <a:cxnLst/>
          <a:rect l="0" t="0" r="0" b="0"/>
          <a:pathLst>
            <a:path>
              <a:moveTo>
                <a:pt x="0" y="6877"/>
              </a:moveTo>
              <a:lnTo>
                <a:pt x="494797"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4476921" y="1541089"/>
        <a:ext cx="24739" cy="24739"/>
      </dsp:txXfrm>
    </dsp:sp>
    <dsp:sp modelId="{0DF6BAA5-E0EE-47ED-A2E2-A50A4078B2D3}">
      <dsp:nvSpPr>
        <dsp:cNvPr id="0" name=""/>
        <dsp:cNvSpPr/>
      </dsp:nvSpPr>
      <dsp:spPr>
        <a:xfrm>
          <a:off x="4690183" y="1446735"/>
          <a:ext cx="1004457" cy="50222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Fejl v. indtastning</a:t>
          </a:r>
          <a:endParaRPr lang="da-DK" sz="1100" kern="1200" dirty="0"/>
        </a:p>
      </dsp:txBody>
      <dsp:txXfrm>
        <a:off x="4704893" y="1461445"/>
        <a:ext cx="975037" cy="472808"/>
      </dsp:txXfrm>
    </dsp:sp>
    <dsp:sp modelId="{90E1E5CB-E154-47DD-91BE-EDD9561CA5F9}">
      <dsp:nvSpPr>
        <dsp:cNvPr id="0" name=""/>
        <dsp:cNvSpPr/>
      </dsp:nvSpPr>
      <dsp:spPr>
        <a:xfrm rot="3907178">
          <a:off x="4011803" y="1835363"/>
          <a:ext cx="954977" cy="13754"/>
        </a:xfrm>
        <a:custGeom>
          <a:avLst/>
          <a:gdLst/>
          <a:ahLst/>
          <a:cxnLst/>
          <a:rect l="0" t="0" r="0" b="0"/>
          <a:pathLst>
            <a:path>
              <a:moveTo>
                <a:pt x="0" y="6877"/>
              </a:moveTo>
              <a:lnTo>
                <a:pt x="954977"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4465417" y="1818366"/>
        <a:ext cx="47748" cy="47748"/>
      </dsp:txXfrm>
    </dsp:sp>
    <dsp:sp modelId="{712DA3BE-1C16-4B4E-B22C-E7A04F8AEE2C}">
      <dsp:nvSpPr>
        <dsp:cNvPr id="0" name=""/>
        <dsp:cNvSpPr/>
      </dsp:nvSpPr>
      <dsp:spPr>
        <a:xfrm>
          <a:off x="4690183" y="2024298"/>
          <a:ext cx="1004457" cy="50222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err="1" smtClean="0"/>
            <a:t>Læge.sek.elev</a:t>
          </a:r>
          <a:endParaRPr lang="da-DK" sz="1100" kern="1200" dirty="0"/>
        </a:p>
      </dsp:txBody>
      <dsp:txXfrm>
        <a:off x="4704893" y="2039008"/>
        <a:ext cx="975037" cy="472808"/>
      </dsp:txXfrm>
    </dsp:sp>
    <dsp:sp modelId="{4C8D22A0-3959-4B5D-BD9B-44A134F15034}">
      <dsp:nvSpPr>
        <dsp:cNvPr id="0" name=""/>
        <dsp:cNvSpPr/>
      </dsp:nvSpPr>
      <dsp:spPr>
        <a:xfrm rot="3310531">
          <a:off x="2731267" y="1690972"/>
          <a:ext cx="703568" cy="13754"/>
        </a:xfrm>
        <a:custGeom>
          <a:avLst/>
          <a:gdLst/>
          <a:ahLst/>
          <a:cxnLst/>
          <a:rect l="0" t="0" r="0" b="0"/>
          <a:pathLst>
            <a:path>
              <a:moveTo>
                <a:pt x="0" y="6877"/>
              </a:moveTo>
              <a:lnTo>
                <a:pt x="703568"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065462" y="1680260"/>
        <a:ext cx="35178" cy="35178"/>
      </dsp:txXfrm>
    </dsp:sp>
    <dsp:sp modelId="{4C2301FB-7BFA-462F-AFFC-FC17DFA81737}">
      <dsp:nvSpPr>
        <dsp:cNvPr id="0" name=""/>
        <dsp:cNvSpPr/>
      </dsp:nvSpPr>
      <dsp:spPr>
        <a:xfrm>
          <a:off x="3283943" y="1735516"/>
          <a:ext cx="1004457" cy="50222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Rigidt system</a:t>
          </a:r>
          <a:endParaRPr lang="da-DK" sz="1100" kern="1200" dirty="0"/>
        </a:p>
      </dsp:txBody>
      <dsp:txXfrm>
        <a:off x="3298653" y="1750226"/>
        <a:ext cx="975037" cy="472808"/>
      </dsp:txXfrm>
    </dsp:sp>
    <dsp:sp modelId="{49DBC6BA-9A65-4783-877B-934BF061A1EC}">
      <dsp:nvSpPr>
        <dsp:cNvPr id="0" name=""/>
        <dsp:cNvSpPr/>
      </dsp:nvSpPr>
      <dsp:spPr>
        <a:xfrm rot="4249260">
          <a:off x="2471548" y="1979753"/>
          <a:ext cx="1223006" cy="13754"/>
        </a:xfrm>
        <a:custGeom>
          <a:avLst/>
          <a:gdLst/>
          <a:ahLst/>
          <a:cxnLst/>
          <a:rect l="0" t="0" r="0" b="0"/>
          <a:pathLst>
            <a:path>
              <a:moveTo>
                <a:pt x="0" y="6877"/>
              </a:moveTo>
              <a:lnTo>
                <a:pt x="1223006"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052476" y="1956056"/>
        <a:ext cx="61150" cy="61150"/>
      </dsp:txXfrm>
    </dsp:sp>
    <dsp:sp modelId="{E87C84FC-C94B-4CE2-8FD0-15D13525738C}">
      <dsp:nvSpPr>
        <dsp:cNvPr id="0" name=""/>
        <dsp:cNvSpPr/>
      </dsp:nvSpPr>
      <dsp:spPr>
        <a:xfrm>
          <a:off x="3283943" y="2313079"/>
          <a:ext cx="1004457" cy="50222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Konkurrence fra privat indtægt</a:t>
          </a:r>
          <a:endParaRPr lang="da-DK" sz="1100" kern="1200" dirty="0"/>
        </a:p>
      </dsp:txBody>
      <dsp:txXfrm>
        <a:off x="3298653" y="2327789"/>
        <a:ext cx="975037" cy="472808"/>
      </dsp:txXfrm>
    </dsp:sp>
    <dsp:sp modelId="{68F97AC7-A9A3-4C8A-9F7E-C537DB9F951D}">
      <dsp:nvSpPr>
        <dsp:cNvPr id="0" name=""/>
        <dsp:cNvSpPr/>
      </dsp:nvSpPr>
      <dsp:spPr>
        <a:xfrm rot="3026900">
          <a:off x="1377173" y="2766934"/>
          <a:ext cx="543719" cy="13754"/>
        </a:xfrm>
        <a:custGeom>
          <a:avLst/>
          <a:gdLst/>
          <a:ahLst/>
          <a:cxnLst/>
          <a:rect l="0" t="0" r="0" b="0"/>
          <a:pathLst>
            <a:path>
              <a:moveTo>
                <a:pt x="0" y="6877"/>
              </a:moveTo>
              <a:lnTo>
                <a:pt x="543719" y="68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1635440" y="2760218"/>
        <a:ext cx="27185" cy="27185"/>
      </dsp:txXfrm>
    </dsp:sp>
    <dsp:sp modelId="{36B78A0C-ED86-4445-8296-0AE16F6B3F6A}">
      <dsp:nvSpPr>
        <dsp:cNvPr id="0" name=""/>
        <dsp:cNvSpPr/>
      </dsp:nvSpPr>
      <dsp:spPr>
        <a:xfrm>
          <a:off x="1822146" y="2732315"/>
          <a:ext cx="1004457" cy="5022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Læge</a:t>
          </a:r>
          <a:endParaRPr lang="da-DK" sz="1100" kern="1200" dirty="0"/>
        </a:p>
      </dsp:txBody>
      <dsp:txXfrm>
        <a:off x="1836856" y="2747025"/>
        <a:ext cx="975037" cy="472808"/>
      </dsp:txXfrm>
    </dsp:sp>
    <dsp:sp modelId="{1C5E724C-7E07-489E-AB57-30A8D217FD8C}">
      <dsp:nvSpPr>
        <dsp:cNvPr id="0" name=""/>
        <dsp:cNvSpPr/>
      </dsp:nvSpPr>
      <dsp:spPr>
        <a:xfrm rot="4882277">
          <a:off x="1605895" y="4396475"/>
          <a:ext cx="2872358" cy="13754"/>
        </a:xfrm>
        <a:custGeom>
          <a:avLst/>
          <a:gdLst/>
          <a:ahLst/>
          <a:cxnLst/>
          <a:rect l="0" t="0" r="0" b="0"/>
          <a:pathLst>
            <a:path>
              <a:moveTo>
                <a:pt x="0" y="6877"/>
              </a:moveTo>
              <a:lnTo>
                <a:pt x="2872358"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da-DK" sz="800" kern="1200"/>
        </a:p>
      </dsp:txBody>
      <dsp:txXfrm>
        <a:off x="2970265" y="4331544"/>
        <a:ext cx="143617" cy="143617"/>
      </dsp:txXfrm>
    </dsp:sp>
    <dsp:sp modelId="{5AA458FA-FABF-41FC-A218-84C6DA1E3A08}">
      <dsp:nvSpPr>
        <dsp:cNvPr id="0" name=""/>
        <dsp:cNvSpPr/>
      </dsp:nvSpPr>
      <dsp:spPr>
        <a:xfrm>
          <a:off x="3257545" y="5572162"/>
          <a:ext cx="1004457" cy="50222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B5 Nedprioriteret</a:t>
          </a:r>
          <a:endParaRPr lang="da-DK" sz="1100" kern="1200" dirty="0"/>
        </a:p>
      </dsp:txBody>
      <dsp:txXfrm>
        <a:off x="3272255" y="5586872"/>
        <a:ext cx="975037" cy="472808"/>
      </dsp:txXfrm>
    </dsp:sp>
    <dsp:sp modelId="{CC3C6E9B-F856-435F-A06D-19F5B9615415}">
      <dsp:nvSpPr>
        <dsp:cNvPr id="0" name=""/>
        <dsp:cNvSpPr/>
      </dsp:nvSpPr>
      <dsp:spPr>
        <a:xfrm rot="2834003">
          <a:off x="2724780" y="3209430"/>
          <a:ext cx="634437" cy="13754"/>
        </a:xfrm>
        <a:custGeom>
          <a:avLst/>
          <a:gdLst/>
          <a:ahLst/>
          <a:cxnLst/>
          <a:rect l="0" t="0" r="0" b="0"/>
          <a:pathLst>
            <a:path>
              <a:moveTo>
                <a:pt x="0" y="6877"/>
              </a:moveTo>
              <a:lnTo>
                <a:pt x="634437"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3026138" y="3200447"/>
        <a:ext cx="31721" cy="31721"/>
      </dsp:txXfrm>
    </dsp:sp>
    <dsp:sp modelId="{5A568CA9-248E-4E93-85C0-EB397E3174F4}">
      <dsp:nvSpPr>
        <dsp:cNvPr id="0" name=""/>
        <dsp:cNvSpPr/>
      </dsp:nvSpPr>
      <dsp:spPr>
        <a:xfrm>
          <a:off x="3257395" y="3198072"/>
          <a:ext cx="1004457" cy="5022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Fravær</a:t>
          </a:r>
          <a:endParaRPr lang="da-DK" sz="1100" kern="1200" dirty="0"/>
        </a:p>
      </dsp:txBody>
      <dsp:txXfrm>
        <a:off x="3272105" y="3212782"/>
        <a:ext cx="975037" cy="472808"/>
      </dsp:txXfrm>
    </dsp:sp>
    <dsp:sp modelId="{368F51FE-7180-453D-9131-563E40241D94}">
      <dsp:nvSpPr>
        <dsp:cNvPr id="0" name=""/>
        <dsp:cNvSpPr/>
      </dsp:nvSpPr>
      <dsp:spPr>
        <a:xfrm rot="18443095">
          <a:off x="4135581" y="3186903"/>
          <a:ext cx="642874" cy="13754"/>
        </a:xfrm>
        <a:custGeom>
          <a:avLst/>
          <a:gdLst/>
          <a:ahLst/>
          <a:cxnLst/>
          <a:rect l="0" t="0" r="0" b="0"/>
          <a:pathLst>
            <a:path>
              <a:moveTo>
                <a:pt x="0" y="6877"/>
              </a:moveTo>
              <a:lnTo>
                <a:pt x="642874"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4440946" y="3177708"/>
        <a:ext cx="32143" cy="32143"/>
      </dsp:txXfrm>
    </dsp:sp>
    <dsp:sp modelId="{D115F8AE-8043-451D-A7F8-E39FC490A8FA}">
      <dsp:nvSpPr>
        <dsp:cNvPr id="0" name=""/>
        <dsp:cNvSpPr/>
      </dsp:nvSpPr>
      <dsp:spPr>
        <a:xfrm>
          <a:off x="4652184" y="2687260"/>
          <a:ext cx="1004457" cy="502228"/>
        </a:xfrm>
        <a:prstGeom prst="roundRect">
          <a:avLst>
            <a:gd name="adj" fmla="val 10000"/>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solidFill>
            </a:rPr>
            <a:t>Ledige stillinger</a:t>
          </a:r>
          <a:endParaRPr lang="da-DK" sz="1100" kern="1200" dirty="0">
            <a:solidFill>
              <a:schemeClr val="tx1"/>
            </a:solidFill>
          </a:endParaRPr>
        </a:p>
      </dsp:txBody>
      <dsp:txXfrm>
        <a:off x="4666894" y="2701970"/>
        <a:ext cx="975037" cy="472808"/>
      </dsp:txXfrm>
    </dsp:sp>
    <dsp:sp modelId="{2FE2E1C8-4BB9-47B7-A6E1-434D6446F7EE}">
      <dsp:nvSpPr>
        <dsp:cNvPr id="0" name=""/>
        <dsp:cNvSpPr/>
      </dsp:nvSpPr>
      <dsp:spPr>
        <a:xfrm rot="107715">
          <a:off x="4261756" y="3448426"/>
          <a:ext cx="390523" cy="13754"/>
        </a:xfrm>
        <a:custGeom>
          <a:avLst/>
          <a:gdLst/>
          <a:ahLst/>
          <a:cxnLst/>
          <a:rect l="0" t="0" r="0" b="0"/>
          <a:pathLst>
            <a:path>
              <a:moveTo>
                <a:pt x="0" y="6877"/>
              </a:moveTo>
              <a:lnTo>
                <a:pt x="390523"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4447255" y="3445540"/>
        <a:ext cx="19526" cy="19526"/>
      </dsp:txXfrm>
    </dsp:sp>
    <dsp:sp modelId="{70110E7F-843C-44B4-B209-A0BFF4131986}">
      <dsp:nvSpPr>
        <dsp:cNvPr id="0" name=""/>
        <dsp:cNvSpPr/>
      </dsp:nvSpPr>
      <dsp:spPr>
        <a:xfrm>
          <a:off x="4652184" y="3210306"/>
          <a:ext cx="1004457" cy="502228"/>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syg</a:t>
          </a:r>
          <a:endParaRPr lang="da-DK" sz="1100" kern="1200" dirty="0"/>
        </a:p>
      </dsp:txBody>
      <dsp:txXfrm>
        <a:off x="4666894" y="3225016"/>
        <a:ext cx="975037" cy="472808"/>
      </dsp:txXfrm>
    </dsp:sp>
    <dsp:sp modelId="{5CCBF6E6-CC20-402E-8555-BD75DED61986}">
      <dsp:nvSpPr>
        <dsp:cNvPr id="0" name=""/>
        <dsp:cNvSpPr/>
      </dsp:nvSpPr>
      <dsp:spPr>
        <a:xfrm rot="3233989">
          <a:off x="4125778" y="3709946"/>
          <a:ext cx="662479" cy="13754"/>
        </a:xfrm>
        <a:custGeom>
          <a:avLst/>
          <a:gdLst/>
          <a:ahLst/>
          <a:cxnLst/>
          <a:rect l="0" t="0" r="0" b="0"/>
          <a:pathLst>
            <a:path>
              <a:moveTo>
                <a:pt x="0" y="6877"/>
              </a:moveTo>
              <a:lnTo>
                <a:pt x="662479"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4440456" y="3700262"/>
        <a:ext cx="33123" cy="33123"/>
      </dsp:txXfrm>
    </dsp:sp>
    <dsp:sp modelId="{B7276EB2-C257-4E9F-B19E-A4EF14BBD43A}">
      <dsp:nvSpPr>
        <dsp:cNvPr id="0" name=""/>
        <dsp:cNvSpPr/>
      </dsp:nvSpPr>
      <dsp:spPr>
        <a:xfrm>
          <a:off x="4652184" y="3733347"/>
          <a:ext cx="1004457" cy="50222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Kursus</a:t>
          </a:r>
          <a:endParaRPr lang="da-DK" sz="1100" kern="1200" dirty="0"/>
        </a:p>
      </dsp:txBody>
      <dsp:txXfrm>
        <a:off x="4666894" y="3748057"/>
        <a:ext cx="975037" cy="472808"/>
      </dsp:txXfrm>
    </dsp:sp>
    <dsp:sp modelId="{6E283C89-F7EB-47D7-A96C-12FA399DEF71}">
      <dsp:nvSpPr>
        <dsp:cNvPr id="0" name=""/>
        <dsp:cNvSpPr/>
      </dsp:nvSpPr>
      <dsp:spPr>
        <a:xfrm rot="4185290">
          <a:off x="3893016" y="3971467"/>
          <a:ext cx="1128003" cy="13754"/>
        </a:xfrm>
        <a:custGeom>
          <a:avLst/>
          <a:gdLst/>
          <a:ahLst/>
          <a:cxnLst/>
          <a:rect l="0" t="0" r="0" b="0"/>
          <a:pathLst>
            <a:path>
              <a:moveTo>
                <a:pt x="0" y="6877"/>
              </a:moveTo>
              <a:lnTo>
                <a:pt x="1128003"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4428818" y="3950144"/>
        <a:ext cx="56400" cy="56400"/>
      </dsp:txXfrm>
    </dsp:sp>
    <dsp:sp modelId="{B778CA67-691D-4479-A7ED-4D0FC6AF9841}">
      <dsp:nvSpPr>
        <dsp:cNvPr id="0" name=""/>
        <dsp:cNvSpPr/>
      </dsp:nvSpPr>
      <dsp:spPr>
        <a:xfrm>
          <a:off x="4652184" y="4256388"/>
          <a:ext cx="1004457" cy="50222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Undervisning</a:t>
          </a:r>
          <a:endParaRPr lang="da-DK" sz="1100" kern="1200" dirty="0"/>
        </a:p>
      </dsp:txBody>
      <dsp:txXfrm>
        <a:off x="4666894" y="4271098"/>
        <a:ext cx="975037" cy="472808"/>
      </dsp:txXfrm>
    </dsp:sp>
    <dsp:sp modelId="{8F9B25BC-6A93-4888-A2EB-07A5AA89FB42}">
      <dsp:nvSpPr>
        <dsp:cNvPr id="0" name=""/>
        <dsp:cNvSpPr/>
      </dsp:nvSpPr>
      <dsp:spPr>
        <a:xfrm rot="4623149">
          <a:off x="3601135" y="4272164"/>
          <a:ext cx="1703007" cy="13754"/>
        </a:xfrm>
        <a:custGeom>
          <a:avLst/>
          <a:gdLst/>
          <a:ahLst/>
          <a:cxnLst/>
          <a:rect l="0" t="0" r="0" b="0"/>
          <a:pathLst>
            <a:path>
              <a:moveTo>
                <a:pt x="0" y="6877"/>
              </a:moveTo>
              <a:lnTo>
                <a:pt x="1703007"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a-DK" sz="600" kern="1200"/>
        </a:p>
      </dsp:txBody>
      <dsp:txXfrm>
        <a:off x="4410063" y="4236466"/>
        <a:ext cx="85150" cy="85150"/>
      </dsp:txXfrm>
    </dsp:sp>
    <dsp:sp modelId="{4D74136D-6535-47DE-AC67-EAF39F9F0F6B}">
      <dsp:nvSpPr>
        <dsp:cNvPr id="0" name=""/>
        <dsp:cNvSpPr/>
      </dsp:nvSpPr>
      <dsp:spPr>
        <a:xfrm>
          <a:off x="4643425" y="4857782"/>
          <a:ext cx="1004457" cy="50222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Optaget andetsteds</a:t>
          </a:r>
          <a:endParaRPr lang="da-DK" sz="1100" kern="1200" dirty="0"/>
        </a:p>
      </dsp:txBody>
      <dsp:txXfrm>
        <a:off x="4658135" y="4872492"/>
        <a:ext cx="975037" cy="472808"/>
      </dsp:txXfrm>
    </dsp:sp>
    <dsp:sp modelId="{A86709AC-54BB-4187-8254-0749DD9236F8}">
      <dsp:nvSpPr>
        <dsp:cNvPr id="0" name=""/>
        <dsp:cNvSpPr/>
      </dsp:nvSpPr>
      <dsp:spPr>
        <a:xfrm rot="17334210">
          <a:off x="5239507" y="4530515"/>
          <a:ext cx="1208169" cy="13754"/>
        </a:xfrm>
        <a:custGeom>
          <a:avLst/>
          <a:gdLst/>
          <a:ahLst/>
          <a:cxnLst/>
          <a:rect l="0" t="0" r="0" b="0"/>
          <a:pathLst>
            <a:path>
              <a:moveTo>
                <a:pt x="0" y="6877"/>
              </a:moveTo>
              <a:lnTo>
                <a:pt x="1208169"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5813387" y="4507188"/>
        <a:ext cx="60408" cy="60408"/>
      </dsp:txXfrm>
    </dsp:sp>
    <dsp:sp modelId="{1537AD29-9CA9-49A5-BF6B-FF3458397CF4}">
      <dsp:nvSpPr>
        <dsp:cNvPr id="0" name=""/>
        <dsp:cNvSpPr/>
      </dsp:nvSpPr>
      <dsp:spPr>
        <a:xfrm>
          <a:off x="6039300" y="3714775"/>
          <a:ext cx="1004457" cy="50222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I/A, 04-4</a:t>
          </a:r>
          <a:endParaRPr lang="da-DK" sz="1100" kern="1200" dirty="0"/>
        </a:p>
      </dsp:txBody>
      <dsp:txXfrm>
        <a:off x="6054010" y="3729485"/>
        <a:ext cx="975037" cy="472808"/>
      </dsp:txXfrm>
    </dsp:sp>
    <dsp:sp modelId="{4676F329-D348-406C-8E60-867BEFA17640}">
      <dsp:nvSpPr>
        <dsp:cNvPr id="0" name=""/>
        <dsp:cNvSpPr/>
      </dsp:nvSpPr>
      <dsp:spPr>
        <a:xfrm rot="18264418">
          <a:off x="5497246" y="4816268"/>
          <a:ext cx="692690" cy="13754"/>
        </a:xfrm>
        <a:custGeom>
          <a:avLst/>
          <a:gdLst/>
          <a:ahLst/>
          <a:cxnLst/>
          <a:rect l="0" t="0" r="0" b="0"/>
          <a:pathLst>
            <a:path>
              <a:moveTo>
                <a:pt x="0" y="6877"/>
              </a:moveTo>
              <a:lnTo>
                <a:pt x="692690"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5826274" y="4805828"/>
        <a:ext cx="34634" cy="34634"/>
      </dsp:txXfrm>
    </dsp:sp>
    <dsp:sp modelId="{4C2337B8-CF96-4A03-B82D-4B66F2A2F82E}">
      <dsp:nvSpPr>
        <dsp:cNvPr id="0" name=""/>
        <dsp:cNvSpPr/>
      </dsp:nvSpPr>
      <dsp:spPr>
        <a:xfrm>
          <a:off x="6039300" y="4286281"/>
          <a:ext cx="1004457" cy="50222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Tilsyn</a:t>
          </a:r>
          <a:endParaRPr lang="da-DK" sz="1100" kern="1200" dirty="0"/>
        </a:p>
      </dsp:txBody>
      <dsp:txXfrm>
        <a:off x="6054010" y="4300991"/>
        <a:ext cx="975037" cy="472808"/>
      </dsp:txXfrm>
    </dsp:sp>
    <dsp:sp modelId="{8F19A649-BE22-4653-855B-78E80BE3F552}">
      <dsp:nvSpPr>
        <dsp:cNvPr id="0" name=""/>
        <dsp:cNvSpPr/>
      </dsp:nvSpPr>
      <dsp:spPr>
        <a:xfrm>
          <a:off x="5647883" y="5102019"/>
          <a:ext cx="391416" cy="13754"/>
        </a:xfrm>
        <a:custGeom>
          <a:avLst/>
          <a:gdLst/>
          <a:ahLst/>
          <a:cxnLst/>
          <a:rect l="0" t="0" r="0" b="0"/>
          <a:pathLst>
            <a:path>
              <a:moveTo>
                <a:pt x="0" y="6877"/>
              </a:moveTo>
              <a:lnTo>
                <a:pt x="391416"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5833806" y="5099111"/>
        <a:ext cx="19570" cy="19570"/>
      </dsp:txXfrm>
    </dsp:sp>
    <dsp:sp modelId="{B6CFA2C4-25D7-40E8-9D33-D603EA724BA7}">
      <dsp:nvSpPr>
        <dsp:cNvPr id="0" name=""/>
        <dsp:cNvSpPr/>
      </dsp:nvSpPr>
      <dsp:spPr>
        <a:xfrm>
          <a:off x="6039300" y="4857782"/>
          <a:ext cx="1004457" cy="50222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Akut</a:t>
          </a:r>
          <a:endParaRPr lang="da-DK" sz="1100" kern="1200" dirty="0"/>
        </a:p>
      </dsp:txBody>
      <dsp:txXfrm>
        <a:off x="6054010" y="4872492"/>
        <a:ext cx="975037" cy="472808"/>
      </dsp:txXfrm>
    </dsp:sp>
    <dsp:sp modelId="{71C0D70D-D16C-4678-8AAC-8CD3973BE2C5}">
      <dsp:nvSpPr>
        <dsp:cNvPr id="0" name=""/>
        <dsp:cNvSpPr/>
      </dsp:nvSpPr>
      <dsp:spPr>
        <a:xfrm rot="3335596">
          <a:off x="5497244" y="5387772"/>
          <a:ext cx="692695" cy="13754"/>
        </a:xfrm>
        <a:custGeom>
          <a:avLst/>
          <a:gdLst/>
          <a:ahLst/>
          <a:cxnLst/>
          <a:rect l="0" t="0" r="0" b="0"/>
          <a:pathLst>
            <a:path>
              <a:moveTo>
                <a:pt x="0" y="6877"/>
              </a:moveTo>
              <a:lnTo>
                <a:pt x="692695"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5826274" y="5377332"/>
        <a:ext cx="34634" cy="34634"/>
      </dsp:txXfrm>
    </dsp:sp>
    <dsp:sp modelId="{0EE4F274-2BAE-4ADD-AADA-B8ED2A1E4FFF}">
      <dsp:nvSpPr>
        <dsp:cNvPr id="0" name=""/>
        <dsp:cNvSpPr/>
      </dsp:nvSpPr>
      <dsp:spPr>
        <a:xfrm>
          <a:off x="6039300" y="5429288"/>
          <a:ext cx="1004457" cy="50222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err="1" smtClean="0"/>
            <a:t>Amb</a:t>
          </a:r>
          <a:r>
            <a:rPr lang="da-DK" sz="1100" kern="1200" dirty="0" smtClean="0"/>
            <a:t>.</a:t>
          </a:r>
          <a:endParaRPr lang="da-DK" sz="1100" kern="1200" dirty="0"/>
        </a:p>
      </dsp:txBody>
      <dsp:txXfrm>
        <a:off x="6054010" y="5443998"/>
        <a:ext cx="975037" cy="472808"/>
      </dsp:txXfrm>
    </dsp:sp>
    <dsp:sp modelId="{16895B23-D700-4EDF-A82C-684516682159}">
      <dsp:nvSpPr>
        <dsp:cNvPr id="0" name=""/>
        <dsp:cNvSpPr/>
      </dsp:nvSpPr>
      <dsp:spPr>
        <a:xfrm rot="4265794">
          <a:off x="5239504" y="5673525"/>
          <a:ext cx="1208173" cy="13754"/>
        </a:xfrm>
        <a:custGeom>
          <a:avLst/>
          <a:gdLst/>
          <a:ahLst/>
          <a:cxnLst/>
          <a:rect l="0" t="0" r="0" b="0"/>
          <a:pathLst>
            <a:path>
              <a:moveTo>
                <a:pt x="0" y="6877"/>
              </a:moveTo>
              <a:lnTo>
                <a:pt x="1208173" y="68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5813387" y="5650198"/>
        <a:ext cx="60408" cy="60408"/>
      </dsp:txXfrm>
    </dsp:sp>
    <dsp:sp modelId="{0D1232E9-1E95-4F70-BBD3-66FD2E028C35}">
      <dsp:nvSpPr>
        <dsp:cNvPr id="0" name=""/>
        <dsp:cNvSpPr/>
      </dsp:nvSpPr>
      <dsp:spPr>
        <a:xfrm>
          <a:off x="6039300" y="6000794"/>
          <a:ext cx="1004457" cy="502228"/>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a-DK" sz="1100" kern="1200" dirty="0" smtClean="0"/>
            <a:t>Slagelse</a:t>
          </a:r>
          <a:endParaRPr lang="da-DK" sz="1100" kern="1200" dirty="0"/>
        </a:p>
      </dsp:txBody>
      <dsp:txXfrm>
        <a:off x="6054010" y="6015504"/>
        <a:ext cx="975037" cy="47280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6189" cy="495776"/>
          </a:xfrm>
          <a:prstGeom prst="rect">
            <a:avLst/>
          </a:prstGeom>
        </p:spPr>
        <p:txBody>
          <a:bodyPr vert="horz" lIns="91504" tIns="45752" rIns="91504" bIns="45752" rtlCol="0"/>
          <a:lstStyle>
            <a:lvl1pPr algn="l">
              <a:defRPr sz="1200"/>
            </a:lvl1pPr>
          </a:lstStyle>
          <a:p>
            <a:endParaRPr lang="da-DK" dirty="0"/>
          </a:p>
        </p:txBody>
      </p:sp>
      <p:sp>
        <p:nvSpPr>
          <p:cNvPr id="3" name="Pladsholder til dato 2"/>
          <p:cNvSpPr>
            <a:spLocks noGrp="1"/>
          </p:cNvSpPr>
          <p:nvPr>
            <p:ph type="dt" sz="quarter" idx="1"/>
          </p:nvPr>
        </p:nvSpPr>
        <p:spPr>
          <a:xfrm>
            <a:off x="3849899" y="0"/>
            <a:ext cx="2946189" cy="495776"/>
          </a:xfrm>
          <a:prstGeom prst="rect">
            <a:avLst/>
          </a:prstGeom>
        </p:spPr>
        <p:txBody>
          <a:bodyPr vert="horz" lIns="91504" tIns="45752" rIns="91504" bIns="45752" rtlCol="0"/>
          <a:lstStyle>
            <a:lvl1pPr algn="r">
              <a:defRPr sz="1200"/>
            </a:lvl1pPr>
          </a:lstStyle>
          <a:p>
            <a:fld id="{D98A0BE6-F611-472C-8489-CB87C1A02B3B}" type="datetimeFigureOut">
              <a:rPr lang="da-DK" smtClean="0"/>
              <a:pPr/>
              <a:t>05-10-2015</a:t>
            </a:fld>
            <a:endParaRPr lang="da-DK" dirty="0"/>
          </a:p>
        </p:txBody>
      </p:sp>
      <p:sp>
        <p:nvSpPr>
          <p:cNvPr id="4" name="Pladsholder til sidefod 3"/>
          <p:cNvSpPr>
            <a:spLocks noGrp="1"/>
          </p:cNvSpPr>
          <p:nvPr>
            <p:ph type="ftr" sz="quarter" idx="2"/>
          </p:nvPr>
        </p:nvSpPr>
        <p:spPr>
          <a:xfrm>
            <a:off x="1" y="9430861"/>
            <a:ext cx="2946189" cy="495776"/>
          </a:xfrm>
          <a:prstGeom prst="rect">
            <a:avLst/>
          </a:prstGeom>
        </p:spPr>
        <p:txBody>
          <a:bodyPr vert="horz" lIns="91504" tIns="45752" rIns="91504" bIns="45752"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49899" y="9430861"/>
            <a:ext cx="2946189" cy="495776"/>
          </a:xfrm>
          <a:prstGeom prst="rect">
            <a:avLst/>
          </a:prstGeom>
        </p:spPr>
        <p:txBody>
          <a:bodyPr vert="horz" lIns="91504" tIns="45752" rIns="91504" bIns="45752" rtlCol="0" anchor="b"/>
          <a:lstStyle>
            <a:lvl1pPr algn="r">
              <a:defRPr sz="1200"/>
            </a:lvl1pPr>
          </a:lstStyle>
          <a:p>
            <a:fld id="{90E5B8C5-A604-4C62-9745-51B29016A010}" type="slidenum">
              <a:rPr lang="da-DK" smtClean="0"/>
              <a:pPr/>
              <a:t>‹nr.›</a:t>
            </a:fld>
            <a:endParaRPr lang="da-DK" dirty="0"/>
          </a:p>
        </p:txBody>
      </p:sp>
    </p:spTree>
    <p:extLst>
      <p:ext uri="{BB962C8B-B14F-4D97-AF65-F5344CB8AC3E}">
        <p14:creationId xmlns:p14="http://schemas.microsoft.com/office/powerpoint/2010/main" val="1715884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2946400" cy="4969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Arial" charset="0"/>
              </a:defRPr>
            </a:lvl1pPr>
          </a:lstStyle>
          <a:p>
            <a:pPr>
              <a:defRPr/>
            </a:pPr>
            <a:endParaRPr lang="da-DK" dirty="0"/>
          </a:p>
        </p:txBody>
      </p:sp>
      <p:sp>
        <p:nvSpPr>
          <p:cNvPr id="188419" name="Rectangle 3"/>
          <p:cNvSpPr>
            <a:spLocks noGrp="1" noChangeArrowheads="1"/>
          </p:cNvSpPr>
          <p:nvPr>
            <p:ph type="dt" idx="1"/>
          </p:nvPr>
        </p:nvSpPr>
        <p:spPr bwMode="auto">
          <a:xfrm>
            <a:off x="3849688" y="0"/>
            <a:ext cx="2946400" cy="4969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Arial" charset="0"/>
              </a:defRPr>
            </a:lvl1pPr>
          </a:lstStyle>
          <a:p>
            <a:pPr>
              <a:defRPr/>
            </a:pPr>
            <a:endParaRPr lang="da-DK" dirty="0"/>
          </a:p>
        </p:txBody>
      </p:sp>
      <p:sp>
        <p:nvSpPr>
          <p:cNvPr id="19460"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p:spPr>
      </p:sp>
      <p:sp>
        <p:nvSpPr>
          <p:cNvPr id="188421" name="Rectangle 5"/>
          <p:cNvSpPr>
            <a:spLocks noGrp="1" noChangeArrowheads="1"/>
          </p:cNvSpPr>
          <p:nvPr>
            <p:ph type="body" sz="quarter" idx="3"/>
          </p:nvPr>
        </p:nvSpPr>
        <p:spPr bwMode="auto">
          <a:xfrm>
            <a:off x="679451" y="4715630"/>
            <a:ext cx="5438775" cy="4467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188422" name="Rectangle 6"/>
          <p:cNvSpPr>
            <a:spLocks noGrp="1" noChangeArrowheads="1"/>
          </p:cNvSpPr>
          <p:nvPr>
            <p:ph type="ftr" sz="quarter" idx="4"/>
          </p:nvPr>
        </p:nvSpPr>
        <p:spPr bwMode="auto">
          <a:xfrm>
            <a:off x="0" y="9429671"/>
            <a:ext cx="2946400"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Arial" charset="0"/>
              </a:defRPr>
            </a:lvl1pPr>
          </a:lstStyle>
          <a:p>
            <a:pPr>
              <a:defRPr/>
            </a:pPr>
            <a:endParaRPr lang="da-DK" dirty="0"/>
          </a:p>
        </p:txBody>
      </p:sp>
      <p:sp>
        <p:nvSpPr>
          <p:cNvPr id="188423" name="Rectangle 7"/>
          <p:cNvSpPr>
            <a:spLocks noGrp="1" noChangeArrowheads="1"/>
          </p:cNvSpPr>
          <p:nvPr>
            <p:ph type="sldNum" sz="quarter" idx="5"/>
          </p:nvPr>
        </p:nvSpPr>
        <p:spPr bwMode="auto">
          <a:xfrm>
            <a:off x="3849688" y="9429671"/>
            <a:ext cx="2946400"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Arial" charset="0"/>
              </a:defRPr>
            </a:lvl1pPr>
          </a:lstStyle>
          <a:p>
            <a:pPr>
              <a:defRPr/>
            </a:pPr>
            <a:fld id="{97D662F9-80D1-4527-A209-D379F27E026C}" type="slidenum">
              <a:rPr lang="da-DK"/>
              <a:pPr>
                <a:defRPr/>
              </a:pPr>
              <a:t>‹nr.›</a:t>
            </a:fld>
            <a:endParaRPr lang="da-DK" dirty="0"/>
          </a:p>
        </p:txBody>
      </p:sp>
    </p:spTree>
    <p:extLst>
      <p:ext uri="{BB962C8B-B14F-4D97-AF65-F5344CB8AC3E}">
        <p14:creationId xmlns:p14="http://schemas.microsoft.com/office/powerpoint/2010/main" val="3642152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Alternative titler:</a:t>
            </a:r>
          </a:p>
          <a:p>
            <a:endParaRPr lang="da-DK" dirty="0" smtClean="0"/>
          </a:p>
          <a:p>
            <a:r>
              <a:rPr lang="da-DK" dirty="0" err="1" smtClean="0"/>
              <a:t>Triple</a:t>
            </a:r>
            <a:r>
              <a:rPr lang="da-DK" dirty="0" smtClean="0"/>
              <a:t> </a:t>
            </a:r>
            <a:r>
              <a:rPr lang="da-DK" dirty="0" err="1" smtClean="0"/>
              <a:t>Aim</a:t>
            </a:r>
            <a:r>
              <a:rPr lang="da-DK" dirty="0" smtClean="0"/>
              <a:t>. En mulighed for at fjerne grænserne.</a:t>
            </a:r>
          </a:p>
          <a:p>
            <a:r>
              <a:rPr lang="da-DK" dirty="0" err="1" smtClean="0"/>
              <a:t>Triple</a:t>
            </a:r>
            <a:r>
              <a:rPr lang="da-DK" dirty="0" smtClean="0"/>
              <a:t> </a:t>
            </a:r>
            <a:r>
              <a:rPr lang="da-DK" dirty="0" err="1" smtClean="0"/>
              <a:t>Aim</a:t>
            </a:r>
            <a:r>
              <a:rPr lang="da-DK" dirty="0" smtClean="0"/>
              <a:t>. Løfter os ud af siloerne.</a:t>
            </a:r>
          </a:p>
          <a:p>
            <a:r>
              <a:rPr lang="da-DK" dirty="0" err="1" smtClean="0"/>
              <a:t>Triple</a:t>
            </a:r>
            <a:r>
              <a:rPr lang="da-DK" dirty="0" smtClean="0"/>
              <a:t> </a:t>
            </a:r>
            <a:r>
              <a:rPr lang="da-DK" dirty="0" err="1" smtClean="0"/>
              <a:t>Aim</a:t>
            </a:r>
            <a:r>
              <a:rPr lang="da-DK" dirty="0" smtClean="0"/>
              <a:t>. Vi</a:t>
            </a:r>
            <a:r>
              <a:rPr lang="da-DK" baseline="0" dirty="0" smtClean="0"/>
              <a:t> har startet rejsen, men hvornår er vi fremme?</a:t>
            </a:r>
          </a:p>
          <a:p>
            <a:r>
              <a:rPr lang="da-DK" sz="1200" dirty="0" smtClean="0"/>
              <a:t>Er</a:t>
            </a:r>
            <a:r>
              <a:rPr lang="da-DK" sz="1200" baseline="0" dirty="0" smtClean="0"/>
              <a:t> det muligt med b</a:t>
            </a:r>
            <a:r>
              <a:rPr lang="da-DK" sz="1200" dirty="0" smtClean="0"/>
              <a:t>edre sundhed og bedre patientoplevelser for færre omkostninger?</a:t>
            </a:r>
          </a:p>
          <a:p>
            <a:r>
              <a:rPr lang="da-DK" sz="1200" dirty="0" smtClean="0"/>
              <a:t>Skal vi vælge mellem bedre sundhed,</a:t>
            </a:r>
            <a:r>
              <a:rPr lang="da-DK" sz="1200" baseline="0" dirty="0" smtClean="0"/>
              <a:t> </a:t>
            </a:r>
            <a:r>
              <a:rPr lang="da-DK" sz="1200" dirty="0" smtClean="0"/>
              <a:t>bedre patientoplevelser og færre omkostninger?</a:t>
            </a:r>
            <a:endParaRPr lang="da-DK" dirty="0" smtClean="0"/>
          </a:p>
          <a:p>
            <a:endParaRPr lang="da-DK" dirty="0"/>
          </a:p>
        </p:txBody>
      </p:sp>
      <p:sp>
        <p:nvSpPr>
          <p:cNvPr id="4" name="Slide Number Placeholder 3"/>
          <p:cNvSpPr>
            <a:spLocks noGrp="1"/>
          </p:cNvSpPr>
          <p:nvPr>
            <p:ph type="sldNum" sz="quarter" idx="10"/>
          </p:nvPr>
        </p:nvSpPr>
        <p:spPr/>
        <p:txBody>
          <a:bodyPr/>
          <a:lstStyle/>
          <a:p>
            <a:pPr>
              <a:defRPr/>
            </a:pPr>
            <a:fld id="{97D662F9-80D1-4527-A209-D379F27E026C}" type="slidenum">
              <a:rPr lang="da-DK" smtClean="0"/>
              <a:pPr>
                <a:defRPr/>
              </a:pPr>
              <a:t>1</a:t>
            </a:fld>
            <a:endParaRPr lang="da-DK" dirty="0"/>
          </a:p>
        </p:txBody>
      </p:sp>
    </p:spTree>
    <p:extLst>
      <p:ext uri="{BB962C8B-B14F-4D97-AF65-F5344CB8AC3E}">
        <p14:creationId xmlns:p14="http://schemas.microsoft.com/office/powerpoint/2010/main" val="24554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bruger målstyring til realisering af elementer af vores strategi</a:t>
            </a:r>
          </a:p>
          <a:p>
            <a:endParaRPr lang="da-DK" dirty="0" smtClean="0"/>
          </a:p>
          <a:p>
            <a:r>
              <a:rPr lang="da-DK" dirty="0" smtClean="0"/>
              <a:t>Det kræver</a:t>
            </a:r>
            <a:r>
              <a:rPr lang="da-DK" baseline="0" dirty="0" smtClean="0"/>
              <a:t> fokus og skaber sammenhæng fra overordnede mål til handlinger hos medarbejderne</a:t>
            </a:r>
          </a:p>
          <a:p>
            <a:endParaRPr lang="da-DK" baseline="0" dirty="0" smtClean="0"/>
          </a:p>
          <a:p>
            <a:r>
              <a:rPr lang="da-DK" baseline="0" dirty="0" smtClean="0"/>
              <a:t>Driftsmålstyring er ikke et mål i sig selv</a:t>
            </a:r>
          </a:p>
          <a:p>
            <a:endParaRPr lang="da-DK" baseline="0" dirty="0" smtClean="0"/>
          </a:p>
          <a:p>
            <a:r>
              <a:rPr lang="da-DK" baseline="0" dirty="0" smtClean="0"/>
              <a:t>Målet er forbedringer – driftsmålstyringen er blot et virkemiddel – men et effektfuldt virkemiddel</a:t>
            </a:r>
            <a:endParaRPr lang="da-DK" dirty="0"/>
          </a:p>
        </p:txBody>
      </p:sp>
      <p:sp>
        <p:nvSpPr>
          <p:cNvPr id="4" name="Pladsholder til slidenummer 3"/>
          <p:cNvSpPr>
            <a:spLocks noGrp="1"/>
          </p:cNvSpPr>
          <p:nvPr>
            <p:ph type="sldNum" sz="quarter" idx="10"/>
          </p:nvPr>
        </p:nvSpPr>
        <p:spPr/>
        <p:txBody>
          <a:bodyPr/>
          <a:lstStyle/>
          <a:p>
            <a:pPr>
              <a:defRPr/>
            </a:pPr>
            <a:fld id="{C4F2A846-27CD-44E1-ACA3-CB235C0132DA}" type="slidenum">
              <a:rPr lang="da-DK" smtClean="0"/>
              <a:pPr>
                <a:defRPr/>
              </a:pPr>
              <a:t>14</a:t>
            </a:fld>
            <a:endParaRPr lang="da-DK" dirty="0"/>
          </a:p>
        </p:txBody>
      </p:sp>
    </p:spTree>
    <p:extLst>
      <p:ext uri="{BB962C8B-B14F-4D97-AF65-F5344CB8AC3E}">
        <p14:creationId xmlns:p14="http://schemas.microsoft.com/office/powerpoint/2010/main" val="993497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dirty="0" smtClean="0"/>
          </a:p>
        </p:txBody>
      </p:sp>
      <p:sp>
        <p:nvSpPr>
          <p:cNvPr id="4" name="Pladsholder til diasnummer 3"/>
          <p:cNvSpPr>
            <a:spLocks noGrp="1"/>
          </p:cNvSpPr>
          <p:nvPr>
            <p:ph type="sldNum" sz="quarter" idx="10"/>
          </p:nvPr>
        </p:nvSpPr>
        <p:spPr/>
        <p:txBody>
          <a:bodyPr/>
          <a:lstStyle/>
          <a:p>
            <a:pPr>
              <a:defRPr/>
            </a:pPr>
            <a:fld id="{97D662F9-80D1-4527-A209-D379F27E026C}" type="slidenum">
              <a:rPr lang="da-DK" smtClean="0"/>
              <a:pPr>
                <a:defRPr/>
              </a:pPr>
              <a:t>15</a:t>
            </a:fld>
            <a:endParaRPr lang="da-DK" dirty="0"/>
          </a:p>
        </p:txBody>
      </p:sp>
    </p:spTree>
    <p:extLst>
      <p:ext uri="{BB962C8B-B14F-4D97-AF65-F5344CB8AC3E}">
        <p14:creationId xmlns:p14="http://schemas.microsoft.com/office/powerpoint/2010/main" val="257217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70000" lnSpcReduction="20000"/>
          </a:bodyPr>
          <a:lstStyle/>
          <a:p>
            <a:r>
              <a:rPr lang="da-DK" dirty="0" smtClean="0"/>
              <a:t>Helt overordnet</a:t>
            </a:r>
            <a:r>
              <a:rPr lang="da-DK" baseline="0" dirty="0" smtClean="0"/>
              <a:t> har rejsen set sådan ud</a:t>
            </a:r>
          </a:p>
          <a:p>
            <a:endParaRPr lang="da-DK" baseline="0" dirty="0" smtClean="0"/>
          </a:p>
          <a:p>
            <a:r>
              <a:rPr lang="da-DK" baseline="0" dirty="0" smtClean="0"/>
              <a:t>Vi startede vores arbejde med at fokusere på implementeringen af lean. Og udelukkende i et afdelingspespektiv. I starten arbejdede vi meget ”bottom-up”, og tog udgangspunkt i medarbejdernes oplevede udfordringer. </a:t>
            </a:r>
          </a:p>
          <a:p>
            <a:endParaRPr lang="da-DK" baseline="0" dirty="0" smtClean="0"/>
          </a:p>
          <a:p>
            <a:r>
              <a:rPr lang="da-DK" baseline="0" dirty="0" smtClean="0"/>
              <a:t>Tilgangen er senere blevet tilpasset, så vi nu arbejder både ”top-down” og ”bottom-up”. Erfaringen er at succes’en med implementering afhænger af ledelsen i afdelingerne, lederne er også dem der kan gøre arbejdet vigtigt for medarbejderne, men kun hvis det tager afsæt i udfordringer som også er vigtige for lederne.</a:t>
            </a:r>
          </a:p>
          <a:p>
            <a:endParaRPr lang="da-DK" baseline="0" dirty="0" smtClean="0"/>
          </a:p>
          <a:p>
            <a:r>
              <a:rPr lang="da-DK" baseline="0" dirty="0" smtClean="0"/>
              <a:t>Vi er også nu i en situaiton hvor vi kan arbejde både med afdeligner og med patientforløb, vi har kulturen med os i afdelingerne og har efterhånden været i mange forskellige dele af patienforløb. Som et eksempel har vi arbejdet på de centrale operationsgange og de radiologiske afdelinger, men bevæger os nu ud i ambulatorierne og sengeafsnittene.</a:t>
            </a:r>
          </a:p>
          <a:p>
            <a:endParaRPr lang="da-DK" baseline="0" dirty="0" smtClean="0"/>
          </a:p>
          <a:p>
            <a:r>
              <a:rPr lang="da-DK" baseline="0" dirty="0" smtClean="0"/>
              <a:t>Vi arbejder nu også med mange flere værktøjer (Lean, ABC, Effektivisering) og har styrket vores træningsidsats for at skabe decentrale kompetencer der kan drive arbejdet videre efter projekterne afslutning.</a:t>
            </a:r>
          </a:p>
          <a:p>
            <a:endParaRPr lang="da-DK" baseline="0" dirty="0" smtClean="0"/>
          </a:p>
          <a:p>
            <a:r>
              <a:rPr lang="da-DK" baseline="0" dirty="0" smtClean="0"/>
              <a:t>Vi har også være på en udviklingsrejse omkring de målsætninger der sættes for optimeringstiltagene. I starten var der meget fokus på bløde mål med etablering af kultur og bedre trivsel i afdelingen. Dette er senere blevet suppleret med langt mere skarpe mål med fokus på effektivitet – næste skridt er at skabe en mere eksplicit sammenhæng til driftsaftalerne. Alt sammen er med til at skab fokus og retning på optimeringsarbejde.</a:t>
            </a:r>
          </a:p>
          <a:p>
            <a:endParaRPr lang="da-DK" baseline="0" dirty="0" smtClean="0"/>
          </a:p>
          <a:p>
            <a:r>
              <a:rPr lang="da-DK" baseline="0" dirty="0" smtClean="0"/>
              <a:t>Med skærpelsen af målene følger et øget behov for god forandringsledelse. Når vi f.eks går ind på en operationsgang for at øge antallet af operationer på en dag, så sker det ikke uden reaktioner fra medarbejderne. Det stiller store krav til konsulenterne og ikke mindst til lederne. Forandringsledelse bliver en vigtig ledelsesdisciplin i vore verden, og med den demografiske udvikling kommer der til at være mange forandringer.</a:t>
            </a:r>
          </a:p>
          <a:p>
            <a:endParaRPr lang="da-DK" baseline="0" dirty="0" smtClean="0"/>
          </a:p>
          <a:p>
            <a:r>
              <a:rPr lang="da-DK" baseline="0" dirty="0" smtClean="0"/>
              <a:t>Fra 2011 og frem har vi med projektet i Slagelse/Næstved haft et gennembrud der har skabt et decideret skift i ambitionsniveau, så vi nu arbejder med fulde udrulninger på hele hospitaler, hvor vi har haft skiftende strategiske temaer i fokus, herunder produktivitet, kvalitetsudvikling, </a:t>
            </a:r>
            <a:r>
              <a:rPr lang="da-DK" baseline="0" dirty="0" err="1" smtClean="0"/>
              <a:t>patientsikkers</a:t>
            </a:r>
            <a:r>
              <a:rPr lang="da-DK" baseline="0" dirty="0" smtClean="0"/>
              <a:t> sygehus mm.</a:t>
            </a:r>
          </a:p>
        </p:txBody>
      </p:sp>
      <p:sp>
        <p:nvSpPr>
          <p:cNvPr id="4" name="Pladsholder til diasnummer 3"/>
          <p:cNvSpPr>
            <a:spLocks noGrp="1"/>
          </p:cNvSpPr>
          <p:nvPr>
            <p:ph type="sldNum" sz="quarter" idx="10"/>
          </p:nvPr>
        </p:nvSpPr>
        <p:spPr/>
        <p:txBody>
          <a:bodyPr/>
          <a:lstStyle/>
          <a:p>
            <a:pPr>
              <a:defRPr/>
            </a:pPr>
            <a:fld id="{97D662F9-80D1-4527-A209-D379F27E026C}" type="slidenum">
              <a:rPr lang="da-DK" smtClean="0"/>
              <a:pPr>
                <a:defRPr/>
              </a:pPr>
              <a:t>16</a:t>
            </a:fld>
            <a:endParaRPr lang="da-DK" dirty="0"/>
          </a:p>
        </p:txBody>
      </p:sp>
    </p:spTree>
    <p:extLst>
      <p:ext uri="{BB962C8B-B14F-4D97-AF65-F5344CB8AC3E}">
        <p14:creationId xmlns:p14="http://schemas.microsoft.com/office/powerpoint/2010/main" val="398980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Målinger</a:t>
            </a:r>
            <a:r>
              <a:rPr lang="da-DK" baseline="0" dirty="0" smtClean="0"/>
              <a:t> og tavler gør det ikke alene.</a:t>
            </a:r>
          </a:p>
          <a:p>
            <a:endParaRPr lang="da-DK" baseline="0" dirty="0" smtClean="0"/>
          </a:p>
          <a:p>
            <a:r>
              <a:rPr lang="da-DK" baseline="0" dirty="0" smtClean="0"/>
              <a:t>Det kræver ændringer i den måde vi bedriver ledelse på – og ikke mindst nye kompetencer hos mange af vores ledere</a:t>
            </a:r>
          </a:p>
          <a:p>
            <a:endParaRPr lang="da-DK" baseline="0" dirty="0" smtClean="0"/>
          </a:p>
          <a:p>
            <a:r>
              <a:rPr lang="da-DK" baseline="0" dirty="0" smtClean="0"/>
              <a:t>I Region Sjælland går implementering af driftsmålstyring hånd i hånd med lederudvikling, som sker gennem både træning og coaching.</a:t>
            </a:r>
          </a:p>
          <a:p>
            <a:endParaRPr lang="da-DK" baseline="0" dirty="0" smtClean="0"/>
          </a:p>
          <a:p>
            <a:r>
              <a:rPr lang="da-DK" baseline="0" dirty="0" smtClean="0"/>
              <a:t>Vi har brug for ændret ledelsesadfærd for at få det til at skabe reelle forbedringer</a:t>
            </a:r>
          </a:p>
        </p:txBody>
      </p:sp>
      <p:sp>
        <p:nvSpPr>
          <p:cNvPr id="4" name="Pladsholder til slidenummer 3"/>
          <p:cNvSpPr>
            <a:spLocks noGrp="1"/>
          </p:cNvSpPr>
          <p:nvPr>
            <p:ph type="sldNum" sz="quarter" idx="10"/>
          </p:nvPr>
        </p:nvSpPr>
        <p:spPr/>
        <p:txBody>
          <a:bodyPr/>
          <a:lstStyle/>
          <a:p>
            <a:pPr>
              <a:defRPr/>
            </a:pPr>
            <a:fld id="{C4F2A846-27CD-44E1-ACA3-CB235C0132DA}" type="slidenum">
              <a:rPr lang="da-DK" smtClean="0"/>
              <a:pPr>
                <a:defRPr/>
              </a:pPr>
              <a:t>18</a:t>
            </a:fld>
            <a:endParaRPr lang="da-DK" dirty="0"/>
          </a:p>
        </p:txBody>
      </p:sp>
    </p:spTree>
    <p:extLst>
      <p:ext uri="{BB962C8B-B14F-4D97-AF65-F5344CB8AC3E}">
        <p14:creationId xmlns:p14="http://schemas.microsoft.com/office/powerpoint/2010/main" val="964603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Effektfuld</a:t>
            </a:r>
            <a:r>
              <a:rPr lang="da-DK" baseline="0" dirty="0" smtClean="0"/>
              <a:t> implementering af driftsmålstyring stiller også krav til topledelsen</a:t>
            </a:r>
          </a:p>
          <a:p>
            <a:endParaRPr lang="da-DK" baseline="0" dirty="0" smtClean="0"/>
          </a:p>
          <a:p>
            <a:r>
              <a:rPr lang="da-DK" baseline="0" dirty="0" smtClean="0"/>
              <a:t>Fokus, mod og vedholdenhed er afgørende</a:t>
            </a:r>
            <a:endParaRPr lang="da-DK" dirty="0"/>
          </a:p>
        </p:txBody>
      </p:sp>
      <p:sp>
        <p:nvSpPr>
          <p:cNvPr id="4" name="Pladsholder til slidenummer 3"/>
          <p:cNvSpPr>
            <a:spLocks noGrp="1"/>
          </p:cNvSpPr>
          <p:nvPr>
            <p:ph type="sldNum" sz="quarter" idx="10"/>
          </p:nvPr>
        </p:nvSpPr>
        <p:spPr/>
        <p:txBody>
          <a:bodyPr/>
          <a:lstStyle/>
          <a:p>
            <a:pPr>
              <a:defRPr/>
            </a:pPr>
            <a:fld id="{C4F2A846-27CD-44E1-ACA3-CB235C0132DA}" type="slidenum">
              <a:rPr lang="da-DK" smtClean="0"/>
              <a:pPr>
                <a:defRPr/>
              </a:pPr>
              <a:t>19</a:t>
            </a:fld>
            <a:endParaRPr lang="da-DK" dirty="0"/>
          </a:p>
        </p:txBody>
      </p:sp>
    </p:spTree>
    <p:extLst>
      <p:ext uri="{BB962C8B-B14F-4D97-AF65-F5344CB8AC3E}">
        <p14:creationId xmlns:p14="http://schemas.microsoft.com/office/powerpoint/2010/main" val="2002256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Man skal VILLE driftsmålstyring,</a:t>
            </a:r>
            <a:r>
              <a:rPr lang="da-DK" baseline="0" dirty="0" smtClean="0"/>
              <a:t> og den vilje er nødt til at komme oppefra</a:t>
            </a:r>
          </a:p>
          <a:p>
            <a:endParaRPr lang="da-DK" baseline="0" dirty="0" smtClean="0"/>
          </a:p>
          <a:p>
            <a:r>
              <a:rPr lang="da-DK" baseline="0" dirty="0" smtClean="0"/>
              <a:t>Man skal også VILLE investere tid i det, vores ledere, og især sygehusledelserne, har brugt meget tid på at drive forbedringer frem. Tid på ledelse!</a:t>
            </a:r>
          </a:p>
          <a:p>
            <a:endParaRPr lang="da-DK" baseline="0" dirty="0" smtClean="0"/>
          </a:p>
          <a:p>
            <a:r>
              <a:rPr lang="da-DK" baseline="0" dirty="0" smtClean="0"/>
              <a:t>De steder hvor der har været sat fokus på et fælles tema og dermed mål som alle skal bidrage med har det haft størst effekt.</a:t>
            </a:r>
          </a:p>
          <a:p>
            <a:endParaRPr lang="da-DK" baseline="0" dirty="0" smtClean="0"/>
          </a:p>
          <a:p>
            <a:r>
              <a:rPr lang="da-DK" baseline="0" dirty="0" smtClean="0"/>
              <a:t>Det er vigtigt at vi skaber tiden til at arbejde med forbedringerne, det kan medarbejderne ikke selv gøre.</a:t>
            </a:r>
            <a:endParaRPr lang="da-DK" dirty="0" smtClean="0"/>
          </a:p>
        </p:txBody>
      </p:sp>
      <p:sp>
        <p:nvSpPr>
          <p:cNvPr id="4" name="Pladsholder til slidenummer 3"/>
          <p:cNvSpPr>
            <a:spLocks noGrp="1"/>
          </p:cNvSpPr>
          <p:nvPr>
            <p:ph type="sldNum" sz="quarter" idx="10"/>
          </p:nvPr>
        </p:nvSpPr>
        <p:spPr/>
        <p:txBody>
          <a:bodyPr/>
          <a:lstStyle/>
          <a:p>
            <a:pPr>
              <a:defRPr/>
            </a:pPr>
            <a:fld id="{C4F2A846-27CD-44E1-ACA3-CB235C0132DA}" type="slidenum">
              <a:rPr lang="da-DK" smtClean="0"/>
              <a:pPr>
                <a:defRPr/>
              </a:pPr>
              <a:t>20</a:t>
            </a:fld>
            <a:endParaRPr lang="da-DK" dirty="0"/>
          </a:p>
        </p:txBody>
      </p:sp>
    </p:spTree>
    <p:extLst>
      <p:ext uri="{BB962C8B-B14F-4D97-AF65-F5344CB8AC3E}">
        <p14:creationId xmlns:p14="http://schemas.microsoft.com/office/powerpoint/2010/main" val="22019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Fra IHI</a:t>
            </a:r>
          </a:p>
          <a:p>
            <a:endParaRPr lang="nb-NO"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dirty="0" smtClean="0"/>
              <a:t>http://www.google.no/url?sa=t&amp;rct=j&amp;q=&amp;esrc=s&amp;source=web&amp;cd=1&amp;cad=rja&amp;uact=8&amp;ved=0CB4QFjAA&amp;url=http%3A%2F%2Fwww.aadgp.org%2Fwp-content%2Fuploads%2FStephen_Swensen_IHI_High_Impact_Leadership_White_Paper.pdf&amp;ei=lblDVJr1IIu-ygOe9YK4AQ&amp;usg=AFQjCNGDMwV3qoMgOpP-8C-1lQiKndqUVw&amp;sig2=acVDU88BaT4JBiItzPhgjw&amp;bvm=bv.77648437,d.bGQ</a:t>
            </a:r>
          </a:p>
          <a:p>
            <a:endParaRPr lang="nb-NO" dirty="0"/>
          </a:p>
        </p:txBody>
      </p:sp>
      <p:sp>
        <p:nvSpPr>
          <p:cNvPr id="4" name="Plassholder for lysbildenummer 3"/>
          <p:cNvSpPr>
            <a:spLocks noGrp="1"/>
          </p:cNvSpPr>
          <p:nvPr>
            <p:ph type="sldNum" sz="quarter" idx="10"/>
          </p:nvPr>
        </p:nvSpPr>
        <p:spPr/>
        <p:txBody>
          <a:bodyPr/>
          <a:lstStyle/>
          <a:p>
            <a:pPr>
              <a:defRPr/>
            </a:pPr>
            <a:fld id="{97D662F9-80D1-4527-A209-D379F27E026C}" type="slidenum">
              <a:rPr lang="da-DK" smtClean="0"/>
              <a:pPr>
                <a:defRPr/>
              </a:pPr>
              <a:t>22</a:t>
            </a:fld>
            <a:endParaRPr lang="da-DK" dirty="0"/>
          </a:p>
        </p:txBody>
      </p:sp>
    </p:spTree>
    <p:extLst>
      <p:ext uri="{BB962C8B-B14F-4D97-AF65-F5344CB8AC3E}">
        <p14:creationId xmlns:p14="http://schemas.microsoft.com/office/powerpoint/2010/main" val="126422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 7</a:t>
            </a:r>
          </a:p>
          <a:p>
            <a:r>
              <a:rPr lang="nb-NO" dirty="0" smtClean="0"/>
              <a:t>http://www.google.no/url?sa=t&amp;rct=j&amp;q=&amp;esrc=s&amp;source=web&amp;cd=1&amp;cad=rja&amp;uact=8&amp;ved=0CB4QFjAA&amp;url=http%3A%2F%2Fwww.aadgp.org%2Fwp-content%2Fuploads%2FStephen_Swensen_IHI_High_Impact_Leadership_White_Paper.pdf&amp;ei=lblDVJr1IIu-ygOe9YK4AQ&amp;usg=AFQjCNGDMwV3qoMgOpP-8C-1lQiKndqUVw&amp;sig2=acVDU88BaT4JBiItzPhgjw&amp;bvm=bv.77648437,d.bGQ</a:t>
            </a:r>
          </a:p>
          <a:p>
            <a:endParaRPr lang="nb-NO" dirty="0"/>
          </a:p>
        </p:txBody>
      </p:sp>
      <p:sp>
        <p:nvSpPr>
          <p:cNvPr id="4" name="Plassholder for lysbildenummer 3"/>
          <p:cNvSpPr>
            <a:spLocks noGrp="1"/>
          </p:cNvSpPr>
          <p:nvPr>
            <p:ph type="sldNum" sz="quarter" idx="10"/>
          </p:nvPr>
        </p:nvSpPr>
        <p:spPr/>
        <p:txBody>
          <a:bodyPr/>
          <a:lstStyle/>
          <a:p>
            <a:pPr>
              <a:defRPr/>
            </a:pPr>
            <a:fld id="{97D662F9-80D1-4527-A209-D379F27E026C}" type="slidenum">
              <a:rPr lang="da-DK" smtClean="0"/>
              <a:pPr>
                <a:defRPr/>
              </a:pPr>
              <a:t>23</a:t>
            </a:fld>
            <a:endParaRPr lang="da-DK" dirty="0"/>
          </a:p>
        </p:txBody>
      </p:sp>
    </p:spTree>
    <p:extLst>
      <p:ext uri="{BB962C8B-B14F-4D97-AF65-F5344CB8AC3E}">
        <p14:creationId xmlns:p14="http://schemas.microsoft.com/office/powerpoint/2010/main" val="1264222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 9</a:t>
            </a:r>
          </a:p>
          <a:p>
            <a:r>
              <a:rPr lang="nb-NO" dirty="0" smtClean="0"/>
              <a:t>http://www.google.no/url?sa=t&amp;rct=j&amp;q=&amp;esrc=s&amp;source=web&amp;cd=1&amp;cad=rja&amp;uact=8&amp;ved=0CB4QFjAA&amp;url=http%3A%2F%2Fwww.aadgp.org%2Fwp-content%2Fuploads%2FStephen_Swensen_IHI_High_Impact_Leadership_White_Paper.pdf&amp;ei=lblDVJr1IIu-ygOe9YK4AQ&amp;usg=AFQjCNGDMwV3qoMgOpP-8C-1lQiKndqUVw&amp;sig2=acVDU88BaT4JBiItzPhgjw&amp;bvm=bv.77648437,d.bGQ</a:t>
            </a:r>
          </a:p>
          <a:p>
            <a:endParaRPr lang="da-DK" sz="1200" b="0" i="0" u="none" strike="noStrike"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b="0" i="0" u="none" strike="noStrike" kern="1200" baseline="0" dirty="0" err="1" smtClean="0">
                <a:solidFill>
                  <a:schemeClr val="tx1"/>
                </a:solidFill>
                <a:latin typeface="Arial" charset="0"/>
                <a:ea typeface="+mn-ea"/>
                <a:cs typeface="+mn-cs"/>
              </a:rPr>
              <a:t>Informasjon</a:t>
            </a:r>
            <a:r>
              <a:rPr lang="da-DK" sz="1200" b="0" i="0" u="none" strike="noStrike" kern="1200" baseline="0" dirty="0" smtClean="0">
                <a:solidFill>
                  <a:schemeClr val="tx1"/>
                </a:solidFill>
                <a:latin typeface="Arial" charset="0"/>
                <a:ea typeface="+mn-ea"/>
                <a:cs typeface="+mn-cs"/>
              </a:rPr>
              <a:t> om Grænseoverskridende </a:t>
            </a:r>
            <a:r>
              <a:rPr lang="da-DK" sz="1200" b="0" i="0" u="none" strike="noStrike" kern="1200" baseline="0" dirty="0" err="1" smtClean="0">
                <a:solidFill>
                  <a:schemeClr val="tx1"/>
                </a:solidFill>
                <a:latin typeface="Arial" charset="0"/>
                <a:ea typeface="+mn-ea"/>
                <a:cs typeface="+mn-cs"/>
              </a:rPr>
              <a:t>lederskap</a:t>
            </a:r>
            <a:r>
              <a:rPr lang="da-DK" sz="1200" b="0" i="0" u="none" strike="noStrike" kern="1200" baseline="0" dirty="0" smtClean="0">
                <a:solidFill>
                  <a:schemeClr val="tx1"/>
                </a:solidFill>
                <a:latin typeface="Arial" charset="0"/>
                <a:ea typeface="+mn-ea"/>
                <a:cs typeface="+mn-cs"/>
              </a:rPr>
              <a:t> finnes også i den ferske KORA-rapporten ”</a:t>
            </a:r>
            <a:r>
              <a:rPr lang="da-DK" b="1" dirty="0" smtClean="0"/>
              <a:t> Litteratur om ledelse af samarbejde på tværs af sektorer i sundhedsvæsenet” (se </a:t>
            </a:r>
            <a:r>
              <a:rPr lang="da-DK" b="1" dirty="0" err="1" smtClean="0"/>
              <a:t>lenke</a:t>
            </a:r>
            <a:r>
              <a:rPr lang="da-DK" b="1" dirty="0" smtClean="0"/>
              <a:t> nederst).</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b="1" dirty="0" err="1" smtClean="0"/>
              <a:t>Utdrag</a:t>
            </a:r>
            <a:r>
              <a:rPr lang="da-DK" b="1" dirty="0" smtClean="0"/>
              <a:t>:</a:t>
            </a:r>
          </a:p>
          <a:p>
            <a:endParaRPr lang="da-DK" sz="1200" b="0" i="0" u="none" strike="noStrike" kern="1200" baseline="0" dirty="0" smtClean="0">
              <a:solidFill>
                <a:schemeClr val="tx1"/>
              </a:solidFill>
              <a:latin typeface="Arial" charset="0"/>
              <a:ea typeface="+mn-ea"/>
              <a:cs typeface="+mn-cs"/>
            </a:endParaRPr>
          </a:p>
          <a:p>
            <a:r>
              <a:rPr lang="da-DK" sz="1200" b="0" i="0" u="none" strike="noStrike" kern="1200" baseline="0" dirty="0" smtClean="0">
                <a:solidFill>
                  <a:schemeClr val="tx1"/>
                </a:solidFill>
                <a:latin typeface="Arial" charset="0"/>
                <a:ea typeface="+mn-ea"/>
                <a:cs typeface="+mn-cs"/>
              </a:rPr>
              <a:t>Samme tilgang til lederens rolle med at skabe sammenhæng og samarbejde over </a:t>
            </a:r>
            <a:r>
              <a:rPr lang="da-DK" sz="1200" b="0" i="0" u="none" strike="noStrike" kern="1200" baseline="0" dirty="0" err="1" smtClean="0">
                <a:solidFill>
                  <a:schemeClr val="tx1"/>
                </a:solidFill>
                <a:latin typeface="Arial" charset="0"/>
                <a:ea typeface="+mn-ea"/>
                <a:cs typeface="+mn-cs"/>
              </a:rPr>
              <a:t>grænse-flader</a:t>
            </a:r>
            <a:r>
              <a:rPr lang="da-DK" sz="1200" b="0" i="0" u="none" strike="noStrike" kern="1200" baseline="0" dirty="0" smtClean="0">
                <a:solidFill>
                  <a:schemeClr val="tx1"/>
                </a:solidFill>
                <a:latin typeface="Arial" charset="0"/>
                <a:ea typeface="+mn-ea"/>
                <a:cs typeface="+mn-cs"/>
              </a:rPr>
              <a:t> findes i </a:t>
            </a:r>
            <a:r>
              <a:rPr lang="da-DK" sz="1200" b="0" i="1" u="none" strike="noStrike" kern="1200" baseline="0" dirty="0" err="1" smtClean="0">
                <a:solidFill>
                  <a:schemeClr val="tx1"/>
                </a:solidFill>
                <a:latin typeface="Arial" charset="0"/>
                <a:ea typeface="+mn-ea"/>
                <a:cs typeface="+mn-cs"/>
              </a:rPr>
              <a:t>IHIs</a:t>
            </a:r>
            <a:r>
              <a:rPr lang="da-DK" sz="1200" b="0" i="1" u="none" strike="noStrike" kern="1200" baseline="0" dirty="0" smtClean="0">
                <a:solidFill>
                  <a:schemeClr val="tx1"/>
                </a:solidFill>
                <a:latin typeface="Arial" charset="0"/>
                <a:ea typeface="+mn-ea"/>
                <a:cs typeface="+mn-cs"/>
              </a:rPr>
              <a:t> High-</a:t>
            </a:r>
            <a:r>
              <a:rPr lang="da-DK" sz="1200" b="0" i="1" u="none" strike="noStrike" kern="1200" baseline="0" dirty="0" err="1" smtClean="0">
                <a:solidFill>
                  <a:schemeClr val="tx1"/>
                </a:solidFill>
                <a:latin typeface="Arial" charset="0"/>
                <a:ea typeface="+mn-ea"/>
                <a:cs typeface="+mn-cs"/>
              </a:rPr>
              <a:t>Impact</a:t>
            </a:r>
            <a:r>
              <a:rPr lang="da-DK" sz="1200" b="0" i="1" u="none" strike="noStrike" kern="1200" baseline="0" dirty="0" smtClean="0">
                <a:solidFill>
                  <a:schemeClr val="tx1"/>
                </a:solidFill>
                <a:latin typeface="Arial" charset="0"/>
                <a:ea typeface="+mn-ea"/>
                <a:cs typeface="+mn-cs"/>
              </a:rPr>
              <a:t> </a:t>
            </a:r>
            <a:r>
              <a:rPr lang="da-DK" sz="1200" b="0" i="1" u="none" strike="noStrike" kern="1200" baseline="0" dirty="0" err="1" smtClean="0">
                <a:solidFill>
                  <a:schemeClr val="tx1"/>
                </a:solidFill>
                <a:latin typeface="Arial" charset="0"/>
                <a:ea typeface="+mn-ea"/>
                <a:cs typeface="+mn-cs"/>
              </a:rPr>
              <a:t>Leadership</a:t>
            </a:r>
            <a:r>
              <a:rPr lang="da-DK" sz="1200" b="0" i="1" u="none" strike="noStrike" kern="1200" baseline="0" dirty="0" smtClean="0">
                <a:solidFill>
                  <a:schemeClr val="tx1"/>
                </a:solidFill>
                <a:latin typeface="Arial" charset="0"/>
                <a:ea typeface="+mn-ea"/>
                <a:cs typeface="+mn-cs"/>
              </a:rPr>
              <a:t> Framework </a:t>
            </a:r>
            <a:r>
              <a:rPr lang="da-DK" sz="1200" b="0" i="0" u="none" strike="noStrike" kern="1200" baseline="0" dirty="0" smtClean="0">
                <a:solidFill>
                  <a:schemeClr val="tx1"/>
                </a:solidFill>
                <a:latin typeface="Arial" charset="0"/>
                <a:ea typeface="+mn-ea"/>
                <a:cs typeface="+mn-cs"/>
              </a:rPr>
              <a:t>(</a:t>
            </a:r>
            <a:r>
              <a:rPr lang="da-DK" sz="1200" b="0" i="0" u="none" strike="noStrike" kern="1200" baseline="0" dirty="0" err="1" smtClean="0">
                <a:solidFill>
                  <a:schemeClr val="tx1"/>
                </a:solidFill>
                <a:latin typeface="Arial" charset="0"/>
                <a:ea typeface="+mn-ea"/>
                <a:cs typeface="+mn-cs"/>
              </a:rPr>
              <a:t>Swensen</a:t>
            </a:r>
            <a:r>
              <a:rPr lang="da-DK" sz="1200" b="0" i="0" u="none" strike="noStrike" kern="1200" baseline="0" dirty="0" smtClean="0">
                <a:solidFill>
                  <a:schemeClr val="tx1"/>
                </a:solidFill>
                <a:latin typeface="Arial" charset="0"/>
                <a:ea typeface="+mn-ea"/>
                <a:cs typeface="+mn-cs"/>
              </a:rPr>
              <a:t> et al. 2013), hvor </a:t>
            </a:r>
            <a:r>
              <a:rPr lang="da-DK" sz="1200" b="1" i="0" u="none" strike="noStrike" kern="1200" baseline="0" dirty="0" smtClean="0">
                <a:solidFill>
                  <a:schemeClr val="tx1"/>
                </a:solidFill>
                <a:latin typeface="Arial" charset="0"/>
                <a:ea typeface="+mn-ea"/>
                <a:cs typeface="+mn-cs"/>
              </a:rPr>
              <a:t>grænseoverskridende lederskab </a:t>
            </a:r>
            <a:r>
              <a:rPr lang="da-DK" sz="1200" b="0" i="0" u="none" strike="noStrike" kern="1200" baseline="0" dirty="0" smtClean="0">
                <a:solidFill>
                  <a:schemeClr val="tx1"/>
                </a:solidFill>
                <a:latin typeface="Arial" charset="0"/>
                <a:ea typeface="+mn-ea"/>
                <a:cs typeface="+mn-cs"/>
              </a:rPr>
              <a:t>indgår som én af seks ledelsesdimensioner, der </a:t>
            </a:r>
            <a:r>
              <a:rPr lang="da-DK" sz="1200" b="0" i="0" u="none" strike="noStrike" kern="1200" baseline="0" dirty="0" err="1" smtClean="0">
                <a:solidFill>
                  <a:schemeClr val="tx1"/>
                </a:solidFill>
                <a:latin typeface="Arial" charset="0"/>
                <a:ea typeface="+mn-ea"/>
                <a:cs typeface="+mn-cs"/>
              </a:rPr>
              <a:t>understøt-ter</a:t>
            </a:r>
            <a:r>
              <a:rPr lang="da-DK" sz="1200" b="0" i="0" u="none" strike="noStrike" kern="1200" baseline="0" dirty="0" smtClean="0">
                <a:solidFill>
                  <a:schemeClr val="tx1"/>
                </a:solidFill>
                <a:latin typeface="Arial" charset="0"/>
                <a:ea typeface="+mn-ea"/>
                <a:cs typeface="+mn-cs"/>
              </a:rPr>
              <a:t> </a:t>
            </a:r>
            <a:r>
              <a:rPr lang="da-DK" sz="1200" b="0" i="1" u="none" strike="noStrike" kern="1200" baseline="0" dirty="0" err="1" smtClean="0">
                <a:solidFill>
                  <a:schemeClr val="tx1"/>
                </a:solidFill>
                <a:latin typeface="Arial" charset="0"/>
                <a:ea typeface="+mn-ea"/>
                <a:cs typeface="+mn-cs"/>
              </a:rPr>
              <a:t>triple</a:t>
            </a:r>
            <a:r>
              <a:rPr lang="da-DK" sz="1200" b="0" i="1" u="none" strike="noStrike" kern="1200" baseline="0" dirty="0" smtClean="0">
                <a:solidFill>
                  <a:schemeClr val="tx1"/>
                </a:solidFill>
                <a:latin typeface="Arial" charset="0"/>
                <a:ea typeface="+mn-ea"/>
                <a:cs typeface="+mn-cs"/>
              </a:rPr>
              <a:t> aim3</a:t>
            </a:r>
            <a:r>
              <a:rPr lang="da-DK" sz="1200" b="0" i="0" u="none" strike="noStrike" kern="1200" baseline="0" dirty="0" smtClean="0">
                <a:solidFill>
                  <a:schemeClr val="tx1"/>
                </a:solidFill>
                <a:latin typeface="Arial" charset="0"/>
                <a:ea typeface="+mn-ea"/>
                <a:cs typeface="+mn-cs"/>
              </a:rPr>
              <a:t>-resultater. IHI ser to komplementerende dimensioner i det </a:t>
            </a:r>
            <a:r>
              <a:rPr lang="da-DK" sz="1200" b="0" i="0" u="none" strike="noStrike" kern="1200" baseline="0" dirty="0" err="1" smtClean="0">
                <a:solidFill>
                  <a:schemeClr val="tx1"/>
                </a:solidFill>
                <a:latin typeface="Arial" charset="0"/>
                <a:ea typeface="+mn-ea"/>
                <a:cs typeface="+mn-cs"/>
              </a:rPr>
              <a:t>grænseover-skridende</a:t>
            </a:r>
            <a:r>
              <a:rPr lang="da-DK" sz="1200" b="0" i="0" u="none" strike="noStrike" kern="1200" baseline="0" dirty="0" smtClean="0">
                <a:solidFill>
                  <a:schemeClr val="tx1"/>
                </a:solidFill>
                <a:latin typeface="Arial" charset="0"/>
                <a:ea typeface="+mn-ea"/>
                <a:cs typeface="+mn-cs"/>
              </a:rPr>
              <a:t> lederskab: </a:t>
            </a:r>
          </a:p>
          <a:p>
            <a:endParaRPr lang="da-DK" sz="1200" b="0" i="0" u="none" strike="noStrike" kern="1200" baseline="0" dirty="0" smtClean="0">
              <a:solidFill>
                <a:schemeClr val="tx1"/>
              </a:solidFill>
              <a:latin typeface="Arial" charset="0"/>
              <a:ea typeface="+mn-ea"/>
              <a:cs typeface="+mn-cs"/>
            </a:endParaRPr>
          </a:p>
          <a:p>
            <a:r>
              <a:rPr lang="da-DK" sz="1200" b="0" i="0" u="none" strike="noStrike" kern="1200" baseline="0" dirty="0" smtClean="0">
                <a:solidFill>
                  <a:schemeClr val="tx1"/>
                </a:solidFill>
                <a:latin typeface="Arial" charset="0"/>
                <a:ea typeface="+mn-ea"/>
                <a:cs typeface="+mn-cs"/>
              </a:rPr>
              <a:t>For det første, at lederen aktivt opsøger og går forrest for at adoptere ny viden i deres praksis og deler viden over organisatoriske grænser. For det andet, at </a:t>
            </a:r>
            <a:r>
              <a:rPr lang="da-DK" sz="1200" b="0" i="0" u="none" strike="noStrike" kern="1200" baseline="0" dirty="0" err="1" smtClean="0">
                <a:solidFill>
                  <a:schemeClr val="tx1"/>
                </a:solidFill>
                <a:latin typeface="Arial" charset="0"/>
                <a:ea typeface="+mn-ea"/>
                <a:cs typeface="+mn-cs"/>
              </a:rPr>
              <a:t>le-deren</a:t>
            </a:r>
            <a:r>
              <a:rPr lang="da-DK" sz="1200" b="0" i="0" u="none" strike="noStrike" kern="1200" baseline="0" dirty="0" smtClean="0">
                <a:solidFill>
                  <a:schemeClr val="tx1"/>
                </a:solidFill>
                <a:latin typeface="Arial" charset="0"/>
                <a:ea typeface="+mn-ea"/>
                <a:cs typeface="+mn-cs"/>
              </a:rPr>
              <a:t> udviser vilje (og handling) for at arbejde forløbsorienteret på tværs af traditionelle grænseflader i forfølgelsen af </a:t>
            </a:r>
            <a:r>
              <a:rPr lang="da-DK" sz="1200" b="0" i="1" u="none" strike="noStrike" kern="1200" baseline="0" dirty="0" err="1" smtClean="0">
                <a:solidFill>
                  <a:schemeClr val="tx1"/>
                </a:solidFill>
                <a:latin typeface="Arial" charset="0"/>
                <a:ea typeface="+mn-ea"/>
                <a:cs typeface="+mn-cs"/>
              </a:rPr>
              <a:t>triple</a:t>
            </a:r>
            <a:r>
              <a:rPr lang="da-DK" sz="1200" b="0" i="1" u="none" strike="noStrike" kern="1200" baseline="0" dirty="0" smtClean="0">
                <a:solidFill>
                  <a:schemeClr val="tx1"/>
                </a:solidFill>
                <a:latin typeface="Arial" charset="0"/>
                <a:ea typeface="+mn-ea"/>
                <a:cs typeface="+mn-cs"/>
              </a:rPr>
              <a:t> </a:t>
            </a:r>
            <a:r>
              <a:rPr lang="da-DK" sz="1200" b="0" i="1" u="none" strike="noStrike" kern="1200" baseline="0" dirty="0" err="1" smtClean="0">
                <a:solidFill>
                  <a:schemeClr val="tx1"/>
                </a:solidFill>
                <a:latin typeface="Arial" charset="0"/>
                <a:ea typeface="+mn-ea"/>
                <a:cs typeface="+mn-cs"/>
              </a:rPr>
              <a:t>aim</a:t>
            </a:r>
            <a:r>
              <a:rPr lang="da-DK" sz="1200" b="0" i="0" u="none" strike="noStrike" kern="1200" baseline="0" dirty="0" smtClean="0">
                <a:solidFill>
                  <a:schemeClr val="tx1"/>
                </a:solidFill>
                <a:latin typeface="Arial" charset="0"/>
                <a:ea typeface="+mn-ea"/>
                <a:cs typeface="+mn-cs"/>
              </a:rPr>
              <a:t>-resultater. </a:t>
            </a:r>
          </a:p>
          <a:p>
            <a:endParaRPr lang="da-DK" sz="1200" b="0" i="0" u="none" strike="noStrike" kern="1200" baseline="0" dirty="0" smtClean="0">
              <a:solidFill>
                <a:schemeClr val="tx1"/>
              </a:solidFill>
              <a:latin typeface="Arial" charset="0"/>
              <a:ea typeface="+mn-ea"/>
              <a:cs typeface="+mn-cs"/>
            </a:endParaRPr>
          </a:p>
          <a:p>
            <a:r>
              <a:rPr lang="da-DK" sz="1200" b="0" i="0" u="none" strike="noStrike" kern="1200" baseline="0" dirty="0" smtClean="0">
                <a:solidFill>
                  <a:schemeClr val="tx1"/>
                </a:solidFill>
                <a:latin typeface="Arial" charset="0"/>
                <a:ea typeface="+mn-ea"/>
                <a:cs typeface="+mn-cs"/>
              </a:rPr>
              <a:t>IHI råder lederne til at udvise </a:t>
            </a:r>
            <a:r>
              <a:rPr lang="da-DK" sz="1200" b="0" i="0" u="none" strike="noStrike" kern="1200" baseline="0" dirty="0" err="1" smtClean="0">
                <a:solidFill>
                  <a:schemeClr val="tx1"/>
                </a:solidFill>
                <a:latin typeface="Arial" charset="0"/>
                <a:ea typeface="+mn-ea"/>
                <a:cs typeface="+mn-cs"/>
              </a:rPr>
              <a:t>grænse-overskridende</a:t>
            </a:r>
            <a:r>
              <a:rPr lang="da-DK" sz="1200" b="0" i="0" u="none" strike="noStrike" kern="1200" baseline="0" dirty="0" smtClean="0">
                <a:solidFill>
                  <a:schemeClr val="tx1"/>
                </a:solidFill>
                <a:latin typeface="Arial" charset="0"/>
                <a:ea typeface="+mn-ea"/>
                <a:cs typeface="+mn-cs"/>
              </a:rPr>
              <a:t> lederskab ved at: </a:t>
            </a:r>
          </a:p>
          <a:p>
            <a:r>
              <a:rPr lang="nb-NO" sz="1200" b="0" i="0" u="none" strike="noStrike" kern="1200" baseline="0" dirty="0" smtClean="0">
                <a:solidFill>
                  <a:schemeClr val="tx1"/>
                </a:solidFill>
                <a:latin typeface="Arial" charset="0"/>
                <a:ea typeface="+mn-ea"/>
                <a:cs typeface="+mn-cs"/>
              </a:rPr>
              <a:t>• Stille </a:t>
            </a:r>
            <a:r>
              <a:rPr lang="nb-NO" sz="1200" b="0" i="0" u="none" strike="noStrike" kern="1200" baseline="0" dirty="0" err="1" smtClean="0">
                <a:solidFill>
                  <a:schemeClr val="tx1"/>
                </a:solidFill>
                <a:latin typeface="Arial" charset="0"/>
                <a:ea typeface="+mn-ea"/>
                <a:cs typeface="+mn-cs"/>
              </a:rPr>
              <a:t>åbne</a:t>
            </a:r>
            <a:r>
              <a:rPr lang="nb-NO" sz="1200" b="0" i="0" u="none" strike="noStrike" kern="1200" baseline="0" dirty="0" smtClean="0">
                <a:solidFill>
                  <a:schemeClr val="tx1"/>
                </a:solidFill>
                <a:latin typeface="Arial" charset="0"/>
                <a:ea typeface="+mn-ea"/>
                <a:cs typeface="+mn-cs"/>
              </a:rPr>
              <a:t> </a:t>
            </a:r>
            <a:r>
              <a:rPr lang="nb-NO" sz="1200" b="0" i="0" u="none" strike="noStrike" kern="1200" baseline="0" dirty="0" err="1" smtClean="0">
                <a:solidFill>
                  <a:schemeClr val="tx1"/>
                </a:solidFill>
                <a:latin typeface="Arial" charset="0"/>
                <a:ea typeface="+mn-ea"/>
                <a:cs typeface="+mn-cs"/>
              </a:rPr>
              <a:t>spørgsmål</a:t>
            </a:r>
            <a:r>
              <a:rPr lang="nb-NO" sz="1200" b="0" i="0" u="none" strike="noStrike" kern="1200" baseline="0" dirty="0" smtClean="0">
                <a:solidFill>
                  <a:schemeClr val="tx1"/>
                </a:solidFill>
                <a:latin typeface="Arial" charset="0"/>
                <a:ea typeface="+mn-ea"/>
                <a:cs typeface="+mn-cs"/>
              </a:rPr>
              <a:t> </a:t>
            </a:r>
          </a:p>
          <a:p>
            <a:r>
              <a:rPr lang="da-DK" sz="1200" b="0" i="0" u="none" strike="noStrike" kern="1200" baseline="0" dirty="0" smtClean="0">
                <a:solidFill>
                  <a:schemeClr val="tx1"/>
                </a:solidFill>
                <a:latin typeface="Arial" charset="0"/>
                <a:ea typeface="+mn-ea"/>
                <a:cs typeface="+mn-cs"/>
              </a:rPr>
              <a:t>• Besøge kvalitetsteams, udførende teams og medarbejdere i organisationer, der </a:t>
            </a:r>
            <a:r>
              <a:rPr lang="da-DK" sz="1200" b="0" i="0" u="none" strike="noStrike" kern="1200" baseline="0" dirty="0" err="1" smtClean="0">
                <a:solidFill>
                  <a:schemeClr val="tx1"/>
                </a:solidFill>
                <a:latin typeface="Arial" charset="0"/>
                <a:ea typeface="+mn-ea"/>
                <a:cs typeface="+mn-cs"/>
              </a:rPr>
              <a:t>samar-bejdes</a:t>
            </a:r>
            <a:r>
              <a:rPr lang="da-DK" sz="1200" b="0" i="0" u="none" strike="noStrike" kern="1200" baseline="0" dirty="0" smtClean="0">
                <a:solidFill>
                  <a:schemeClr val="tx1"/>
                </a:solidFill>
                <a:latin typeface="Arial" charset="0"/>
                <a:ea typeface="+mn-ea"/>
                <a:cs typeface="+mn-cs"/>
              </a:rPr>
              <a:t> med </a:t>
            </a:r>
          </a:p>
          <a:p>
            <a:r>
              <a:rPr lang="da-DK" sz="1200" b="0" i="0" u="none" strike="noStrike" kern="1200" baseline="0" dirty="0" smtClean="0">
                <a:solidFill>
                  <a:schemeClr val="tx1"/>
                </a:solidFill>
                <a:latin typeface="Arial" charset="0"/>
                <a:ea typeface="+mn-ea"/>
                <a:cs typeface="+mn-cs"/>
              </a:rPr>
              <a:t>• Opsøge ideer og viden fra andre ledere i egen, såvel som andre organisationer </a:t>
            </a:r>
          </a:p>
          <a:p>
            <a:r>
              <a:rPr lang="da-DK" sz="1200" b="0" i="0" u="none" strike="noStrike" kern="1200" baseline="0" dirty="0" smtClean="0">
                <a:solidFill>
                  <a:schemeClr val="tx1"/>
                </a:solidFill>
                <a:latin typeface="Arial" charset="0"/>
                <a:ea typeface="+mn-ea"/>
                <a:cs typeface="+mn-cs"/>
              </a:rPr>
              <a:t>• Skabe fælles mål og </a:t>
            </a:r>
            <a:r>
              <a:rPr lang="da-DK" sz="1200" b="0" i="0" u="none" strike="noStrike" kern="1200" baseline="0" dirty="0" err="1" smtClean="0">
                <a:solidFill>
                  <a:schemeClr val="tx1"/>
                </a:solidFill>
                <a:latin typeface="Arial" charset="0"/>
                <a:ea typeface="+mn-ea"/>
                <a:cs typeface="+mn-cs"/>
              </a:rPr>
              <a:t>win</a:t>
            </a:r>
            <a:r>
              <a:rPr lang="da-DK" sz="1200" b="0" i="0" u="none" strike="noStrike" kern="1200" baseline="0" dirty="0" smtClean="0">
                <a:solidFill>
                  <a:schemeClr val="tx1"/>
                </a:solidFill>
                <a:latin typeface="Arial" charset="0"/>
                <a:ea typeface="+mn-ea"/>
                <a:cs typeface="+mn-cs"/>
              </a:rPr>
              <a:t>-</a:t>
            </a:r>
            <a:r>
              <a:rPr lang="da-DK" sz="1200" b="0" i="0" u="none" strike="noStrike" kern="1200" baseline="0" dirty="0" err="1" smtClean="0">
                <a:solidFill>
                  <a:schemeClr val="tx1"/>
                </a:solidFill>
                <a:latin typeface="Arial" charset="0"/>
                <a:ea typeface="+mn-ea"/>
                <a:cs typeface="+mn-cs"/>
              </a:rPr>
              <a:t>win</a:t>
            </a:r>
            <a:r>
              <a:rPr lang="da-DK" sz="1200" b="0" i="0" u="none" strike="noStrike" kern="1200" baseline="0" dirty="0" smtClean="0">
                <a:solidFill>
                  <a:schemeClr val="tx1"/>
                </a:solidFill>
                <a:latin typeface="Arial" charset="0"/>
                <a:ea typeface="+mn-ea"/>
                <a:cs typeface="+mn-cs"/>
              </a:rPr>
              <a:t>-løsninger med afsæt i samarbejde på tværs af </a:t>
            </a:r>
            <a:r>
              <a:rPr lang="da-DK" sz="1200" b="0" i="0" u="none" strike="noStrike" kern="1200" baseline="0" dirty="0" err="1" smtClean="0">
                <a:solidFill>
                  <a:schemeClr val="tx1"/>
                </a:solidFill>
                <a:latin typeface="Arial" charset="0"/>
                <a:ea typeface="+mn-ea"/>
                <a:cs typeface="+mn-cs"/>
              </a:rPr>
              <a:t>grænsefla-der</a:t>
            </a:r>
            <a:r>
              <a:rPr lang="da-DK" sz="1200" b="0" i="0" u="none" strike="noStrike" kern="1200" baseline="0" dirty="0" smtClean="0">
                <a:solidFill>
                  <a:schemeClr val="tx1"/>
                </a:solidFill>
                <a:latin typeface="Arial" charset="0"/>
                <a:ea typeface="+mn-ea"/>
                <a:cs typeface="+mn-cs"/>
              </a:rPr>
              <a:t> (faglige såvel som organisatoriske) </a:t>
            </a:r>
          </a:p>
          <a:p>
            <a:r>
              <a:rPr lang="da-DK" sz="1200" b="0" i="0" u="none" strike="noStrike" kern="1200" baseline="0" dirty="0" smtClean="0">
                <a:solidFill>
                  <a:schemeClr val="tx1"/>
                </a:solidFill>
                <a:latin typeface="Arial" charset="0"/>
                <a:ea typeface="+mn-ea"/>
                <a:cs typeface="+mn-cs"/>
              </a:rPr>
              <a:t>• Være generøse i forhold til at opbygge og vedligeholde personlige netværk </a:t>
            </a:r>
          </a:p>
          <a:p>
            <a:r>
              <a:rPr lang="da-DK" sz="1200" b="0" i="0" u="none" strike="noStrike" kern="1200" baseline="0" dirty="0" smtClean="0">
                <a:solidFill>
                  <a:schemeClr val="tx1"/>
                </a:solidFill>
                <a:latin typeface="Arial" charset="0"/>
                <a:ea typeface="+mn-ea"/>
                <a:cs typeface="+mn-cs"/>
              </a:rPr>
              <a:t>• Dele ressourcer fremfor at tænke snævert på eget system </a:t>
            </a:r>
          </a:p>
          <a:p>
            <a:r>
              <a:rPr lang="da-DK" sz="1200" b="0" i="0" u="none" strike="noStrike" kern="1200" baseline="0" dirty="0" smtClean="0">
                <a:solidFill>
                  <a:schemeClr val="tx1"/>
                </a:solidFill>
                <a:latin typeface="Arial" charset="0"/>
                <a:ea typeface="+mn-ea"/>
                <a:cs typeface="+mn-cs"/>
              </a:rPr>
              <a:t>• Udnytte en forløbstænkning som ramme for at definere problemer og løsninger for de medarbejdere, der ledes. </a:t>
            </a:r>
          </a:p>
          <a:p>
            <a:endParaRPr lang="da-DK" dirty="0" smtClean="0"/>
          </a:p>
          <a:p>
            <a:r>
              <a:rPr lang="da-DK" dirty="0" smtClean="0"/>
              <a:t>Hentet fra: http://www.kora.dk/udgivelser/udgivelse/i9494/Litteratur-om-ledelse-af-samarbejde-paa-tvaers-af-sektorer-i-sundhedsvaesenet</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97D662F9-80D1-4527-A209-D379F27E026C}" type="slidenum">
              <a:rPr lang="da-DK" smtClean="0"/>
              <a:pPr>
                <a:defRPr/>
              </a:pPr>
              <a:t>24</a:t>
            </a:fld>
            <a:endParaRPr lang="da-DK" dirty="0"/>
          </a:p>
        </p:txBody>
      </p:sp>
    </p:spTree>
    <p:extLst>
      <p:ext uri="{BB962C8B-B14F-4D97-AF65-F5344CB8AC3E}">
        <p14:creationId xmlns:p14="http://schemas.microsoft.com/office/powerpoint/2010/main" val="1264222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Modellen har erstattet den gamle «Will, </a:t>
            </a:r>
            <a:r>
              <a:rPr lang="nb-NO" dirty="0" err="1" smtClean="0"/>
              <a:t>ideas</a:t>
            </a:r>
            <a:r>
              <a:rPr lang="nb-NO" dirty="0" smtClean="0"/>
              <a:t> and </a:t>
            </a:r>
            <a:r>
              <a:rPr lang="nb-NO" dirty="0" err="1" smtClean="0"/>
              <a:t>Execution</a:t>
            </a:r>
            <a:r>
              <a:rPr lang="nb-NO" dirty="0" smtClean="0"/>
              <a:t>». Se utdypning i høyre marg.</a:t>
            </a:r>
          </a:p>
          <a:p>
            <a:endParaRPr lang="nb-NO" dirty="0" smtClean="0"/>
          </a:p>
          <a:p>
            <a:r>
              <a:rPr lang="nb-NO" dirty="0" smtClean="0"/>
              <a:t>S 17</a:t>
            </a:r>
          </a:p>
          <a:p>
            <a:r>
              <a:rPr lang="nb-NO" dirty="0" smtClean="0"/>
              <a:t>http://www.google.no/url?sa=t&amp;rct=j&amp;q=&amp;esrc=s&amp;source=web&amp;cd=1&amp;cad=rja&amp;uact=8&amp;ved=0CB4QFjAA&amp;url=http%3A%2F%2Fwww.aadgp.org%2Fwp-content%2Fuploads%2FStephen_Swensen_IHI_High_Impact_Leadership_White_Paper.pdf&amp;ei=lblDVJr1IIu-ygOe9YK4AQ&amp;usg=AFQjCNGDMwV3qoMgOpP-8C-1lQiKndqUVw&amp;sig2=acVDU88BaT4JBiItzPhgjw&amp;bvm=bv.77648437,d.bGQ</a:t>
            </a:r>
          </a:p>
          <a:p>
            <a:endParaRPr lang="nb-NO" dirty="0"/>
          </a:p>
        </p:txBody>
      </p:sp>
      <p:sp>
        <p:nvSpPr>
          <p:cNvPr id="4" name="Plassholder for lysbildenummer 3"/>
          <p:cNvSpPr>
            <a:spLocks noGrp="1"/>
          </p:cNvSpPr>
          <p:nvPr>
            <p:ph type="sldNum" sz="quarter" idx="10"/>
          </p:nvPr>
        </p:nvSpPr>
        <p:spPr/>
        <p:txBody>
          <a:bodyPr/>
          <a:lstStyle/>
          <a:p>
            <a:pPr>
              <a:defRPr/>
            </a:pPr>
            <a:fld id="{97D662F9-80D1-4527-A209-D379F27E026C}" type="slidenum">
              <a:rPr lang="da-DK" smtClean="0"/>
              <a:pPr>
                <a:defRPr/>
              </a:pPr>
              <a:t>25</a:t>
            </a:fld>
            <a:endParaRPr lang="da-DK" dirty="0"/>
          </a:p>
        </p:txBody>
      </p:sp>
    </p:spTree>
    <p:extLst>
      <p:ext uri="{BB962C8B-B14F-4D97-AF65-F5344CB8AC3E}">
        <p14:creationId xmlns:p14="http://schemas.microsoft.com/office/powerpoint/2010/main" val="126422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pPr>
              <a:defRPr/>
            </a:pPr>
            <a:fld id="{97D662F9-80D1-4527-A209-D379F27E026C}" type="slidenum">
              <a:rPr lang="da-DK" smtClean="0"/>
              <a:pPr>
                <a:defRPr/>
              </a:pPr>
              <a:t>2</a:t>
            </a:fld>
            <a:endParaRPr lang="da-DK" dirty="0"/>
          </a:p>
        </p:txBody>
      </p:sp>
    </p:spTree>
    <p:extLst>
      <p:ext uri="{BB962C8B-B14F-4D97-AF65-F5344CB8AC3E}">
        <p14:creationId xmlns:p14="http://schemas.microsoft.com/office/powerpoint/2010/main" val="60251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Bygger videre på modellen</a:t>
            </a:r>
            <a:r>
              <a:rPr lang="nb-NO" baseline="0" dirty="0" smtClean="0"/>
              <a:t> i forrige slide om «</a:t>
            </a:r>
            <a:r>
              <a:rPr lang="nb-NO" baseline="0" dirty="0" err="1" smtClean="0"/>
              <a:t>Capacity</a:t>
            </a:r>
            <a:r>
              <a:rPr lang="nb-NO" baseline="0" dirty="0" smtClean="0"/>
              <a:t> </a:t>
            </a:r>
            <a:r>
              <a:rPr lang="nb-NO" baseline="0" dirty="0" err="1" smtClean="0"/>
              <a:t>building</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pPr>
              <a:defRPr/>
            </a:pPr>
            <a:fld id="{97D662F9-80D1-4527-A209-D379F27E026C}" type="slidenum">
              <a:rPr lang="da-DK" smtClean="0"/>
              <a:pPr>
                <a:defRPr/>
              </a:pPr>
              <a:t>26</a:t>
            </a:fld>
            <a:endParaRPr lang="da-DK" dirty="0"/>
          </a:p>
        </p:txBody>
      </p:sp>
    </p:spTree>
    <p:extLst>
      <p:ext uri="{BB962C8B-B14F-4D97-AF65-F5344CB8AC3E}">
        <p14:creationId xmlns:p14="http://schemas.microsoft.com/office/powerpoint/2010/main" val="3071703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Anvendes til tema 1</a:t>
            </a:r>
          </a:p>
          <a:p>
            <a:endParaRPr lang="da-DK" dirty="0"/>
          </a:p>
        </p:txBody>
      </p:sp>
      <p:sp>
        <p:nvSpPr>
          <p:cNvPr id="4" name="Slide Number Placeholder 3"/>
          <p:cNvSpPr>
            <a:spLocks noGrp="1"/>
          </p:cNvSpPr>
          <p:nvPr>
            <p:ph type="sldNum" sz="quarter" idx="10"/>
          </p:nvPr>
        </p:nvSpPr>
        <p:spPr/>
        <p:txBody>
          <a:bodyPr/>
          <a:lstStyle/>
          <a:p>
            <a:pPr>
              <a:defRPr/>
            </a:pPr>
            <a:fld id="{97D662F9-80D1-4527-A209-D379F27E026C}" type="slidenum">
              <a:rPr lang="da-DK" smtClean="0"/>
              <a:pPr>
                <a:defRPr/>
              </a:pPr>
              <a:t>27</a:t>
            </a:fld>
            <a:endParaRPr lang="da-DK" dirty="0"/>
          </a:p>
        </p:txBody>
      </p:sp>
    </p:spTree>
    <p:extLst>
      <p:ext uri="{BB962C8B-B14F-4D97-AF65-F5344CB8AC3E}">
        <p14:creationId xmlns:p14="http://schemas.microsoft.com/office/powerpoint/2010/main" val="3519210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4528F5F-D3C8-496F-A6E6-C8A1963AB3FB}" type="slidenum">
              <a:rPr lang="da-DK" smtClean="0"/>
              <a:pPr/>
              <a:t>35</a:t>
            </a:fld>
            <a:endParaRPr lang="da-DK"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da-DK" dirty="0" smtClean="0"/>
          </a:p>
        </p:txBody>
      </p:sp>
    </p:spTree>
    <p:extLst>
      <p:ext uri="{BB962C8B-B14F-4D97-AF65-F5344CB8AC3E}">
        <p14:creationId xmlns:p14="http://schemas.microsoft.com/office/powerpoint/2010/main" val="3164120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374775" y="1076325"/>
            <a:ext cx="7178675" cy="5384800"/>
          </a:xfrm>
        </p:spPr>
      </p:sp>
      <p:sp>
        <p:nvSpPr>
          <p:cNvPr id="3" name="Pladsholder til noter 2"/>
          <p:cNvSpPr>
            <a:spLocks noGrp="1"/>
          </p:cNvSpPr>
          <p:nvPr>
            <p:ph type="body" idx="1"/>
          </p:nvPr>
        </p:nvSpPr>
        <p:spPr/>
        <p:txBody>
          <a:bodyPr>
            <a:normAutofit/>
          </a:bodyPr>
          <a:lstStyle/>
          <a:p>
            <a:r>
              <a:rPr lang="da-DK" dirty="0" smtClean="0"/>
              <a:t>Elektiv</a:t>
            </a:r>
            <a:r>
              <a:rPr lang="da-DK" baseline="0" dirty="0" smtClean="0"/>
              <a:t> : 2-28 pr. uge</a:t>
            </a:r>
          </a:p>
          <a:p>
            <a:r>
              <a:rPr lang="da-DK" baseline="0" dirty="0" smtClean="0"/>
              <a:t>Akut : 13-29 pr. uge</a:t>
            </a:r>
          </a:p>
          <a:p>
            <a:endParaRPr lang="da-DK" dirty="0"/>
          </a:p>
        </p:txBody>
      </p:sp>
      <p:sp>
        <p:nvSpPr>
          <p:cNvPr id="4" name="Pladsholder til diasnummer 3"/>
          <p:cNvSpPr>
            <a:spLocks noGrp="1"/>
          </p:cNvSpPr>
          <p:nvPr>
            <p:ph type="sldNum" sz="quarter" idx="10"/>
          </p:nvPr>
        </p:nvSpPr>
        <p:spPr/>
        <p:txBody>
          <a:bodyPr/>
          <a:lstStyle/>
          <a:p>
            <a:pPr>
              <a:defRPr/>
            </a:pPr>
            <a:fld id="{97D662F9-80D1-4527-A209-D379F27E026C}" type="slidenum">
              <a:rPr lang="da-DK" smtClean="0"/>
              <a:pPr>
                <a:defRPr/>
              </a:pPr>
              <a:t>39</a:t>
            </a:fld>
            <a:endParaRPr lang="da-DK" dirty="0"/>
          </a:p>
        </p:txBody>
      </p:sp>
    </p:spTree>
    <p:extLst>
      <p:ext uri="{BB962C8B-B14F-4D97-AF65-F5344CB8AC3E}">
        <p14:creationId xmlns:p14="http://schemas.microsoft.com/office/powerpoint/2010/main" val="3475528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97D662F9-80D1-4527-A209-D379F27E026C}" type="slidenum">
              <a:rPr lang="da-DK" smtClean="0"/>
              <a:pPr>
                <a:defRPr/>
              </a:pPr>
              <a:t>3</a:t>
            </a:fld>
            <a:endParaRPr lang="da-DK" dirty="0"/>
          </a:p>
        </p:txBody>
      </p:sp>
    </p:spTree>
    <p:extLst>
      <p:ext uri="{BB962C8B-B14F-4D97-AF65-F5344CB8AC3E}">
        <p14:creationId xmlns:p14="http://schemas.microsoft.com/office/powerpoint/2010/main" val="242279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a-DK" sz="1100" dirty="0">
              <a:solidFill>
                <a:srgbClr val="5F606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97D662F9-80D1-4527-A209-D379F27E026C}" type="slidenum">
              <a:rPr lang="da-DK" smtClean="0"/>
              <a:pPr>
                <a:defRPr/>
              </a:pPr>
              <a:t>4</a:t>
            </a:fld>
            <a:endParaRPr lang="da-DK" dirty="0"/>
          </a:p>
        </p:txBody>
      </p:sp>
    </p:spTree>
    <p:extLst>
      <p:ext uri="{BB962C8B-B14F-4D97-AF65-F5344CB8AC3E}">
        <p14:creationId xmlns:p14="http://schemas.microsoft.com/office/powerpoint/2010/main" val="370985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 </a:t>
            </a:r>
            <a:r>
              <a:rPr lang="da-DK" dirty="0" err="1" smtClean="0"/>
              <a:t>Improve</a:t>
            </a:r>
            <a:r>
              <a:rPr lang="da-DK" dirty="0" smtClean="0"/>
              <a:t> </a:t>
            </a:r>
            <a:r>
              <a:rPr lang="da-DK" dirty="0" err="1" smtClean="0"/>
              <a:t>Individual</a:t>
            </a:r>
            <a:r>
              <a:rPr lang="da-DK" dirty="0" smtClean="0"/>
              <a:t> </a:t>
            </a:r>
            <a:r>
              <a:rPr lang="da-DK" dirty="0" err="1" smtClean="0"/>
              <a:t>Experience</a:t>
            </a:r>
            <a:endParaRPr lang="da-DK" dirty="0" smtClean="0"/>
          </a:p>
          <a:p>
            <a:r>
              <a:rPr lang="da-DK" dirty="0" smtClean="0"/>
              <a:t>• </a:t>
            </a:r>
            <a:r>
              <a:rPr lang="da-DK" dirty="0" err="1" smtClean="0"/>
              <a:t>Improve</a:t>
            </a:r>
            <a:r>
              <a:rPr lang="da-DK" dirty="0" smtClean="0"/>
              <a:t> Population Health</a:t>
            </a:r>
          </a:p>
          <a:p>
            <a:r>
              <a:rPr lang="da-DK" dirty="0" smtClean="0"/>
              <a:t>• Control Inflation of Per </a:t>
            </a:r>
            <a:r>
              <a:rPr lang="da-DK" dirty="0" err="1" smtClean="0"/>
              <a:t>Capita</a:t>
            </a:r>
            <a:r>
              <a:rPr lang="da-DK" dirty="0" smtClean="0"/>
              <a:t> </a:t>
            </a:r>
            <a:r>
              <a:rPr lang="da-DK" dirty="0" err="1" smtClean="0"/>
              <a:t>Costs</a:t>
            </a:r>
            <a:endParaRPr lang="da-DK"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a-DK" sz="1200" kern="1200" dirty="0" smtClean="0">
              <a:solidFill>
                <a:srgbClr val="000000"/>
              </a:solidFill>
              <a:latin typeface="Arial" charset="0"/>
              <a:ea typeface="+mn-ea"/>
              <a:cs typeface="+mn-cs"/>
            </a:endParaRPr>
          </a:p>
          <a:p>
            <a:endParaRPr lang="da-DK" dirty="0" smtClean="0"/>
          </a:p>
          <a:p>
            <a:endParaRPr lang="da-DK" dirty="0"/>
          </a:p>
        </p:txBody>
      </p:sp>
      <p:sp>
        <p:nvSpPr>
          <p:cNvPr id="4" name="Slide Number Placeholder 3"/>
          <p:cNvSpPr>
            <a:spLocks noGrp="1"/>
          </p:cNvSpPr>
          <p:nvPr>
            <p:ph type="sldNum" sz="quarter" idx="10"/>
          </p:nvPr>
        </p:nvSpPr>
        <p:spPr/>
        <p:txBody>
          <a:bodyPr/>
          <a:lstStyle/>
          <a:p>
            <a:pPr>
              <a:defRPr/>
            </a:pPr>
            <a:fld id="{97D662F9-80D1-4527-A209-D379F27E026C}" type="slidenum">
              <a:rPr lang="da-DK" smtClean="0"/>
              <a:pPr>
                <a:defRPr/>
              </a:pPr>
              <a:t>5</a:t>
            </a:fld>
            <a:endParaRPr lang="da-DK" dirty="0"/>
          </a:p>
        </p:txBody>
      </p:sp>
    </p:spTree>
    <p:extLst>
      <p:ext uri="{BB962C8B-B14F-4D97-AF65-F5344CB8AC3E}">
        <p14:creationId xmlns:p14="http://schemas.microsoft.com/office/powerpoint/2010/main" val="321384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a:p>
        </p:txBody>
      </p:sp>
      <p:sp>
        <p:nvSpPr>
          <p:cNvPr id="4" name="Slide Number Placeholder 3"/>
          <p:cNvSpPr>
            <a:spLocks noGrp="1"/>
          </p:cNvSpPr>
          <p:nvPr>
            <p:ph type="sldNum" sz="quarter" idx="10"/>
          </p:nvPr>
        </p:nvSpPr>
        <p:spPr/>
        <p:txBody>
          <a:bodyPr/>
          <a:lstStyle/>
          <a:p>
            <a:pPr>
              <a:defRPr/>
            </a:pPr>
            <a:fld id="{97D662F9-80D1-4527-A209-D379F27E026C}" type="slidenum">
              <a:rPr lang="da-DK" smtClean="0"/>
              <a:pPr>
                <a:defRPr/>
              </a:pPr>
              <a:t>6</a:t>
            </a:fld>
            <a:endParaRPr lang="da-DK" dirty="0"/>
          </a:p>
        </p:txBody>
      </p:sp>
    </p:spTree>
    <p:extLst>
      <p:ext uri="{BB962C8B-B14F-4D97-AF65-F5344CB8AC3E}">
        <p14:creationId xmlns:p14="http://schemas.microsoft.com/office/powerpoint/2010/main" val="321643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da-DK" dirty="0" smtClean="0"/>
              <a:t>Er det </a:t>
            </a:r>
            <a:r>
              <a:rPr lang="da-DK" dirty="0" err="1" smtClean="0"/>
              <a:t>riktig</a:t>
            </a:r>
            <a:r>
              <a:rPr lang="da-DK" baseline="0" dirty="0" smtClean="0"/>
              <a:t> å si ”</a:t>
            </a:r>
            <a:r>
              <a:rPr lang="da-DK" sz="1600" b="0" kern="1200" dirty="0" smtClean="0">
                <a:solidFill>
                  <a:srgbClr val="000000"/>
                </a:solidFill>
                <a:latin typeface="Arial" charset="0"/>
                <a:ea typeface="+mn-ea"/>
                <a:cs typeface="+mn-cs"/>
              </a:rPr>
              <a:t> ressourcer og kapacitet”?</a:t>
            </a:r>
          </a:p>
          <a:p>
            <a:endParaRPr lang="da-DK" dirty="0"/>
          </a:p>
        </p:txBody>
      </p:sp>
      <p:sp>
        <p:nvSpPr>
          <p:cNvPr id="4" name="Slide Number Placeholder 3"/>
          <p:cNvSpPr>
            <a:spLocks noGrp="1"/>
          </p:cNvSpPr>
          <p:nvPr>
            <p:ph type="sldNum" sz="quarter" idx="10"/>
          </p:nvPr>
        </p:nvSpPr>
        <p:spPr/>
        <p:txBody>
          <a:bodyPr/>
          <a:lstStyle/>
          <a:p>
            <a:pPr>
              <a:defRPr/>
            </a:pPr>
            <a:fld id="{97D662F9-80D1-4527-A209-D379F27E026C}" type="slidenum">
              <a:rPr lang="da-DK" smtClean="0"/>
              <a:pPr>
                <a:defRPr/>
              </a:pPr>
              <a:t>7</a:t>
            </a:fld>
            <a:endParaRPr lang="da-DK" dirty="0"/>
          </a:p>
        </p:txBody>
      </p:sp>
    </p:spTree>
    <p:extLst>
      <p:ext uri="{BB962C8B-B14F-4D97-AF65-F5344CB8AC3E}">
        <p14:creationId xmlns:p14="http://schemas.microsoft.com/office/powerpoint/2010/main" val="396194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a:t>
            </a:r>
            <a:r>
              <a:rPr lang="da-DK" baseline="0" dirty="0" smtClean="0"/>
              <a:t> skal tro på at et nytter at arbejde med forbedringer</a:t>
            </a:r>
          </a:p>
          <a:p>
            <a:endParaRPr lang="da-DK" baseline="0" dirty="0" smtClean="0"/>
          </a:p>
          <a:p>
            <a:r>
              <a:rPr lang="da-DK" baseline="0" dirty="0" smtClean="0"/>
              <a:t>Der skal laves et skift, hvor vi går fra en opfattelse af at vores arbejdsopgave er at behandle patienter til et opfattelse af at det også er vores arbejdsopgave at løbende forbedre måden vi gør det på</a:t>
            </a:r>
          </a:p>
          <a:p>
            <a:endParaRPr lang="da-DK" baseline="0" dirty="0" smtClean="0"/>
          </a:p>
          <a:p>
            <a:r>
              <a:rPr lang="da-DK" baseline="0" dirty="0" smtClean="0"/>
              <a:t>Det kræver vi investere tid i forbedringsarbejde, og tid der går med behandling.</a:t>
            </a:r>
          </a:p>
          <a:p>
            <a:endParaRPr lang="da-DK" baseline="0" dirty="0" smtClean="0"/>
          </a:p>
          <a:p>
            <a:r>
              <a:rPr lang="da-DK" baseline="0" dirty="0" smtClean="0"/>
              <a:t>Det kræver ægte tro på arbejdet med forbedringer: ”Når vi arbejder med forbedringer får vi mere tid til behandling i af høj faglig kvalitet – og mere tid end det vi har brugt på forbedringerne”</a:t>
            </a:r>
          </a:p>
        </p:txBody>
      </p:sp>
      <p:sp>
        <p:nvSpPr>
          <p:cNvPr id="4" name="Pladsholder til slidenummer 3"/>
          <p:cNvSpPr>
            <a:spLocks noGrp="1"/>
          </p:cNvSpPr>
          <p:nvPr>
            <p:ph type="sldNum" sz="quarter" idx="10"/>
          </p:nvPr>
        </p:nvSpPr>
        <p:spPr/>
        <p:txBody>
          <a:bodyPr/>
          <a:lstStyle/>
          <a:p>
            <a:pPr>
              <a:defRPr/>
            </a:pPr>
            <a:fld id="{C4F2A846-27CD-44E1-ACA3-CB235C0132DA}" type="slidenum">
              <a:rPr lang="da-DK" smtClean="0"/>
              <a:pPr>
                <a:defRPr/>
              </a:pPr>
              <a:t>9</a:t>
            </a:fld>
            <a:endParaRPr lang="da-DK" dirty="0"/>
          </a:p>
        </p:txBody>
      </p:sp>
    </p:spTree>
    <p:extLst>
      <p:ext uri="{BB962C8B-B14F-4D97-AF65-F5344CB8AC3E}">
        <p14:creationId xmlns:p14="http://schemas.microsoft.com/office/powerpoint/2010/main" val="1037291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har gode erfaringer med at bruge driftsmålstyring</a:t>
            </a:r>
            <a:r>
              <a:rPr lang="da-DK" baseline="0" dirty="0" smtClean="0"/>
              <a:t> i udrulninger der omfatter hele sygehuse</a:t>
            </a:r>
          </a:p>
          <a:p>
            <a:endParaRPr lang="da-DK" baseline="0" dirty="0" smtClean="0"/>
          </a:p>
          <a:p>
            <a:r>
              <a:rPr lang="da-DK" baseline="0" dirty="0" smtClean="0"/>
              <a:t>De bedste resultater kommer der hvor ledelsen vælger få, men vigtige mål, sætter massivt fokus på disse og gøre det til noget hele sygehuset skal bidrage til</a:t>
            </a:r>
          </a:p>
          <a:p>
            <a:endParaRPr lang="da-DK" baseline="0" dirty="0" smtClean="0"/>
          </a:p>
          <a:p>
            <a:r>
              <a:rPr lang="da-DK" baseline="0" dirty="0" smtClean="0"/>
              <a:t>Det kræver betydeligt ledelsesmæssigt fokus og viljen til at bruge tid på det</a:t>
            </a:r>
          </a:p>
          <a:p>
            <a:endParaRPr lang="da-DK" baseline="0" dirty="0" smtClean="0"/>
          </a:p>
          <a:p>
            <a:r>
              <a:rPr lang="da-DK" baseline="0" dirty="0" smtClean="0"/>
              <a:t>Vi er næsten rundt (Roskilde, Køge og Psykiatrien er i fuld gang og ca. halvvejs)</a:t>
            </a:r>
            <a:endParaRPr lang="da-DK" dirty="0"/>
          </a:p>
        </p:txBody>
      </p:sp>
      <p:sp>
        <p:nvSpPr>
          <p:cNvPr id="4" name="Pladsholder til slidenummer 3"/>
          <p:cNvSpPr>
            <a:spLocks noGrp="1"/>
          </p:cNvSpPr>
          <p:nvPr>
            <p:ph type="sldNum" sz="quarter" idx="10"/>
          </p:nvPr>
        </p:nvSpPr>
        <p:spPr/>
        <p:txBody>
          <a:bodyPr/>
          <a:lstStyle/>
          <a:p>
            <a:pPr>
              <a:defRPr/>
            </a:pPr>
            <a:fld id="{C4F2A846-27CD-44E1-ACA3-CB235C0132DA}" type="slidenum">
              <a:rPr lang="da-DK" smtClean="0"/>
              <a:pPr>
                <a:defRPr/>
              </a:pPr>
              <a:t>11</a:t>
            </a:fld>
            <a:endParaRPr lang="da-DK" dirty="0"/>
          </a:p>
        </p:txBody>
      </p:sp>
    </p:spTree>
    <p:extLst>
      <p:ext uri="{BB962C8B-B14F-4D97-AF65-F5344CB8AC3E}">
        <p14:creationId xmlns:p14="http://schemas.microsoft.com/office/powerpoint/2010/main" val="3485970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wmf"/><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wmf"/><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2" name="Picture 17" descr="Aerme"/>
          <p:cNvPicPr>
            <a:picLocks noChangeAspect="1" noChangeArrowheads="1"/>
          </p:cNvPicPr>
          <p:nvPr/>
        </p:nvPicPr>
        <p:blipFill>
          <a:blip r:embed="rId2" cstate="print"/>
          <a:srcRect/>
          <a:stretch>
            <a:fillRect/>
          </a:stretch>
        </p:blipFill>
        <p:spPr bwMode="auto">
          <a:xfrm>
            <a:off x="4140200" y="549275"/>
            <a:ext cx="1889125" cy="1265238"/>
          </a:xfrm>
          <a:prstGeom prst="rect">
            <a:avLst/>
          </a:prstGeom>
          <a:noFill/>
          <a:ln w="9525">
            <a:noFill/>
            <a:miter lim="800000"/>
            <a:headEnd/>
            <a:tailEnd/>
          </a:ln>
        </p:spPr>
      </p:pic>
      <p:pic>
        <p:nvPicPr>
          <p:cNvPr id="3" name="Picture 19" descr="kyst"/>
          <p:cNvPicPr>
            <a:picLocks noChangeAspect="1" noChangeArrowheads="1"/>
          </p:cNvPicPr>
          <p:nvPr/>
        </p:nvPicPr>
        <p:blipFill>
          <a:blip r:embed="rId3" cstate="print"/>
          <a:srcRect/>
          <a:stretch>
            <a:fillRect/>
          </a:stretch>
        </p:blipFill>
        <p:spPr bwMode="auto">
          <a:xfrm>
            <a:off x="179388" y="538163"/>
            <a:ext cx="4148137" cy="2962275"/>
          </a:xfrm>
          <a:prstGeom prst="rect">
            <a:avLst/>
          </a:prstGeom>
          <a:noFill/>
          <a:ln w="9525">
            <a:noFill/>
            <a:miter lim="800000"/>
            <a:headEnd/>
            <a:tailEnd/>
          </a:ln>
        </p:spPr>
      </p:pic>
      <p:pic>
        <p:nvPicPr>
          <p:cNvPr id="4" name="Picture 20" descr="bro"/>
          <p:cNvPicPr>
            <a:picLocks noChangeAspect="1" noChangeArrowheads="1"/>
          </p:cNvPicPr>
          <p:nvPr/>
        </p:nvPicPr>
        <p:blipFill>
          <a:blip r:embed="rId4" cstate="print"/>
          <a:srcRect l="3583" r="22485"/>
          <a:stretch>
            <a:fillRect/>
          </a:stretch>
        </p:blipFill>
        <p:spPr bwMode="auto">
          <a:xfrm>
            <a:off x="-1588" y="2806700"/>
            <a:ext cx="2198688" cy="1981200"/>
          </a:xfrm>
          <a:prstGeom prst="rect">
            <a:avLst/>
          </a:prstGeom>
          <a:noFill/>
          <a:ln w="9525">
            <a:noFill/>
            <a:miter lim="800000"/>
            <a:headEnd/>
            <a:tailEnd/>
          </a:ln>
        </p:spPr>
      </p:pic>
      <p:pic>
        <p:nvPicPr>
          <p:cNvPr id="5" name="Picture 18" descr="raadssal"/>
          <p:cNvPicPr>
            <a:picLocks noChangeAspect="1" noChangeArrowheads="1"/>
          </p:cNvPicPr>
          <p:nvPr/>
        </p:nvPicPr>
        <p:blipFill>
          <a:blip r:embed="rId5" cstate="print"/>
          <a:srcRect/>
          <a:stretch>
            <a:fillRect/>
          </a:stretch>
        </p:blipFill>
        <p:spPr bwMode="auto">
          <a:xfrm>
            <a:off x="2411413" y="0"/>
            <a:ext cx="2124075" cy="1423988"/>
          </a:xfrm>
          <a:prstGeom prst="rect">
            <a:avLst/>
          </a:prstGeom>
          <a:noFill/>
          <a:ln w="9525">
            <a:noFill/>
            <a:miter lim="800000"/>
            <a:headEnd/>
            <a:tailEnd/>
          </a:ln>
        </p:spPr>
      </p:pic>
      <p:pic>
        <p:nvPicPr>
          <p:cNvPr id="6" name="Picture 21" descr="Illusbagg_B_Outlinet"/>
          <p:cNvPicPr>
            <a:picLocks noChangeAspect="1" noChangeArrowheads="1"/>
          </p:cNvPicPr>
          <p:nvPr/>
        </p:nvPicPr>
        <p:blipFill>
          <a:blip r:embed="rId6" cstate="print"/>
          <a:srcRect/>
          <a:stretch>
            <a:fillRect/>
          </a:stretch>
        </p:blipFill>
        <p:spPr bwMode="auto">
          <a:xfrm>
            <a:off x="0" y="-3175"/>
            <a:ext cx="9144000" cy="6870700"/>
          </a:xfrm>
          <a:prstGeom prst="rect">
            <a:avLst/>
          </a:prstGeom>
          <a:noFill/>
          <a:ln w="9525">
            <a:noFill/>
            <a:miter lim="800000"/>
            <a:headEnd/>
            <a:tailEnd/>
          </a:ln>
        </p:spPr>
      </p:pic>
      <p:pic>
        <p:nvPicPr>
          <p:cNvPr id="7" name="Picture 22" descr="Vetfd_CMYK_ Neg"/>
          <p:cNvPicPr>
            <a:picLocks noChangeAspect="1" noChangeArrowheads="1"/>
          </p:cNvPicPr>
          <p:nvPr/>
        </p:nvPicPr>
        <p:blipFill>
          <a:blip r:embed="rId7" cstate="print"/>
          <a:srcRect/>
          <a:stretch>
            <a:fillRect/>
          </a:stretch>
        </p:blipFill>
        <p:spPr bwMode="auto">
          <a:xfrm>
            <a:off x="6610350" y="5516563"/>
            <a:ext cx="2171700" cy="1143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dirty="0" smtClean="0"/>
              <a:t>Klik for at redigere typografi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6"/>
          <p:cNvSpPr>
            <a:spLocks noGrp="1" noChangeArrowheads="1"/>
          </p:cNvSpPr>
          <p:nvPr>
            <p:ph type="sldNum" sz="quarter" idx="12"/>
          </p:nvPr>
        </p:nvSpPr>
        <p:spPr>
          <a:ln/>
        </p:spPr>
        <p:txBody>
          <a:bodyPr/>
          <a:lstStyle>
            <a:lvl1pPr>
              <a:defRPr/>
            </a:lvl1pPr>
          </a:lstStyle>
          <a:p>
            <a:pPr>
              <a:defRPr/>
            </a:pPr>
            <a:fld id="{CA5B8FFA-074D-4AE7-85DC-9F4F0D73D026}" type="slidenum">
              <a:rPr lang="da-DK"/>
              <a:pPr>
                <a:defRPr/>
              </a:pPr>
              <a:t>‹nr.›</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765925" y="304800"/>
            <a:ext cx="2014538" cy="5821363"/>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719138" y="304800"/>
            <a:ext cx="5894387" cy="5821363"/>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6"/>
          <p:cNvSpPr>
            <a:spLocks noGrp="1" noChangeArrowheads="1"/>
          </p:cNvSpPr>
          <p:nvPr>
            <p:ph type="sldNum" sz="quarter" idx="12"/>
          </p:nvPr>
        </p:nvSpPr>
        <p:spPr>
          <a:ln/>
        </p:spPr>
        <p:txBody>
          <a:bodyPr/>
          <a:lstStyle>
            <a:lvl1pPr>
              <a:defRPr/>
            </a:lvl1pPr>
          </a:lstStyle>
          <a:p>
            <a:pPr>
              <a:defRPr/>
            </a:pPr>
            <a:fld id="{4113A335-565A-4F13-9F16-B03764329C3B}" type="slidenum">
              <a:rPr lang="da-DK"/>
              <a:pPr>
                <a:defRPr/>
              </a:pPr>
              <a:t>‹nr.›</a:t>
            </a:fld>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B89CE91-37D6-A04D-908D-2E345BEB6837}" type="slidenum">
              <a:rPr lang="en-US"/>
              <a:pPr>
                <a:defRPr/>
              </a:pPr>
              <a:t>‹nr.›</a:t>
            </a:fld>
            <a:endParaRPr lang="en-US" dirty="0"/>
          </a:p>
        </p:txBody>
      </p:sp>
      <p:sp>
        <p:nvSpPr>
          <p:cNvPr id="6" name="Footer Placeholder 1"/>
          <p:cNvSpPr>
            <a:spLocks noGrp="1"/>
          </p:cNvSpPr>
          <p:nvPr>
            <p:ph type="ftr" sz="quarter" idx="3"/>
          </p:nvPr>
        </p:nvSpPr>
        <p:spPr>
          <a:xfrm>
            <a:off x="457200" y="6248400"/>
            <a:ext cx="3101248" cy="476250"/>
          </a:xfrm>
          <a:prstGeom prst="rect">
            <a:avLst/>
          </a:prstGeom>
        </p:spPr>
        <p:txBody>
          <a:bodyPr/>
          <a:lstStyle>
            <a:lvl1pPr>
              <a:defRPr sz="1400"/>
            </a:lvl1pPr>
          </a:lstStyle>
          <a:p>
            <a:pPr fontAlgn="auto">
              <a:spcBef>
                <a:spcPts val="0"/>
              </a:spcBef>
              <a:spcAft>
                <a:spcPts val="0"/>
              </a:spcAft>
            </a:pPr>
            <a:endParaRPr lang="en-US" kern="0" dirty="0" smtClean="0">
              <a:solidFill>
                <a:sysClr val="windowText" lastClr="000000"/>
              </a:solidFill>
            </a:endParaRPr>
          </a:p>
        </p:txBody>
      </p:sp>
    </p:spTree>
    <p:extLst>
      <p:ext uri="{BB962C8B-B14F-4D97-AF65-F5344CB8AC3E}">
        <p14:creationId xmlns:p14="http://schemas.microsoft.com/office/powerpoint/2010/main" val="364864407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a-DK" smtClean="0"/>
              <a:t>Klik for at redigere i master</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496D3A08-43EB-4433-9786-DBBD1161486A}" type="datetimeFigureOut">
              <a:rPr lang="da-DK" smtClean="0"/>
              <a:t>05-10-2015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5C5F086-7F2F-49B5-8E0E-B78CED120E64}" type="slidenum">
              <a:rPr lang="da-DK" smtClean="0"/>
              <a:t>‹nr.›</a:t>
            </a:fld>
            <a:endParaRPr lang="da-DK"/>
          </a:p>
        </p:txBody>
      </p:sp>
    </p:spTree>
    <p:extLst>
      <p:ext uri="{BB962C8B-B14F-4D97-AF65-F5344CB8AC3E}">
        <p14:creationId xmlns:p14="http://schemas.microsoft.com/office/powerpoint/2010/main" val="3351183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EF639A65-451C-452B-B87B-025B23685019}" type="datetimeFigureOut">
              <a:rPr lang="da-DK" smtClean="0">
                <a:solidFill>
                  <a:prstClr val="black">
                    <a:tint val="75000"/>
                  </a:prstClr>
                </a:solidFill>
              </a:rPr>
              <a:pPr/>
              <a:t>05-10-2015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93975701-0BAC-4F66-8669-5AFFBD969656}"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927489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F639A65-451C-452B-B87B-025B23685019}" type="datetimeFigureOut">
              <a:rPr lang="da-DK" smtClean="0">
                <a:solidFill>
                  <a:prstClr val="black">
                    <a:tint val="75000"/>
                  </a:prstClr>
                </a:solidFill>
              </a:rPr>
              <a:pPr/>
              <a:t>05-10-2015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93975701-0BAC-4F66-8669-5AFFBD969656}"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44446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EF639A65-451C-452B-B87B-025B23685019}" type="datetimeFigureOut">
              <a:rPr lang="da-DK" smtClean="0">
                <a:solidFill>
                  <a:prstClr val="black">
                    <a:tint val="75000"/>
                  </a:prstClr>
                </a:solidFill>
              </a:rPr>
              <a:pPr/>
              <a:t>05-10-2015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93975701-0BAC-4F66-8669-5AFFBD969656}"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678014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EF639A65-451C-452B-B87B-025B23685019}" type="datetimeFigureOut">
              <a:rPr lang="da-DK" smtClean="0">
                <a:solidFill>
                  <a:prstClr val="black">
                    <a:tint val="75000"/>
                  </a:prstClr>
                </a:solidFill>
              </a:rPr>
              <a:pPr/>
              <a:t>05-10-2015</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93975701-0BAC-4F66-8669-5AFFBD969656}"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889693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EF639A65-451C-452B-B87B-025B23685019}" type="datetimeFigureOut">
              <a:rPr lang="da-DK" smtClean="0">
                <a:solidFill>
                  <a:prstClr val="black">
                    <a:tint val="75000"/>
                  </a:prstClr>
                </a:solidFill>
              </a:rPr>
              <a:pPr/>
              <a:t>05-10-2015</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endParaRPr>
          </a:p>
        </p:txBody>
      </p:sp>
      <p:sp>
        <p:nvSpPr>
          <p:cNvPr id="9" name="Pladsholder til diasnummer 8"/>
          <p:cNvSpPr>
            <a:spLocks noGrp="1"/>
          </p:cNvSpPr>
          <p:nvPr>
            <p:ph type="sldNum" sz="quarter" idx="12"/>
          </p:nvPr>
        </p:nvSpPr>
        <p:spPr/>
        <p:txBody>
          <a:bodyPr/>
          <a:lstStyle/>
          <a:p>
            <a:fld id="{93975701-0BAC-4F66-8669-5AFFBD969656}"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533369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EF639A65-451C-452B-B87B-025B23685019}" type="datetimeFigureOut">
              <a:rPr lang="da-DK" smtClean="0">
                <a:solidFill>
                  <a:prstClr val="black">
                    <a:tint val="75000"/>
                  </a:prstClr>
                </a:solidFill>
              </a:rPr>
              <a:pPr/>
              <a:t>05-10-2015</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93975701-0BAC-4F66-8669-5AFFBD969656}"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005942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6"/>
          <p:cNvSpPr>
            <a:spLocks noGrp="1" noChangeArrowheads="1"/>
          </p:cNvSpPr>
          <p:nvPr>
            <p:ph type="sldNum" sz="quarter" idx="12"/>
          </p:nvPr>
        </p:nvSpPr>
        <p:spPr>
          <a:ln/>
        </p:spPr>
        <p:txBody>
          <a:bodyPr/>
          <a:lstStyle>
            <a:lvl1pPr>
              <a:defRPr/>
            </a:lvl1pPr>
          </a:lstStyle>
          <a:p>
            <a:pPr>
              <a:defRPr/>
            </a:pPr>
            <a:fld id="{4DD3F07F-548E-4C4F-BB9E-534D9CC41D71}" type="slidenum">
              <a:rPr lang="da-DK"/>
              <a:pPr>
                <a:defRPr/>
              </a:pPr>
              <a:t>‹nr.›</a:t>
            </a:fld>
            <a:endParaRPr lang="da-DK"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F639A65-451C-452B-B87B-025B23685019}" type="datetimeFigureOut">
              <a:rPr lang="da-DK" smtClean="0">
                <a:solidFill>
                  <a:prstClr val="black">
                    <a:tint val="75000"/>
                  </a:prstClr>
                </a:solidFill>
              </a:rPr>
              <a:pPr/>
              <a:t>05-10-2015</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93975701-0BAC-4F66-8669-5AFFBD969656}"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794854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EF639A65-451C-452B-B87B-025B23685019}" type="datetimeFigureOut">
              <a:rPr lang="da-DK" smtClean="0">
                <a:solidFill>
                  <a:prstClr val="black">
                    <a:tint val="75000"/>
                  </a:prstClr>
                </a:solidFill>
              </a:rPr>
              <a:pPr/>
              <a:t>05-10-2015</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93975701-0BAC-4F66-8669-5AFFBD969656}"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756919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EF639A65-451C-452B-B87B-025B23685019}" type="datetimeFigureOut">
              <a:rPr lang="da-DK" smtClean="0">
                <a:solidFill>
                  <a:prstClr val="black">
                    <a:tint val="75000"/>
                  </a:prstClr>
                </a:solidFill>
              </a:rPr>
              <a:pPr/>
              <a:t>05-10-2015</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93975701-0BAC-4F66-8669-5AFFBD969656}"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829179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F639A65-451C-452B-B87B-025B23685019}" type="datetimeFigureOut">
              <a:rPr lang="da-DK" smtClean="0">
                <a:solidFill>
                  <a:prstClr val="black">
                    <a:tint val="75000"/>
                  </a:prstClr>
                </a:solidFill>
              </a:rPr>
              <a:pPr/>
              <a:t>05-10-2015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93975701-0BAC-4F66-8669-5AFFBD969656}"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230092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EF639A65-451C-452B-B87B-025B23685019}" type="datetimeFigureOut">
              <a:rPr lang="da-DK" smtClean="0">
                <a:solidFill>
                  <a:prstClr val="black">
                    <a:tint val="75000"/>
                  </a:prstClr>
                </a:solidFill>
              </a:rPr>
              <a:pPr/>
              <a:t>05-10-2015</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93975701-0BAC-4F66-8669-5AFFBD969656}"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417303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6" name="Rectangle 6"/>
          <p:cNvSpPr>
            <a:spLocks noGrp="1" noChangeArrowheads="1"/>
          </p:cNvSpPr>
          <p:nvPr>
            <p:ph type="sldNum" sz="quarter" idx="12"/>
          </p:nvPr>
        </p:nvSpPr>
        <p:spPr>
          <a:ln/>
        </p:spPr>
        <p:txBody>
          <a:bodyPr/>
          <a:lstStyle>
            <a:lvl1pPr>
              <a:defRPr/>
            </a:lvl1pPr>
          </a:lstStyle>
          <a:p>
            <a:pPr>
              <a:defRPr/>
            </a:pPr>
            <a:fld id="{27D64B8D-AC23-4405-AEDE-DA3893798D7E}" type="slidenum">
              <a:rPr lang="da-DK"/>
              <a:pPr>
                <a:defRPr/>
              </a:pPr>
              <a:t>‹nr.›</a:t>
            </a:fld>
            <a:endParaRPr lang="da-D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719138" y="1412875"/>
            <a:ext cx="3954462"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826000" y="1412875"/>
            <a:ext cx="3954463"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7" name="Rectangle 6"/>
          <p:cNvSpPr>
            <a:spLocks noGrp="1" noChangeArrowheads="1"/>
          </p:cNvSpPr>
          <p:nvPr>
            <p:ph type="sldNum" sz="quarter" idx="12"/>
          </p:nvPr>
        </p:nvSpPr>
        <p:spPr>
          <a:ln/>
        </p:spPr>
        <p:txBody>
          <a:bodyPr/>
          <a:lstStyle>
            <a:lvl1pPr>
              <a:defRPr/>
            </a:lvl1pPr>
          </a:lstStyle>
          <a:p>
            <a:pPr>
              <a:defRPr/>
            </a:pPr>
            <a:fld id="{3794BED0-83CA-46AF-B974-36621B6BE875}" type="slidenum">
              <a:rPr lang="da-DK"/>
              <a:pPr>
                <a:defRPr/>
              </a:pPr>
              <a:t>‹nr.›</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9" name="Rectangle 6"/>
          <p:cNvSpPr>
            <a:spLocks noGrp="1" noChangeArrowheads="1"/>
          </p:cNvSpPr>
          <p:nvPr>
            <p:ph type="sldNum" sz="quarter" idx="12"/>
          </p:nvPr>
        </p:nvSpPr>
        <p:spPr>
          <a:ln/>
        </p:spPr>
        <p:txBody>
          <a:bodyPr/>
          <a:lstStyle>
            <a:lvl1pPr>
              <a:defRPr/>
            </a:lvl1pPr>
          </a:lstStyle>
          <a:p>
            <a:pPr>
              <a:defRPr/>
            </a:pPr>
            <a:fld id="{03309A90-99EA-4933-A6C4-3436E1E02C20}" type="slidenum">
              <a:rPr lang="da-DK"/>
              <a:pPr>
                <a:defRPr/>
              </a:pPr>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358775" y="381919"/>
            <a:ext cx="6835239" cy="647700"/>
          </a:xfrm>
        </p:spPr>
        <p:txBody>
          <a:bodyPr anchor="b" anchorCtr="0"/>
          <a:lstStyle/>
          <a:p>
            <a:r>
              <a:rPr lang="da-DK" dirty="0" smtClean="0"/>
              <a:t>Klik for at redigere titeltypografi i masteren</a:t>
            </a:r>
            <a:endParaRPr lang="da-DK" dirty="0"/>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5" name="Rectangle 6"/>
          <p:cNvSpPr>
            <a:spLocks noGrp="1" noChangeArrowheads="1"/>
          </p:cNvSpPr>
          <p:nvPr>
            <p:ph type="sldNum" sz="quarter" idx="12"/>
          </p:nvPr>
        </p:nvSpPr>
        <p:spPr>
          <a:ln/>
        </p:spPr>
        <p:txBody>
          <a:bodyPr/>
          <a:lstStyle>
            <a:lvl1pPr>
              <a:defRPr/>
            </a:lvl1pPr>
          </a:lstStyle>
          <a:p>
            <a:pPr>
              <a:defRPr/>
            </a:pPr>
            <a:fld id="{877E05D2-7145-4188-9308-66A2E128C166}" type="slidenum">
              <a:rPr lang="da-DK"/>
              <a:pPr>
                <a:defRPr/>
              </a:pPr>
              <a:t>‹nr.›</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4" name="Rectangle 6"/>
          <p:cNvSpPr>
            <a:spLocks noGrp="1" noChangeArrowheads="1"/>
          </p:cNvSpPr>
          <p:nvPr>
            <p:ph type="sldNum" sz="quarter" idx="12"/>
          </p:nvPr>
        </p:nvSpPr>
        <p:spPr>
          <a:ln/>
        </p:spPr>
        <p:txBody>
          <a:bodyPr/>
          <a:lstStyle>
            <a:lvl1pPr>
              <a:defRPr/>
            </a:lvl1pPr>
          </a:lstStyle>
          <a:p>
            <a:pPr>
              <a:defRPr/>
            </a:pPr>
            <a:fld id="{8D3F44AC-0C66-4247-9350-23D35A6B99E8}" type="slidenum">
              <a:rPr lang="da-DK"/>
              <a:pPr>
                <a:defRPr/>
              </a:pPr>
              <a:t>‹nr.›</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7" name="Rectangle 6"/>
          <p:cNvSpPr>
            <a:spLocks noGrp="1" noChangeArrowheads="1"/>
          </p:cNvSpPr>
          <p:nvPr>
            <p:ph type="sldNum" sz="quarter" idx="12"/>
          </p:nvPr>
        </p:nvSpPr>
        <p:spPr>
          <a:ln/>
        </p:spPr>
        <p:txBody>
          <a:bodyPr/>
          <a:lstStyle>
            <a:lvl1pPr>
              <a:defRPr/>
            </a:lvl1pPr>
          </a:lstStyle>
          <a:p>
            <a:pPr>
              <a:defRPr/>
            </a:pPr>
            <a:fld id="{0F284481-8398-4DC1-A596-043158ABCEA5}" type="slidenum">
              <a:rPr lang="da-DK"/>
              <a:pPr>
                <a:defRPr/>
              </a:pPr>
              <a:t>‹nr.›</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dirty="0" smtClean="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a-DK" dirty="0"/>
          </a:p>
        </p:txBody>
      </p:sp>
      <p:sp>
        <p:nvSpPr>
          <p:cNvPr id="7" name="Rectangle 6"/>
          <p:cNvSpPr>
            <a:spLocks noGrp="1" noChangeArrowheads="1"/>
          </p:cNvSpPr>
          <p:nvPr>
            <p:ph type="sldNum" sz="quarter" idx="12"/>
          </p:nvPr>
        </p:nvSpPr>
        <p:spPr>
          <a:ln/>
        </p:spPr>
        <p:txBody>
          <a:bodyPr/>
          <a:lstStyle>
            <a:lvl1pPr>
              <a:defRPr/>
            </a:lvl1pPr>
          </a:lstStyle>
          <a:p>
            <a:pPr>
              <a:defRPr/>
            </a:pPr>
            <a:fld id="{B5CD5AB5-C509-43B1-9FA4-5EDEB7624A9C}" type="slidenum">
              <a:rPr lang="da-DK"/>
              <a:pPr>
                <a:defRPr/>
              </a:pPr>
              <a:t>‹nr.›</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bottom"/>
          <p:cNvPicPr>
            <a:picLocks noChangeAspect="1" noChangeArrowheads="1"/>
          </p:cNvPicPr>
          <p:nvPr/>
        </p:nvPicPr>
        <p:blipFill>
          <a:blip r:embed="rId15" cstate="print"/>
          <a:srcRect/>
          <a:stretch>
            <a:fillRect/>
          </a:stretch>
        </p:blipFill>
        <p:spPr bwMode="auto">
          <a:xfrm>
            <a:off x="107950" y="6272213"/>
            <a:ext cx="8928100" cy="488950"/>
          </a:xfrm>
          <a:prstGeom prst="rect">
            <a:avLst/>
          </a:prstGeom>
          <a:noFill/>
          <a:ln w="9525">
            <a:noFill/>
            <a:miter lim="800000"/>
            <a:headEnd/>
            <a:tailEnd/>
          </a:ln>
        </p:spPr>
      </p:pic>
      <p:sp>
        <p:nvSpPr>
          <p:cNvPr id="184324" name="Rectangle 4"/>
          <p:cNvSpPr>
            <a:spLocks noGrp="1" noChangeArrowheads="1"/>
          </p:cNvSpPr>
          <p:nvPr>
            <p:ph type="dt" sz="half" idx="2"/>
          </p:nvPr>
        </p:nvSpPr>
        <p:spPr bwMode="auto">
          <a:xfrm>
            <a:off x="358775" y="6381750"/>
            <a:ext cx="2133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0" smtClean="0">
                <a:solidFill>
                  <a:srgbClr val="0085A1"/>
                </a:solidFill>
                <a:latin typeface="+mn-lt"/>
              </a:defRPr>
            </a:lvl1pPr>
          </a:lstStyle>
          <a:p>
            <a:pPr>
              <a:defRPr/>
            </a:pPr>
            <a:endParaRPr lang="da-DK" altLang="en-US" dirty="0"/>
          </a:p>
        </p:txBody>
      </p:sp>
      <p:sp>
        <p:nvSpPr>
          <p:cNvPr id="184325" name="Rectangle 5"/>
          <p:cNvSpPr>
            <a:spLocks noGrp="1" noChangeArrowheads="1"/>
          </p:cNvSpPr>
          <p:nvPr>
            <p:ph type="ftr" sz="quarter" idx="3"/>
          </p:nvPr>
        </p:nvSpPr>
        <p:spPr bwMode="auto">
          <a:xfrm>
            <a:off x="3124200" y="6381750"/>
            <a:ext cx="2895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b="0" smtClean="0">
                <a:solidFill>
                  <a:srgbClr val="0085A1"/>
                </a:solidFill>
                <a:latin typeface="+mn-lt"/>
              </a:defRPr>
            </a:lvl1pPr>
          </a:lstStyle>
          <a:p>
            <a:pPr>
              <a:defRPr/>
            </a:pPr>
            <a:endParaRPr lang="da-DK" dirty="0"/>
          </a:p>
        </p:txBody>
      </p:sp>
      <p:sp>
        <p:nvSpPr>
          <p:cNvPr id="184326" name="Rectangle 6"/>
          <p:cNvSpPr>
            <a:spLocks noGrp="1" noChangeArrowheads="1"/>
          </p:cNvSpPr>
          <p:nvPr>
            <p:ph type="sldNum" sz="quarter" idx="4"/>
          </p:nvPr>
        </p:nvSpPr>
        <p:spPr bwMode="auto">
          <a:xfrm>
            <a:off x="6624638" y="6381750"/>
            <a:ext cx="21590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smtClean="0">
                <a:solidFill>
                  <a:srgbClr val="0085A1"/>
                </a:solidFill>
                <a:latin typeface="+mn-lt"/>
              </a:defRPr>
            </a:lvl1pPr>
          </a:lstStyle>
          <a:p>
            <a:pPr>
              <a:defRPr/>
            </a:pPr>
            <a:fld id="{18821E69-4117-4F1C-9ADA-B90E89842854}" type="slidenum">
              <a:rPr lang="da-DK"/>
              <a:pPr>
                <a:defRPr/>
              </a:pPr>
              <a:t>‹nr.›</a:t>
            </a:fld>
            <a:endParaRPr lang="da-DK" dirty="0"/>
          </a:p>
        </p:txBody>
      </p:sp>
      <p:pic>
        <p:nvPicPr>
          <p:cNvPr id="1030" name="Picture 7" descr="indhold"/>
          <p:cNvPicPr>
            <a:picLocks noChangeAspect="1" noChangeArrowheads="1"/>
          </p:cNvPicPr>
          <p:nvPr/>
        </p:nvPicPr>
        <p:blipFill>
          <a:blip r:embed="rId16" cstate="print"/>
          <a:srcRect/>
          <a:stretch>
            <a:fillRect/>
          </a:stretch>
        </p:blipFill>
        <p:spPr bwMode="auto">
          <a:xfrm>
            <a:off x="107950" y="1149350"/>
            <a:ext cx="8928100" cy="5095875"/>
          </a:xfrm>
          <a:prstGeom prst="rect">
            <a:avLst/>
          </a:prstGeom>
          <a:noFill/>
          <a:ln w="9525">
            <a:noFill/>
            <a:miter lim="800000"/>
            <a:headEnd/>
            <a:tailEnd/>
          </a:ln>
        </p:spPr>
      </p:pic>
      <p:sp>
        <p:nvSpPr>
          <p:cNvPr id="1031" name="Rectangle 8"/>
          <p:cNvSpPr>
            <a:spLocks noGrp="1" noChangeArrowheads="1"/>
          </p:cNvSpPr>
          <p:nvPr>
            <p:ph type="body" idx="1"/>
          </p:nvPr>
        </p:nvSpPr>
        <p:spPr bwMode="auto">
          <a:xfrm>
            <a:off x="358775" y="1412875"/>
            <a:ext cx="8424863" cy="4713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32" name="Rectangle 9"/>
          <p:cNvSpPr>
            <a:spLocks noGrp="1" noChangeArrowheads="1"/>
          </p:cNvSpPr>
          <p:nvPr>
            <p:ph type="title"/>
          </p:nvPr>
        </p:nvSpPr>
        <p:spPr bwMode="auto">
          <a:xfrm>
            <a:off x="358775" y="304800"/>
            <a:ext cx="5986462" cy="647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altLang="en-US" smtClean="0"/>
              <a:t>Klik for at redigere titeltypografi i masteren</a:t>
            </a:r>
          </a:p>
        </p:txBody>
      </p:sp>
      <p:sp>
        <p:nvSpPr>
          <p:cNvPr id="184330" name="Line 10"/>
          <p:cNvSpPr>
            <a:spLocks noChangeShapeType="1"/>
          </p:cNvSpPr>
          <p:nvPr/>
        </p:nvSpPr>
        <p:spPr bwMode="auto">
          <a:xfrm>
            <a:off x="358775" y="1139825"/>
            <a:ext cx="8432800" cy="0"/>
          </a:xfrm>
          <a:prstGeom prst="line">
            <a:avLst/>
          </a:prstGeom>
          <a:noFill/>
          <a:ln w="12700">
            <a:solidFill>
              <a:srgbClr val="0085A1"/>
            </a:solidFill>
            <a:round/>
            <a:headEnd/>
            <a:tailEnd/>
          </a:ln>
          <a:effectLst/>
        </p:spPr>
        <p:txBody>
          <a:bodyPr/>
          <a:lstStyle/>
          <a:p>
            <a:pPr>
              <a:defRPr/>
            </a:pPr>
            <a:endParaRPr lang="da-DK" dirty="0"/>
          </a:p>
        </p:txBody>
      </p:sp>
      <p:sp>
        <p:nvSpPr>
          <p:cNvPr id="184331" name="Line 11"/>
          <p:cNvSpPr>
            <a:spLocks noChangeShapeType="1"/>
          </p:cNvSpPr>
          <p:nvPr/>
        </p:nvSpPr>
        <p:spPr bwMode="auto">
          <a:xfrm>
            <a:off x="358775" y="6283325"/>
            <a:ext cx="8432800" cy="0"/>
          </a:xfrm>
          <a:prstGeom prst="line">
            <a:avLst/>
          </a:prstGeom>
          <a:noFill/>
          <a:ln w="12700">
            <a:solidFill>
              <a:srgbClr val="0085A1"/>
            </a:solidFill>
            <a:round/>
            <a:headEnd/>
            <a:tailEnd/>
          </a:ln>
          <a:effectLst/>
        </p:spPr>
        <p:txBody>
          <a:bodyPr/>
          <a:lstStyle/>
          <a:p>
            <a:pPr>
              <a:defRPr/>
            </a:pPr>
            <a:endParaRPr lang="da-DK" dirty="0"/>
          </a:p>
        </p:txBody>
      </p:sp>
      <p:pic>
        <p:nvPicPr>
          <p:cNvPr id="1035" name="Picture 19" descr="Vetfd_RGB_Org"/>
          <p:cNvPicPr>
            <a:picLocks noChangeAspect="1" noChangeArrowheads="1"/>
          </p:cNvPicPr>
          <p:nvPr/>
        </p:nvPicPr>
        <p:blipFill>
          <a:blip r:embed="rId17" cstate="print"/>
          <a:srcRect/>
          <a:stretch>
            <a:fillRect/>
          </a:stretch>
        </p:blipFill>
        <p:spPr bwMode="auto">
          <a:xfrm>
            <a:off x="7391400" y="358775"/>
            <a:ext cx="1414463" cy="744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Georgia" pitchFamily="18" charset="0"/>
        </a:defRPr>
      </a:lvl2pPr>
      <a:lvl3pPr algn="l" rtl="0" eaLnBrk="1" fontAlgn="base" hangingPunct="1">
        <a:spcBef>
          <a:spcPct val="0"/>
        </a:spcBef>
        <a:spcAft>
          <a:spcPct val="0"/>
        </a:spcAft>
        <a:defRPr sz="2400" b="1">
          <a:solidFill>
            <a:schemeClr val="tx2"/>
          </a:solidFill>
          <a:latin typeface="Georgia" pitchFamily="18" charset="0"/>
        </a:defRPr>
      </a:lvl3pPr>
      <a:lvl4pPr algn="l" rtl="0" eaLnBrk="1" fontAlgn="base" hangingPunct="1">
        <a:spcBef>
          <a:spcPct val="0"/>
        </a:spcBef>
        <a:spcAft>
          <a:spcPct val="0"/>
        </a:spcAft>
        <a:defRPr sz="2400" b="1">
          <a:solidFill>
            <a:schemeClr val="tx2"/>
          </a:solidFill>
          <a:latin typeface="Georgia" pitchFamily="18" charset="0"/>
        </a:defRPr>
      </a:lvl4pPr>
      <a:lvl5pPr algn="l" rtl="0" eaLnBrk="1" fontAlgn="base" hangingPunct="1">
        <a:spcBef>
          <a:spcPct val="0"/>
        </a:spcBef>
        <a:spcAft>
          <a:spcPct val="0"/>
        </a:spcAft>
        <a:defRPr sz="2400" b="1">
          <a:solidFill>
            <a:schemeClr val="tx2"/>
          </a:solidFill>
          <a:latin typeface="Georgia" pitchFamily="18" charset="0"/>
        </a:defRPr>
      </a:lvl5pPr>
      <a:lvl6pPr marL="457200" algn="l" rtl="0" eaLnBrk="1" fontAlgn="base" hangingPunct="1">
        <a:spcBef>
          <a:spcPct val="0"/>
        </a:spcBef>
        <a:spcAft>
          <a:spcPct val="0"/>
        </a:spcAft>
        <a:defRPr sz="2400" b="1">
          <a:solidFill>
            <a:schemeClr val="tx2"/>
          </a:solidFill>
          <a:latin typeface="Georgia" pitchFamily="18" charset="0"/>
        </a:defRPr>
      </a:lvl6pPr>
      <a:lvl7pPr marL="914400" algn="l" rtl="0" eaLnBrk="1" fontAlgn="base" hangingPunct="1">
        <a:spcBef>
          <a:spcPct val="0"/>
        </a:spcBef>
        <a:spcAft>
          <a:spcPct val="0"/>
        </a:spcAft>
        <a:defRPr sz="2400" b="1">
          <a:solidFill>
            <a:schemeClr val="tx2"/>
          </a:solidFill>
          <a:latin typeface="Georgia" pitchFamily="18" charset="0"/>
        </a:defRPr>
      </a:lvl7pPr>
      <a:lvl8pPr marL="1371600" algn="l" rtl="0" eaLnBrk="1" fontAlgn="base" hangingPunct="1">
        <a:spcBef>
          <a:spcPct val="0"/>
        </a:spcBef>
        <a:spcAft>
          <a:spcPct val="0"/>
        </a:spcAft>
        <a:defRPr sz="2400" b="1">
          <a:solidFill>
            <a:schemeClr val="tx2"/>
          </a:solidFill>
          <a:latin typeface="Georgia" pitchFamily="18" charset="0"/>
        </a:defRPr>
      </a:lvl8pPr>
      <a:lvl9pPr marL="1828800" algn="l" rtl="0" eaLnBrk="1" fontAlgn="base" hangingPunct="1">
        <a:spcBef>
          <a:spcPct val="0"/>
        </a:spcBef>
        <a:spcAft>
          <a:spcPct val="0"/>
        </a:spcAft>
        <a:defRPr sz="2400" b="1">
          <a:solidFill>
            <a:schemeClr val="tx2"/>
          </a:solidFill>
          <a:latin typeface="Georgia" pitchFamily="18" charset="0"/>
        </a:defRPr>
      </a:lvl9pPr>
    </p:titleStyle>
    <p:bodyStyle>
      <a:lvl1pPr marL="342900" indent="-342900" algn="l" rtl="0" eaLnBrk="1" fontAlgn="base" hangingPunct="1">
        <a:spcBef>
          <a:spcPct val="20000"/>
        </a:spcBef>
        <a:spcAft>
          <a:spcPct val="0"/>
        </a:spcAft>
        <a:buClr>
          <a:srgbClr val="5F6062"/>
        </a:buClr>
        <a:buChar char="•"/>
        <a:defRPr sz="2000" b="1">
          <a:solidFill>
            <a:srgbClr val="000000"/>
          </a:solidFill>
          <a:latin typeface="+mn-lt"/>
          <a:ea typeface="+mn-ea"/>
          <a:cs typeface="+mn-cs"/>
        </a:defRPr>
      </a:lvl1pPr>
      <a:lvl2pPr marL="669925" indent="-325438" algn="l" rtl="0" eaLnBrk="1" fontAlgn="base" hangingPunct="1">
        <a:spcBef>
          <a:spcPct val="20000"/>
        </a:spcBef>
        <a:spcAft>
          <a:spcPct val="0"/>
        </a:spcAft>
        <a:buClr>
          <a:srgbClr val="5F6062"/>
        </a:buClr>
        <a:buChar char="•"/>
        <a:defRPr sz="2000">
          <a:solidFill>
            <a:srgbClr val="000000"/>
          </a:solidFill>
          <a:latin typeface="+mn-lt"/>
        </a:defRPr>
      </a:lvl2pPr>
      <a:lvl3pPr marL="1022350" indent="-350838" algn="l" rtl="0" eaLnBrk="1" fontAlgn="base" hangingPunct="1">
        <a:spcBef>
          <a:spcPct val="20000"/>
        </a:spcBef>
        <a:spcAft>
          <a:spcPct val="0"/>
        </a:spcAft>
        <a:buClr>
          <a:srgbClr val="5F6062"/>
        </a:buClr>
        <a:buChar char="•"/>
        <a:defRPr sz="2400">
          <a:solidFill>
            <a:srgbClr val="000000"/>
          </a:solidFill>
          <a:latin typeface="+mn-lt"/>
        </a:defRPr>
      </a:lvl3pPr>
      <a:lvl4pPr marL="1339850" indent="-315913" algn="l" rtl="0" eaLnBrk="1" fontAlgn="base" hangingPunct="1">
        <a:spcBef>
          <a:spcPct val="20000"/>
        </a:spcBef>
        <a:spcAft>
          <a:spcPct val="0"/>
        </a:spcAft>
        <a:buClr>
          <a:srgbClr val="5F6062"/>
        </a:buClr>
        <a:buChar char="•"/>
        <a:defRPr sz="2000">
          <a:solidFill>
            <a:srgbClr val="000000"/>
          </a:solidFill>
          <a:latin typeface="+mn-lt"/>
        </a:defRPr>
      </a:lvl4pPr>
      <a:lvl5pPr marL="1681163" indent="-339725" algn="l" rtl="0" eaLnBrk="1" fontAlgn="base" hangingPunct="1">
        <a:spcBef>
          <a:spcPct val="20000"/>
        </a:spcBef>
        <a:spcAft>
          <a:spcPct val="0"/>
        </a:spcAft>
        <a:buClr>
          <a:srgbClr val="5F6062"/>
        </a:buClr>
        <a:buChar char="•"/>
        <a:defRPr sz="2000">
          <a:solidFill>
            <a:srgbClr val="000000"/>
          </a:solidFill>
          <a:latin typeface="+mn-lt"/>
        </a:defRPr>
      </a:lvl5pPr>
      <a:lvl6pPr marL="2138363" indent="-339725" algn="l" rtl="0" eaLnBrk="1" fontAlgn="base" hangingPunct="1">
        <a:spcBef>
          <a:spcPct val="20000"/>
        </a:spcBef>
        <a:spcAft>
          <a:spcPct val="0"/>
        </a:spcAft>
        <a:buClr>
          <a:srgbClr val="5F6062"/>
        </a:buClr>
        <a:buChar char="•"/>
        <a:defRPr>
          <a:solidFill>
            <a:srgbClr val="000000"/>
          </a:solidFill>
          <a:latin typeface="+mn-lt"/>
        </a:defRPr>
      </a:lvl6pPr>
      <a:lvl7pPr marL="2595563" indent="-339725" algn="l" rtl="0" eaLnBrk="1" fontAlgn="base" hangingPunct="1">
        <a:spcBef>
          <a:spcPct val="20000"/>
        </a:spcBef>
        <a:spcAft>
          <a:spcPct val="0"/>
        </a:spcAft>
        <a:buClr>
          <a:srgbClr val="5F6062"/>
        </a:buClr>
        <a:buChar char="•"/>
        <a:defRPr>
          <a:solidFill>
            <a:srgbClr val="000000"/>
          </a:solidFill>
          <a:latin typeface="+mn-lt"/>
        </a:defRPr>
      </a:lvl7pPr>
      <a:lvl8pPr marL="3052763" indent="-339725" algn="l" rtl="0" eaLnBrk="1" fontAlgn="base" hangingPunct="1">
        <a:spcBef>
          <a:spcPct val="20000"/>
        </a:spcBef>
        <a:spcAft>
          <a:spcPct val="0"/>
        </a:spcAft>
        <a:buClr>
          <a:srgbClr val="5F6062"/>
        </a:buClr>
        <a:buChar char="•"/>
        <a:defRPr>
          <a:solidFill>
            <a:srgbClr val="000000"/>
          </a:solidFill>
          <a:latin typeface="+mn-lt"/>
        </a:defRPr>
      </a:lvl8pPr>
      <a:lvl9pPr marL="3509963" indent="-339725" algn="l" rtl="0" eaLnBrk="1" fontAlgn="base" hangingPunct="1">
        <a:spcBef>
          <a:spcPct val="20000"/>
        </a:spcBef>
        <a:spcAft>
          <a:spcPct val="0"/>
        </a:spcAft>
        <a:buClr>
          <a:srgbClr val="5F6062"/>
        </a:buClr>
        <a:buChar char="•"/>
        <a:defRPr>
          <a:solidFill>
            <a:srgbClr val="000000"/>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F639A65-451C-452B-B87B-025B23685019}" type="datetimeFigureOut">
              <a:rPr lang="da-DK" b="0" smtClean="0">
                <a:solidFill>
                  <a:prstClr val="black">
                    <a:tint val="75000"/>
                  </a:prstClr>
                </a:solidFill>
                <a:latin typeface="Calibri"/>
              </a:rPr>
              <a:pPr fontAlgn="auto">
                <a:spcBef>
                  <a:spcPts val="0"/>
                </a:spcBef>
                <a:spcAft>
                  <a:spcPts val="0"/>
                </a:spcAft>
              </a:pPr>
              <a:t>05-10-2015</a:t>
            </a:fld>
            <a:endParaRPr lang="da-DK" b="0">
              <a:solidFill>
                <a:prstClr val="black">
                  <a:tint val="75000"/>
                </a:prstClr>
              </a:solidFill>
              <a:latin typeface="Calibri"/>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da-DK" b="0">
              <a:solidFill>
                <a:prstClr val="black">
                  <a:tint val="75000"/>
                </a:prstClr>
              </a:solidFill>
              <a:latin typeface="Calibri"/>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3975701-0BAC-4F66-8669-5AFFBD969656}" type="slidenum">
              <a:rPr lang="da-DK" b="0" smtClean="0">
                <a:solidFill>
                  <a:prstClr val="black">
                    <a:tint val="75000"/>
                  </a:prstClr>
                </a:solidFill>
                <a:latin typeface="Calibri"/>
              </a:rPr>
              <a:pPr fontAlgn="auto">
                <a:spcBef>
                  <a:spcPts val="0"/>
                </a:spcBef>
                <a:spcAft>
                  <a:spcPts val="0"/>
                </a:spcAft>
              </a:pPr>
              <a:t>‹nr.›</a:t>
            </a:fld>
            <a:endParaRPr lang="da-DK" b="0">
              <a:solidFill>
                <a:prstClr val="black">
                  <a:tint val="75000"/>
                </a:prstClr>
              </a:solidFill>
              <a:latin typeface="Calibri"/>
            </a:endParaRPr>
          </a:p>
        </p:txBody>
      </p:sp>
    </p:spTree>
    <p:extLst>
      <p:ext uri="{BB962C8B-B14F-4D97-AF65-F5344CB8AC3E}">
        <p14:creationId xmlns:p14="http://schemas.microsoft.com/office/powerpoint/2010/main" val="383083263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tags" Target="../tags/tag84.xml"/><Relationship Id="rId89" Type="http://schemas.openxmlformats.org/officeDocument/2006/relationships/notesSlide" Target="../notesSlides/notesSlide21.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oleObject" Target="../embeddings/oleObject1.bin"/><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slideLayout" Target="../slideLayouts/slideLayout6.xml"/><Relationship Id="rId91" Type="http://schemas.openxmlformats.org/officeDocument/2006/relationships/image" Target="../media/image29.emf"/><Relationship Id="rId1" Type="http://schemas.openxmlformats.org/officeDocument/2006/relationships/vmlDrawing" Target="../drawings/vmlDrawing1.v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4" Type="http://schemas.openxmlformats.org/officeDocument/2006/relationships/tags" Target="../tags/tag4.xml"/><Relationship Id="rId9" Type="http://schemas.openxmlformats.org/officeDocument/2006/relationships/tags" Target="../tags/tag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bwMode="auto">
          <a:xfrm>
            <a:off x="2054431" y="1699404"/>
            <a:ext cx="6737144" cy="237766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ct val="0"/>
              </a:spcAft>
              <a:buClrTx/>
              <a:buSzTx/>
              <a:buFontTx/>
              <a:buNone/>
              <a:tabLst/>
              <a:defRPr/>
            </a:pPr>
            <a:endParaRPr lang="da-DK" sz="2800" kern="0" noProof="0" dirty="0" smtClean="0">
              <a:solidFill>
                <a:schemeClr val="bg1"/>
              </a:solidFill>
              <a:latin typeface="+mj-lt"/>
              <a:ea typeface="+mj-ea"/>
              <a:cs typeface="+mj-cs"/>
            </a:endParaRPr>
          </a:p>
          <a:p>
            <a:pPr algn="ctr"/>
            <a:endParaRPr lang="da-DK" sz="2400" dirty="0" smtClean="0">
              <a:solidFill>
                <a:schemeClr val="bg1"/>
              </a:solidFill>
            </a:endParaRPr>
          </a:p>
          <a:p>
            <a:pPr algn="ctr"/>
            <a:r>
              <a:rPr lang="da-DK" sz="2400" dirty="0" smtClean="0">
                <a:solidFill>
                  <a:schemeClr val="bg1"/>
                </a:solidFill>
              </a:rPr>
              <a:t>Vi slipper for at vælge mellem bedre sundhed, bedre patientoplevelser </a:t>
            </a:r>
            <a:r>
              <a:rPr lang="da-DK" sz="2400" dirty="0">
                <a:solidFill>
                  <a:schemeClr val="bg1"/>
                </a:solidFill>
              </a:rPr>
              <a:t>og færre </a:t>
            </a:r>
            <a:r>
              <a:rPr lang="da-DK" sz="2400" dirty="0" smtClean="0">
                <a:solidFill>
                  <a:schemeClr val="bg1"/>
                </a:solidFill>
              </a:rPr>
              <a:t>omkostninger</a:t>
            </a:r>
          </a:p>
          <a:p>
            <a:pPr algn="ctr"/>
            <a:r>
              <a:rPr lang="da-DK" sz="2400" dirty="0" smtClean="0">
                <a:solidFill>
                  <a:schemeClr val="bg1"/>
                </a:solidFill>
              </a:rPr>
              <a:t>Kvalitetsseminar – </a:t>
            </a:r>
            <a:r>
              <a:rPr lang="da-DK" sz="2400" dirty="0" err="1" smtClean="0">
                <a:solidFill>
                  <a:schemeClr val="bg1"/>
                </a:solidFill>
              </a:rPr>
              <a:t>Triple</a:t>
            </a:r>
            <a:r>
              <a:rPr lang="da-DK" sz="2400" dirty="0" smtClean="0">
                <a:solidFill>
                  <a:schemeClr val="bg1"/>
                </a:solidFill>
              </a:rPr>
              <a:t> </a:t>
            </a:r>
            <a:r>
              <a:rPr lang="da-DK" sz="2400" dirty="0" err="1" smtClean="0">
                <a:solidFill>
                  <a:schemeClr val="bg1"/>
                </a:solidFill>
              </a:rPr>
              <a:t>Aim</a:t>
            </a:r>
            <a:endParaRPr lang="da-DK" sz="2400" dirty="0" smtClean="0">
              <a:solidFill>
                <a:schemeClr val="bg1"/>
              </a:solidFill>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lang="da-DK" sz="1600" b="0" i="1" kern="0" dirty="0" smtClean="0">
                <a:solidFill>
                  <a:schemeClr val="bg1"/>
                </a:solidFill>
                <a:latin typeface="+mj-lt"/>
                <a:ea typeface="+mj-ea"/>
                <a:cs typeface="+mj-cs"/>
              </a:rPr>
              <a:t>Mahad Huniche, Produktionsdirektør</a:t>
            </a:r>
          </a:p>
          <a:p>
            <a:pPr marL="0" marR="0" lvl="0" indent="0" algn="ctr" defTabSz="914400" rtl="0" eaLnBrk="1" fontAlgn="base" latinLnBrk="0" hangingPunct="1">
              <a:lnSpc>
                <a:spcPct val="100000"/>
              </a:lnSpc>
              <a:spcBef>
                <a:spcPts val="1200"/>
              </a:spcBef>
              <a:spcAft>
                <a:spcPct val="0"/>
              </a:spcAft>
              <a:buClrTx/>
              <a:buSzTx/>
              <a:buFontTx/>
              <a:buNone/>
              <a:tabLst/>
              <a:defRPr/>
            </a:pPr>
            <a:r>
              <a:rPr lang="da-DK" b="0" i="1" kern="0" dirty="0" smtClean="0">
                <a:solidFill>
                  <a:schemeClr val="bg1"/>
                </a:solidFill>
                <a:latin typeface="+mj-lt"/>
                <a:ea typeface="+mj-ea"/>
                <a:cs typeface="+mj-cs"/>
              </a:rPr>
              <a:t>Region Midtjylland </a:t>
            </a:r>
          </a:p>
          <a:p>
            <a:pPr marL="0" marR="0" lvl="0" indent="0" algn="ctr" defTabSz="914400" rtl="0" eaLnBrk="1" fontAlgn="base" latinLnBrk="0" hangingPunct="1">
              <a:lnSpc>
                <a:spcPct val="100000"/>
              </a:lnSpc>
              <a:spcBef>
                <a:spcPts val="1200"/>
              </a:spcBef>
              <a:spcAft>
                <a:spcPct val="0"/>
              </a:spcAft>
              <a:buClrTx/>
              <a:buSzTx/>
              <a:buFontTx/>
              <a:buNone/>
              <a:tabLst/>
              <a:defRPr/>
            </a:pPr>
            <a:r>
              <a:rPr lang="da-DK" b="0" i="1" kern="0" dirty="0" smtClean="0">
                <a:solidFill>
                  <a:schemeClr val="bg1"/>
                </a:solidFill>
                <a:latin typeface="+mj-lt"/>
                <a:ea typeface="+mj-ea"/>
                <a:cs typeface="+mj-cs"/>
              </a:rPr>
              <a:t>Kommunernes Sundhedssekretariat i den midtjyske region</a:t>
            </a:r>
          </a:p>
          <a:p>
            <a:pPr algn="ctr">
              <a:spcBef>
                <a:spcPts val="1200"/>
              </a:spcBef>
              <a:defRPr/>
            </a:pPr>
            <a:endParaRPr lang="da-DK" dirty="0"/>
          </a:p>
          <a:p>
            <a:pPr algn="ctr">
              <a:spcBef>
                <a:spcPts val="1200"/>
              </a:spcBef>
              <a:defRPr/>
            </a:pPr>
            <a:endParaRPr lang="da-DK" dirty="0"/>
          </a:p>
          <a:p>
            <a:pPr marL="0" marR="0" lvl="0" indent="0" algn="ctr" defTabSz="914400" rtl="0" eaLnBrk="1" fontAlgn="base" latinLnBrk="0" hangingPunct="1">
              <a:lnSpc>
                <a:spcPct val="100000"/>
              </a:lnSpc>
              <a:spcBef>
                <a:spcPts val="1200"/>
              </a:spcBef>
              <a:spcAft>
                <a:spcPct val="0"/>
              </a:spcAft>
              <a:buClrTx/>
              <a:buSzTx/>
              <a:buFontTx/>
              <a:buNone/>
              <a:tabLst/>
              <a:defRPr/>
            </a:pPr>
            <a:endParaRPr lang="da-DK" b="0" i="1" kern="0" dirty="0" smtClean="0">
              <a:solidFill>
                <a:schemeClr val="bg1"/>
              </a:solidFill>
              <a:latin typeface="+mj-lt"/>
              <a:ea typeface="+mj-ea"/>
              <a:cs typeface="+mj-cs"/>
            </a:endParaRPr>
          </a:p>
        </p:txBody>
      </p:sp>
    </p:spTree>
    <p:extLst>
      <p:ext uri="{BB962C8B-B14F-4D97-AF65-F5344CB8AC3E}">
        <p14:creationId xmlns:p14="http://schemas.microsoft.com/office/powerpoint/2010/main" val="2193072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4077072"/>
            <a:ext cx="3744094" cy="2585608"/>
          </a:xfrm>
          <a:prstGeom prst="rect">
            <a:avLst/>
          </a:prstGeom>
        </p:spPr>
      </p:pic>
      <p:sp>
        <p:nvSpPr>
          <p:cNvPr id="2" name="Titel 1"/>
          <p:cNvSpPr>
            <a:spLocks noGrp="1"/>
          </p:cNvSpPr>
          <p:nvPr>
            <p:ph type="title"/>
          </p:nvPr>
        </p:nvSpPr>
        <p:spPr/>
        <p:txBody>
          <a:bodyPr/>
          <a:lstStyle/>
          <a:p>
            <a:r>
              <a:rPr lang="da-DK" dirty="0" smtClean="0"/>
              <a:t>Begyndelse på Lean i stor skala i 2008</a:t>
            </a:r>
            <a:endParaRPr lang="da-DK" dirty="0"/>
          </a:p>
        </p:txBody>
      </p:sp>
      <p:sp>
        <p:nvSpPr>
          <p:cNvPr id="3" name="Tekstfelt 2"/>
          <p:cNvSpPr txBox="1"/>
          <p:nvPr/>
        </p:nvSpPr>
        <p:spPr>
          <a:xfrm>
            <a:off x="755576" y="1471424"/>
            <a:ext cx="7848872" cy="2585323"/>
          </a:xfrm>
          <a:prstGeom prst="rect">
            <a:avLst/>
          </a:prstGeom>
          <a:noFill/>
        </p:spPr>
        <p:txBody>
          <a:bodyPr wrap="square" rtlCol="0">
            <a:spAutoFit/>
          </a:bodyPr>
          <a:lstStyle/>
          <a:p>
            <a:pPr marL="285750" indent="-285750">
              <a:buFont typeface="Arial" panose="020B0604020202020204" pitchFamily="34" charset="0"/>
              <a:buChar char="•"/>
            </a:pPr>
            <a:r>
              <a:rPr lang="da-DK" sz="1600" dirty="0" smtClean="0"/>
              <a:t>I 2008 ansættes den første Lean-medarbejder i Region Sjælland Mahad Huniche</a:t>
            </a:r>
          </a:p>
          <a:p>
            <a:pPr marL="285750" indent="-285750">
              <a:buFont typeface="Arial" panose="020B0604020202020204" pitchFamily="34" charset="0"/>
              <a:buChar char="•"/>
            </a:pPr>
            <a:r>
              <a:rPr lang="da-DK" sz="1600" dirty="0" smtClean="0"/>
              <a:t>Lean er forankret i organisation og HR, med fokus på optimering af arbejdstilrettelæggelse</a:t>
            </a:r>
          </a:p>
          <a:p>
            <a:pPr marL="285750" indent="-285750">
              <a:buFont typeface="Arial" panose="020B0604020202020204" pitchFamily="34" charset="0"/>
              <a:buChar char="•"/>
            </a:pPr>
            <a:r>
              <a:rPr lang="da-DK" sz="1600" dirty="0" smtClean="0"/>
              <a:t>I 2008 gjorde vi status over organisationen, og besluttede dengang:</a:t>
            </a:r>
          </a:p>
          <a:p>
            <a:r>
              <a:rPr lang="da-DK" dirty="0"/>
              <a:t> </a:t>
            </a:r>
          </a:p>
          <a:p>
            <a:r>
              <a:rPr lang="da-DK" b="0" i="1" dirty="0" smtClean="0"/>
              <a:t>”Der </a:t>
            </a:r>
            <a:r>
              <a:rPr lang="da-DK" b="0" i="1" dirty="0"/>
              <a:t>er brug for 2. generations procesoptimering i Region Sjælland, dvs. en mere sammenhængende og koordineret indsats, der på lang sigt vil brede procesoptimering ud til </a:t>
            </a:r>
            <a:r>
              <a:rPr lang="da-DK" i="1" dirty="0"/>
              <a:t>alle de afdelinger og enheder i regionen, </a:t>
            </a:r>
            <a:r>
              <a:rPr lang="da-DK" b="0" i="1" dirty="0"/>
              <a:t>hvor det giver mening. I sammenhæng og koordinering ligger bl.a. at ideer, erfaringer og løsninger der er indhentet lokalt i virksomheden mere systematisk og mindre tilfældigt skal spredes og inspirere andre dele af organisationen. Der vil være tale om </a:t>
            </a:r>
            <a:r>
              <a:rPr lang="da-DK" i="1" dirty="0"/>
              <a:t>en langsigtet strategisk opgave</a:t>
            </a:r>
            <a:r>
              <a:rPr lang="da-DK" b="0" i="1" dirty="0"/>
              <a:t>. </a:t>
            </a:r>
          </a:p>
          <a:p>
            <a:endParaRPr lang="da-DK" b="0" dirty="0"/>
          </a:p>
        </p:txBody>
      </p:sp>
      <p:sp>
        <p:nvSpPr>
          <p:cNvPr id="8" name="Tekstfelt 7"/>
          <p:cNvSpPr txBox="1"/>
          <p:nvPr/>
        </p:nvSpPr>
        <p:spPr>
          <a:xfrm>
            <a:off x="755576" y="3845947"/>
            <a:ext cx="3888432" cy="2031325"/>
          </a:xfrm>
          <a:prstGeom prst="rect">
            <a:avLst/>
          </a:prstGeom>
          <a:noFill/>
        </p:spPr>
        <p:txBody>
          <a:bodyPr wrap="square" rtlCol="0">
            <a:spAutoFit/>
          </a:bodyPr>
          <a:lstStyle/>
          <a:p>
            <a:r>
              <a:rPr lang="da-DK" b="0" i="1" dirty="0"/>
              <a:t>Procesoptimeringerne skal som udgangspunkt </a:t>
            </a:r>
            <a:r>
              <a:rPr lang="da-DK" i="1" dirty="0"/>
              <a:t>drives af de lokale ledere og ansatte i regionen</a:t>
            </a:r>
            <a:r>
              <a:rPr lang="da-DK" b="0" i="1" dirty="0"/>
              <a:t>. For at understøtte dette skal den fælles Lean-funktion fortsat opbygges kompetencemæssigt. Koordineringen til den øvrige del af det tværgående faglige kvalitets- og udviklingsarbejde gøres tættere.”</a:t>
            </a:r>
          </a:p>
          <a:p>
            <a:r>
              <a:rPr lang="da-DK" dirty="0"/>
              <a:t>Projekt organisationsstatus 2018</a:t>
            </a:r>
          </a:p>
          <a:p>
            <a:endParaRPr lang="da-DK" dirty="0"/>
          </a:p>
        </p:txBody>
      </p:sp>
    </p:spTree>
    <p:extLst>
      <p:ext uri="{BB962C8B-B14F-4D97-AF65-F5344CB8AC3E}">
        <p14:creationId xmlns:p14="http://schemas.microsoft.com/office/powerpoint/2010/main" val="590629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304800"/>
            <a:ext cx="7165230" cy="647700"/>
          </a:xfrm>
        </p:spPr>
        <p:txBody>
          <a:bodyPr/>
          <a:lstStyle/>
          <a:p>
            <a:r>
              <a:rPr lang="da-DK" dirty="0" smtClean="0"/>
              <a:t>7 år efter har vi nu ”Lean i stor skala” på alle regionens sygehuse</a:t>
            </a:r>
            <a:endParaRPr lang="da-DK" dirty="0"/>
          </a:p>
        </p:txBody>
      </p:sp>
      <p:sp>
        <p:nvSpPr>
          <p:cNvPr id="4" name="Pladsholder til slidenummer 3"/>
          <p:cNvSpPr>
            <a:spLocks noGrp="1"/>
          </p:cNvSpPr>
          <p:nvPr>
            <p:ph type="sldNum" sz="quarter" idx="12"/>
          </p:nvPr>
        </p:nvSpPr>
        <p:spPr/>
        <p:txBody>
          <a:bodyPr/>
          <a:lstStyle/>
          <a:p>
            <a:pPr>
              <a:defRPr/>
            </a:pPr>
            <a:fld id="{956BE23C-325F-4F9C-88FE-4D52B69F949A}" type="slidenum">
              <a:rPr lang="da-DK" smtClean="0"/>
              <a:pPr>
                <a:defRPr/>
              </a:pPr>
              <a:t>11</a:t>
            </a:fld>
            <a:endParaRPr lang="da-DK" dirty="0"/>
          </a:p>
        </p:txBody>
      </p:sp>
      <p:sp>
        <p:nvSpPr>
          <p:cNvPr id="10" name="Tekstfelt 9"/>
          <p:cNvSpPr txBox="1"/>
          <p:nvPr/>
        </p:nvSpPr>
        <p:spPr>
          <a:xfrm>
            <a:off x="251520" y="2893262"/>
            <a:ext cx="2448272" cy="830997"/>
          </a:xfrm>
          <a:prstGeom prst="rect">
            <a:avLst/>
          </a:prstGeom>
          <a:noFill/>
        </p:spPr>
        <p:txBody>
          <a:bodyPr wrap="square" rtlCol="0">
            <a:spAutoFit/>
          </a:bodyPr>
          <a:lstStyle/>
          <a:p>
            <a:pPr algn="ctr"/>
            <a:r>
              <a:rPr lang="da-DK" sz="1600" b="0" i="1" dirty="0" smtClean="0">
                <a:latin typeface="+mj-lt"/>
              </a:rPr>
              <a:t>Fuld udrulning fokus på</a:t>
            </a:r>
          </a:p>
          <a:p>
            <a:pPr algn="ctr"/>
            <a:r>
              <a:rPr lang="da-DK" sz="1600" b="0" i="1" dirty="0" smtClean="0">
                <a:latin typeface="+mj-lt"/>
              </a:rPr>
              <a:t>både omkostnings-effektivitet og kvalitet</a:t>
            </a:r>
          </a:p>
        </p:txBody>
      </p:sp>
      <p:sp>
        <p:nvSpPr>
          <p:cNvPr id="11" name="Tekstfelt 10"/>
          <p:cNvSpPr txBox="1"/>
          <p:nvPr/>
        </p:nvSpPr>
        <p:spPr>
          <a:xfrm>
            <a:off x="516997" y="1501333"/>
            <a:ext cx="2313807" cy="830997"/>
          </a:xfrm>
          <a:prstGeom prst="rect">
            <a:avLst/>
          </a:prstGeom>
          <a:noFill/>
        </p:spPr>
        <p:txBody>
          <a:bodyPr wrap="square" rtlCol="0">
            <a:spAutoFit/>
          </a:bodyPr>
          <a:lstStyle/>
          <a:p>
            <a:pPr algn="ctr"/>
            <a:r>
              <a:rPr lang="da-DK" sz="1600" b="0" i="1" dirty="0" smtClean="0">
                <a:latin typeface="+mj-lt"/>
              </a:rPr>
              <a:t>Fuld udrulning med fokus på</a:t>
            </a:r>
          </a:p>
          <a:p>
            <a:pPr algn="ctr"/>
            <a:r>
              <a:rPr lang="da-DK" sz="1600" b="0" i="1" dirty="0" smtClean="0">
                <a:latin typeface="+mj-lt"/>
              </a:rPr>
              <a:t>forbedring af kvalitet</a:t>
            </a:r>
            <a:endParaRPr lang="da-DK" sz="1600" b="0" i="1" dirty="0">
              <a:latin typeface="+mj-lt"/>
            </a:endParaRPr>
          </a:p>
        </p:txBody>
      </p:sp>
      <p:sp>
        <p:nvSpPr>
          <p:cNvPr id="12" name="Tekstfelt 11"/>
          <p:cNvSpPr txBox="1"/>
          <p:nvPr/>
        </p:nvSpPr>
        <p:spPr>
          <a:xfrm>
            <a:off x="6945676" y="3151908"/>
            <a:ext cx="2021400" cy="1077218"/>
          </a:xfrm>
          <a:prstGeom prst="rect">
            <a:avLst/>
          </a:prstGeom>
          <a:noFill/>
        </p:spPr>
        <p:txBody>
          <a:bodyPr wrap="square" rtlCol="0">
            <a:spAutoFit/>
          </a:bodyPr>
          <a:lstStyle/>
          <a:p>
            <a:pPr algn="ctr"/>
            <a:r>
              <a:rPr lang="da-DK" sz="1600" b="0" i="1" dirty="0" smtClean="0">
                <a:latin typeface="+mj-lt"/>
              </a:rPr>
              <a:t>Fuld udrulning med fokus</a:t>
            </a:r>
            <a:r>
              <a:rPr lang="da-DK" sz="1600" b="0" i="1" dirty="0">
                <a:latin typeface="+mj-lt"/>
              </a:rPr>
              <a:t> </a:t>
            </a:r>
            <a:r>
              <a:rPr lang="da-DK" sz="1600" b="0" i="1" dirty="0" smtClean="0">
                <a:latin typeface="+mj-lt"/>
              </a:rPr>
              <a:t>på</a:t>
            </a:r>
          </a:p>
          <a:p>
            <a:pPr algn="ctr"/>
            <a:r>
              <a:rPr lang="da-DK" sz="1600" b="0" i="1" dirty="0" smtClean="0">
                <a:latin typeface="+mj-lt"/>
              </a:rPr>
              <a:t>patientsikkert sygehus</a:t>
            </a:r>
          </a:p>
        </p:txBody>
      </p:sp>
      <p:sp>
        <p:nvSpPr>
          <p:cNvPr id="13" name="Tekstfelt 12"/>
          <p:cNvSpPr txBox="1"/>
          <p:nvPr/>
        </p:nvSpPr>
        <p:spPr>
          <a:xfrm>
            <a:off x="1043608" y="5517232"/>
            <a:ext cx="7056784" cy="707886"/>
          </a:xfrm>
          <a:prstGeom prst="rect">
            <a:avLst/>
          </a:prstGeom>
          <a:noFill/>
        </p:spPr>
        <p:txBody>
          <a:bodyPr wrap="square" rtlCol="0">
            <a:spAutoFit/>
          </a:bodyPr>
          <a:lstStyle/>
          <a:p>
            <a:pPr algn="ctr"/>
            <a:r>
              <a:rPr lang="da-DK" sz="2000" b="0" i="1" dirty="0" smtClean="0">
                <a:latin typeface="+mj-lt"/>
              </a:rPr>
              <a:t>Et omfattende arbejde der har skabt fundamentet for vores kultur omkring løbende forbedringer</a:t>
            </a:r>
            <a:endParaRPr lang="da-DK" sz="2000" b="0" i="1" dirty="0">
              <a:latin typeface="+mj-lt"/>
            </a:endParaRPr>
          </a:p>
        </p:txBody>
      </p:sp>
      <p:pic>
        <p:nvPicPr>
          <p:cNvPr id="15" name="Billede 14"/>
          <p:cNvPicPr>
            <a:picLocks noChangeAspect="1"/>
          </p:cNvPicPr>
          <p:nvPr/>
        </p:nvPicPr>
        <p:blipFill>
          <a:blip r:embed="rId3"/>
          <a:stretch>
            <a:fillRect/>
          </a:stretch>
        </p:blipFill>
        <p:spPr>
          <a:xfrm>
            <a:off x="3379102" y="1229755"/>
            <a:ext cx="2876848" cy="4146046"/>
          </a:xfrm>
          <a:prstGeom prst="rect">
            <a:avLst/>
          </a:prstGeom>
        </p:spPr>
      </p:pic>
      <p:cxnSp>
        <p:nvCxnSpPr>
          <p:cNvPr id="5" name="Lige pilforbindelse 4"/>
          <p:cNvCxnSpPr/>
          <p:nvPr/>
        </p:nvCxnSpPr>
        <p:spPr bwMode="auto">
          <a:xfrm>
            <a:off x="2962406" y="1916832"/>
            <a:ext cx="1609594" cy="136717"/>
          </a:xfrm>
          <a:prstGeom prst="straightConnector1">
            <a:avLst/>
          </a:prstGeom>
          <a:solidFill>
            <a:schemeClr val="tx1"/>
          </a:solidFill>
          <a:ln w="38100" cap="flat" cmpd="sng" algn="ctr">
            <a:solidFill>
              <a:schemeClr val="accent1"/>
            </a:solidFill>
            <a:prstDash val="solid"/>
            <a:round/>
            <a:headEnd type="none" w="med" len="med"/>
            <a:tailEnd type="triangle"/>
          </a:ln>
          <a:effectLst/>
        </p:spPr>
      </p:cxnSp>
      <p:cxnSp>
        <p:nvCxnSpPr>
          <p:cNvPr id="16" name="Lige pilforbindelse 15"/>
          <p:cNvCxnSpPr/>
          <p:nvPr/>
        </p:nvCxnSpPr>
        <p:spPr bwMode="auto">
          <a:xfrm flipV="1">
            <a:off x="2830804" y="3039092"/>
            <a:ext cx="1041644" cy="115295"/>
          </a:xfrm>
          <a:prstGeom prst="straightConnector1">
            <a:avLst/>
          </a:prstGeom>
          <a:solidFill>
            <a:schemeClr val="tx1"/>
          </a:solidFill>
          <a:ln w="38100" cap="flat" cmpd="sng" algn="ctr">
            <a:solidFill>
              <a:schemeClr val="accent1"/>
            </a:solidFill>
            <a:prstDash val="solid"/>
            <a:round/>
            <a:headEnd type="none" w="med" len="med"/>
            <a:tailEnd type="triangle"/>
          </a:ln>
          <a:effectLst/>
        </p:spPr>
      </p:cxnSp>
      <p:cxnSp>
        <p:nvCxnSpPr>
          <p:cNvPr id="18" name="Lige pilforbindelse 17"/>
          <p:cNvCxnSpPr/>
          <p:nvPr/>
        </p:nvCxnSpPr>
        <p:spPr bwMode="auto">
          <a:xfrm>
            <a:off x="2830804" y="3296662"/>
            <a:ext cx="1787015" cy="159917"/>
          </a:xfrm>
          <a:prstGeom prst="straightConnector1">
            <a:avLst/>
          </a:prstGeom>
          <a:solidFill>
            <a:schemeClr val="tx1"/>
          </a:solidFill>
          <a:ln w="38100" cap="flat" cmpd="sng" algn="ctr">
            <a:solidFill>
              <a:schemeClr val="accent1"/>
            </a:solidFill>
            <a:prstDash val="solid"/>
            <a:round/>
            <a:headEnd type="none" w="med" len="med"/>
            <a:tailEnd type="triangle"/>
          </a:ln>
          <a:effectLst/>
        </p:spPr>
      </p:cxnSp>
      <p:cxnSp>
        <p:nvCxnSpPr>
          <p:cNvPr id="20" name="Lige pilforbindelse 19"/>
          <p:cNvCxnSpPr/>
          <p:nvPr/>
        </p:nvCxnSpPr>
        <p:spPr bwMode="auto">
          <a:xfrm flipH="1" flipV="1">
            <a:off x="5508104" y="2348881"/>
            <a:ext cx="1368152" cy="1189152"/>
          </a:xfrm>
          <a:prstGeom prst="straightConnector1">
            <a:avLst/>
          </a:prstGeom>
          <a:solidFill>
            <a:schemeClr val="tx1"/>
          </a:solidFill>
          <a:ln w="38100" cap="flat" cmpd="sng" algn="ctr">
            <a:solidFill>
              <a:schemeClr val="accent1"/>
            </a:solidFill>
            <a:prstDash val="solid"/>
            <a:round/>
            <a:headEnd type="none" w="med" len="med"/>
            <a:tailEnd type="triangle"/>
          </a:ln>
          <a:effectLst/>
        </p:spPr>
      </p:cxnSp>
      <p:cxnSp>
        <p:nvCxnSpPr>
          <p:cNvPr id="14" name="Lige pilforbindelse 13"/>
          <p:cNvCxnSpPr/>
          <p:nvPr/>
        </p:nvCxnSpPr>
        <p:spPr bwMode="auto">
          <a:xfrm flipH="1" flipV="1">
            <a:off x="5580112" y="3039092"/>
            <a:ext cx="1224136" cy="640485"/>
          </a:xfrm>
          <a:prstGeom prst="straightConnector1">
            <a:avLst/>
          </a:prstGeom>
          <a:solidFill>
            <a:schemeClr val="tx1"/>
          </a:solidFill>
          <a:ln w="38100" cap="flat" cmpd="sng" algn="ctr">
            <a:solidFill>
              <a:schemeClr val="accent1"/>
            </a:solidFill>
            <a:prstDash val="solid"/>
            <a:round/>
            <a:headEnd type="none" w="med" len="med"/>
            <a:tailEnd type="triangle"/>
          </a:ln>
          <a:effectLst/>
        </p:spPr>
      </p:cxnSp>
      <p:cxnSp>
        <p:nvCxnSpPr>
          <p:cNvPr id="22" name="Lige pilforbindelse 21"/>
          <p:cNvCxnSpPr/>
          <p:nvPr/>
        </p:nvCxnSpPr>
        <p:spPr bwMode="auto">
          <a:xfrm flipH="1">
            <a:off x="5436096" y="3890917"/>
            <a:ext cx="1440160" cy="689794"/>
          </a:xfrm>
          <a:prstGeom prst="straightConnector1">
            <a:avLst/>
          </a:prstGeom>
          <a:solidFill>
            <a:schemeClr val="tx1"/>
          </a:solidFill>
          <a:ln w="38100" cap="flat" cmpd="sng" algn="ctr">
            <a:solidFill>
              <a:schemeClr val="accent1"/>
            </a:solidFill>
            <a:prstDash val="solid"/>
            <a:round/>
            <a:headEnd type="none" w="med" len="med"/>
            <a:tailEnd type="triangle"/>
          </a:ln>
          <a:effectLst/>
        </p:spPr>
      </p:cxnSp>
      <p:sp>
        <p:nvSpPr>
          <p:cNvPr id="32" name="Tekstfelt 31"/>
          <p:cNvSpPr txBox="1"/>
          <p:nvPr/>
        </p:nvSpPr>
        <p:spPr>
          <a:xfrm>
            <a:off x="462368" y="4223990"/>
            <a:ext cx="2021400" cy="1077218"/>
          </a:xfrm>
          <a:prstGeom prst="rect">
            <a:avLst/>
          </a:prstGeom>
          <a:noFill/>
        </p:spPr>
        <p:txBody>
          <a:bodyPr wrap="square" rtlCol="0">
            <a:spAutoFit/>
          </a:bodyPr>
          <a:lstStyle/>
          <a:p>
            <a:pPr algn="ctr"/>
            <a:r>
              <a:rPr lang="da-DK" sz="1600" b="0" i="1" dirty="0" smtClean="0">
                <a:latin typeface="+mj-lt"/>
              </a:rPr>
              <a:t>Udrulning i Psykiatrien med fokus på udvikling af klinisk praksis</a:t>
            </a:r>
          </a:p>
        </p:txBody>
      </p:sp>
      <p:cxnSp>
        <p:nvCxnSpPr>
          <p:cNvPr id="33" name="Lige pilforbindelse 32"/>
          <p:cNvCxnSpPr/>
          <p:nvPr/>
        </p:nvCxnSpPr>
        <p:spPr bwMode="auto">
          <a:xfrm flipV="1">
            <a:off x="2416535" y="4221088"/>
            <a:ext cx="787313" cy="599347"/>
          </a:xfrm>
          <a:prstGeom prst="straightConnector1">
            <a:avLst/>
          </a:prstGeom>
          <a:solidFill>
            <a:schemeClr val="tx1"/>
          </a:solidFill>
          <a:ln w="38100"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481949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Kernen i ”lean i stor skala” er en ledelsesmæssig infrastruktur</a:t>
            </a:r>
            <a:endParaRPr lang="da-DK" dirty="0"/>
          </a:p>
        </p:txBody>
      </p:sp>
      <p:sp>
        <p:nvSpPr>
          <p:cNvPr id="4" name="Pladsholder til slidenummer 3"/>
          <p:cNvSpPr>
            <a:spLocks noGrp="1"/>
          </p:cNvSpPr>
          <p:nvPr>
            <p:ph type="sldNum" sz="quarter" idx="12"/>
          </p:nvPr>
        </p:nvSpPr>
        <p:spPr/>
        <p:txBody>
          <a:bodyPr/>
          <a:lstStyle/>
          <a:p>
            <a:pPr>
              <a:defRPr/>
            </a:pPr>
            <a:fld id="{956BE23C-325F-4F9C-88FE-4D52B69F949A}" type="slidenum">
              <a:rPr lang="da-DK" smtClean="0"/>
              <a:pPr>
                <a:defRPr/>
              </a:pPr>
              <a:t>12</a:t>
            </a:fld>
            <a:endParaRPr lang="da-DK" dirty="0"/>
          </a:p>
        </p:txBody>
      </p:sp>
      <p:pic>
        <p:nvPicPr>
          <p:cNvPr id="5" name="Billede 4"/>
          <p:cNvPicPr>
            <a:picLocks noChangeAspect="1"/>
          </p:cNvPicPr>
          <p:nvPr/>
        </p:nvPicPr>
        <p:blipFill>
          <a:blip r:embed="rId2"/>
          <a:stretch>
            <a:fillRect/>
          </a:stretch>
        </p:blipFill>
        <p:spPr>
          <a:xfrm>
            <a:off x="755576" y="1981827"/>
            <a:ext cx="3747053" cy="2023237"/>
          </a:xfrm>
          <a:prstGeom prst="rect">
            <a:avLst/>
          </a:prstGeom>
        </p:spPr>
      </p:pic>
      <p:pic>
        <p:nvPicPr>
          <p:cNvPr id="6" name="Billede 5"/>
          <p:cNvPicPr>
            <a:picLocks noChangeAspect="1"/>
          </p:cNvPicPr>
          <p:nvPr/>
        </p:nvPicPr>
        <p:blipFill>
          <a:blip r:embed="rId3"/>
          <a:stretch>
            <a:fillRect/>
          </a:stretch>
        </p:blipFill>
        <p:spPr>
          <a:xfrm>
            <a:off x="5076056" y="1969285"/>
            <a:ext cx="3494486" cy="2035779"/>
          </a:xfrm>
          <a:prstGeom prst="rect">
            <a:avLst/>
          </a:prstGeom>
        </p:spPr>
      </p:pic>
      <p:pic>
        <p:nvPicPr>
          <p:cNvPr id="7" name="Billede 6"/>
          <p:cNvPicPr>
            <a:picLocks noChangeAspect="1"/>
          </p:cNvPicPr>
          <p:nvPr/>
        </p:nvPicPr>
        <p:blipFill>
          <a:blip r:embed="rId4"/>
          <a:stretch>
            <a:fillRect/>
          </a:stretch>
        </p:blipFill>
        <p:spPr>
          <a:xfrm>
            <a:off x="2041280" y="5042767"/>
            <a:ext cx="1609005" cy="1041121"/>
          </a:xfrm>
          <a:prstGeom prst="rect">
            <a:avLst/>
          </a:prstGeom>
        </p:spPr>
      </p:pic>
      <p:pic>
        <p:nvPicPr>
          <p:cNvPr id="8" name="Billede 7"/>
          <p:cNvPicPr>
            <a:picLocks noChangeAspect="1"/>
          </p:cNvPicPr>
          <p:nvPr/>
        </p:nvPicPr>
        <p:blipFill>
          <a:blip r:embed="rId4"/>
          <a:stretch>
            <a:fillRect/>
          </a:stretch>
        </p:blipFill>
        <p:spPr>
          <a:xfrm>
            <a:off x="2234531" y="4805503"/>
            <a:ext cx="1609005" cy="1041121"/>
          </a:xfrm>
          <a:prstGeom prst="rect">
            <a:avLst/>
          </a:prstGeom>
        </p:spPr>
      </p:pic>
      <p:pic>
        <p:nvPicPr>
          <p:cNvPr id="9" name="Billede 8"/>
          <p:cNvPicPr>
            <a:picLocks noChangeAspect="1"/>
          </p:cNvPicPr>
          <p:nvPr/>
        </p:nvPicPr>
        <p:blipFill>
          <a:blip r:embed="rId4"/>
          <a:stretch>
            <a:fillRect/>
          </a:stretch>
        </p:blipFill>
        <p:spPr>
          <a:xfrm>
            <a:off x="2386931" y="5021527"/>
            <a:ext cx="1609005" cy="1041121"/>
          </a:xfrm>
          <a:prstGeom prst="rect">
            <a:avLst/>
          </a:prstGeom>
        </p:spPr>
      </p:pic>
      <p:sp>
        <p:nvSpPr>
          <p:cNvPr id="10" name="Tekstfelt 9"/>
          <p:cNvSpPr txBox="1"/>
          <p:nvPr/>
        </p:nvSpPr>
        <p:spPr>
          <a:xfrm>
            <a:off x="1403647" y="4399877"/>
            <a:ext cx="3240361" cy="261610"/>
          </a:xfrm>
          <a:prstGeom prst="rect">
            <a:avLst/>
          </a:prstGeom>
          <a:noFill/>
        </p:spPr>
        <p:txBody>
          <a:bodyPr wrap="square" rtlCol="0">
            <a:spAutoFit/>
          </a:bodyPr>
          <a:lstStyle/>
          <a:p>
            <a:pPr algn="ctr"/>
            <a:r>
              <a:rPr lang="da-DK" sz="1100" dirty="0" smtClean="0">
                <a:latin typeface="+mj-lt"/>
              </a:rPr>
              <a:t>Relevante og praksisnære målepunkter</a:t>
            </a:r>
            <a:endParaRPr lang="da-DK" sz="1100" dirty="0">
              <a:latin typeface="+mj-lt"/>
            </a:endParaRPr>
          </a:p>
        </p:txBody>
      </p:sp>
      <p:pic>
        <p:nvPicPr>
          <p:cNvPr id="11" name="Billede 10"/>
          <p:cNvPicPr>
            <a:picLocks noChangeAspect="1"/>
          </p:cNvPicPr>
          <p:nvPr/>
        </p:nvPicPr>
        <p:blipFill>
          <a:blip r:embed="rId5"/>
          <a:stretch>
            <a:fillRect/>
          </a:stretch>
        </p:blipFill>
        <p:spPr>
          <a:xfrm>
            <a:off x="5228461" y="4864641"/>
            <a:ext cx="2068907" cy="1228655"/>
          </a:xfrm>
          <a:prstGeom prst="rect">
            <a:avLst/>
          </a:prstGeom>
        </p:spPr>
      </p:pic>
      <p:sp>
        <p:nvSpPr>
          <p:cNvPr id="12" name="Tekstfelt 11"/>
          <p:cNvSpPr txBox="1"/>
          <p:nvPr/>
        </p:nvSpPr>
        <p:spPr>
          <a:xfrm>
            <a:off x="5148064" y="4399877"/>
            <a:ext cx="2160240" cy="261610"/>
          </a:xfrm>
          <a:prstGeom prst="rect">
            <a:avLst/>
          </a:prstGeom>
          <a:noFill/>
        </p:spPr>
        <p:txBody>
          <a:bodyPr wrap="square" rtlCol="0">
            <a:spAutoFit/>
          </a:bodyPr>
          <a:lstStyle>
            <a:defPPr>
              <a:defRPr lang="da-DK"/>
            </a:defPPr>
            <a:lvl1pPr>
              <a:defRPr sz="1050">
                <a:latin typeface="+mj-lt"/>
              </a:defRPr>
            </a:lvl1pPr>
          </a:lstStyle>
          <a:p>
            <a:pPr algn="ctr"/>
            <a:r>
              <a:rPr lang="da-DK" sz="1100" dirty="0" smtClean="0"/>
              <a:t>Tavler på alle niveauer</a:t>
            </a:r>
            <a:endParaRPr lang="da-DK" sz="1100" dirty="0"/>
          </a:p>
        </p:txBody>
      </p:sp>
      <p:sp>
        <p:nvSpPr>
          <p:cNvPr id="13" name="Tekstfelt 12"/>
          <p:cNvSpPr txBox="1"/>
          <p:nvPr/>
        </p:nvSpPr>
        <p:spPr>
          <a:xfrm>
            <a:off x="951236" y="1399496"/>
            <a:ext cx="2761133" cy="430887"/>
          </a:xfrm>
          <a:prstGeom prst="rect">
            <a:avLst/>
          </a:prstGeom>
          <a:noFill/>
        </p:spPr>
        <p:txBody>
          <a:bodyPr wrap="square" rtlCol="0">
            <a:spAutoFit/>
          </a:bodyPr>
          <a:lstStyle/>
          <a:p>
            <a:pPr algn="ctr"/>
            <a:r>
              <a:rPr lang="da-DK" sz="1100" dirty="0" smtClean="0">
                <a:latin typeface="+mj-lt"/>
              </a:rPr>
              <a:t>En proces der omsætter strategier til konkrete mål på afsnitsniveau</a:t>
            </a:r>
            <a:endParaRPr lang="da-DK" sz="1100" dirty="0">
              <a:latin typeface="+mj-lt"/>
            </a:endParaRPr>
          </a:p>
        </p:txBody>
      </p:sp>
      <p:sp>
        <p:nvSpPr>
          <p:cNvPr id="14" name="Tekstfelt 13"/>
          <p:cNvSpPr txBox="1"/>
          <p:nvPr/>
        </p:nvSpPr>
        <p:spPr>
          <a:xfrm>
            <a:off x="5317579" y="1399496"/>
            <a:ext cx="3026426" cy="430887"/>
          </a:xfrm>
          <a:prstGeom prst="rect">
            <a:avLst/>
          </a:prstGeom>
          <a:noFill/>
        </p:spPr>
        <p:txBody>
          <a:bodyPr wrap="square" rtlCol="0">
            <a:spAutoFit/>
          </a:bodyPr>
          <a:lstStyle/>
          <a:p>
            <a:pPr algn="ctr"/>
            <a:r>
              <a:rPr lang="da-DK" sz="1100" dirty="0" smtClean="0">
                <a:latin typeface="+mj-lt"/>
              </a:rPr>
              <a:t>En tavlemødestruktur der sikrer  fokus på opnåelse af mål</a:t>
            </a:r>
            <a:endParaRPr lang="da-DK" sz="1100" dirty="0">
              <a:latin typeface="+mj-lt"/>
            </a:endParaRPr>
          </a:p>
        </p:txBody>
      </p:sp>
    </p:spTree>
    <p:extLst>
      <p:ext uri="{BB962C8B-B14F-4D97-AF65-F5344CB8AC3E}">
        <p14:creationId xmlns:p14="http://schemas.microsoft.com/office/powerpoint/2010/main" val="4089741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Lidt tal på den opgave…..</a:t>
            </a:r>
            <a:endParaRPr lang="da-DK" dirty="0"/>
          </a:p>
        </p:txBody>
      </p:sp>
      <p:sp>
        <p:nvSpPr>
          <p:cNvPr id="3" name="Pladsholder til indhold 2"/>
          <p:cNvSpPr>
            <a:spLocks noGrp="1"/>
          </p:cNvSpPr>
          <p:nvPr>
            <p:ph idx="1"/>
          </p:nvPr>
        </p:nvSpPr>
        <p:spPr/>
        <p:txBody>
          <a:bodyPr/>
          <a:lstStyle/>
          <a:p>
            <a:r>
              <a:rPr lang="da-DK" dirty="0" smtClean="0"/>
              <a:t>Ledelsesstruktur bestående af tavler fra top til bund</a:t>
            </a:r>
          </a:p>
          <a:p>
            <a:pPr lvl="1"/>
            <a:r>
              <a:rPr lang="da-DK" dirty="0" smtClean="0"/>
              <a:t>450 tavler i Region Sjælland</a:t>
            </a:r>
          </a:p>
          <a:p>
            <a:pPr lvl="1"/>
            <a:endParaRPr lang="da-DK" dirty="0"/>
          </a:p>
          <a:p>
            <a:r>
              <a:rPr lang="da-DK" dirty="0" smtClean="0"/>
              <a:t>Omfattende træning af ledere og medarbejdere</a:t>
            </a:r>
          </a:p>
          <a:p>
            <a:pPr lvl="1"/>
            <a:r>
              <a:rPr lang="da-DK" dirty="0" smtClean="0"/>
              <a:t>650 ledere trænet i tavlemødeledelse</a:t>
            </a:r>
          </a:p>
          <a:p>
            <a:pPr lvl="1"/>
            <a:r>
              <a:rPr lang="da-DK" dirty="0" smtClean="0"/>
              <a:t>3000 timers leveret ledercoaching</a:t>
            </a:r>
          </a:p>
          <a:p>
            <a:pPr lvl="1"/>
            <a:r>
              <a:rPr lang="da-DK" dirty="0" smtClean="0"/>
              <a:t>Mange medarbejdere trænet i forbedringsarbejde</a:t>
            </a:r>
          </a:p>
          <a:p>
            <a:pPr lvl="1"/>
            <a:endParaRPr lang="da-DK" dirty="0"/>
          </a:p>
          <a:p>
            <a:r>
              <a:rPr lang="da-DK" dirty="0" smtClean="0"/>
              <a:t>Stort arbejde med udvikling af relevante nøgletal til alle tavler</a:t>
            </a:r>
          </a:p>
          <a:p>
            <a:pPr lvl="1"/>
            <a:r>
              <a:rPr lang="da-DK" dirty="0" smtClean="0"/>
              <a:t>3000 grafer med ugentlige opdateringer</a:t>
            </a:r>
            <a:endParaRPr lang="da-DK" dirty="0"/>
          </a:p>
        </p:txBody>
      </p:sp>
      <p:sp>
        <p:nvSpPr>
          <p:cNvPr id="4" name="Pladsholder til slidenummer 3"/>
          <p:cNvSpPr>
            <a:spLocks noGrp="1"/>
          </p:cNvSpPr>
          <p:nvPr>
            <p:ph type="sldNum" sz="quarter" idx="12"/>
          </p:nvPr>
        </p:nvSpPr>
        <p:spPr/>
        <p:txBody>
          <a:bodyPr/>
          <a:lstStyle/>
          <a:p>
            <a:pPr>
              <a:defRPr/>
            </a:pPr>
            <a:fld id="{956BE23C-325F-4F9C-88FE-4D52B69F949A}" type="slidenum">
              <a:rPr lang="da-DK" smtClean="0"/>
              <a:pPr>
                <a:defRPr/>
              </a:pPr>
              <a:t>13</a:t>
            </a:fld>
            <a:endParaRPr lang="da-DK" dirty="0"/>
          </a:p>
        </p:txBody>
      </p:sp>
      <p:sp>
        <p:nvSpPr>
          <p:cNvPr id="5" name="Tekstfelt 4"/>
          <p:cNvSpPr txBox="1"/>
          <p:nvPr/>
        </p:nvSpPr>
        <p:spPr>
          <a:xfrm>
            <a:off x="467544" y="5693186"/>
            <a:ext cx="8352928" cy="400110"/>
          </a:xfrm>
          <a:prstGeom prst="rect">
            <a:avLst/>
          </a:prstGeom>
          <a:noFill/>
        </p:spPr>
        <p:txBody>
          <a:bodyPr wrap="square" rtlCol="0">
            <a:spAutoFit/>
          </a:bodyPr>
          <a:lstStyle/>
          <a:p>
            <a:pPr algn="ctr"/>
            <a:r>
              <a:rPr lang="da-DK" sz="2000" b="0" i="1" dirty="0" smtClean="0">
                <a:latin typeface="+mj-lt"/>
              </a:rPr>
              <a:t>Stor indsats fra vores ledere, medarbejde og vores interne konsulenter</a:t>
            </a:r>
          </a:p>
        </p:txBody>
      </p:sp>
    </p:spTree>
    <p:extLst>
      <p:ext uri="{BB962C8B-B14F-4D97-AF65-F5344CB8AC3E}">
        <p14:creationId xmlns:p14="http://schemas.microsoft.com/office/powerpoint/2010/main" val="2955959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4"/>
          <p:cNvSpPr>
            <a:spLocks noGrp="1"/>
          </p:cNvSpPr>
          <p:nvPr>
            <p:ph sz="half" idx="4294967295"/>
          </p:nvPr>
        </p:nvSpPr>
        <p:spPr>
          <a:xfrm>
            <a:off x="5386650" y="1844923"/>
            <a:ext cx="2736850" cy="3816325"/>
          </a:xfrm>
          <a:solidFill>
            <a:schemeClr val="bg1"/>
          </a:solidFill>
        </p:spPr>
        <p:txBody>
          <a:bodyPr/>
          <a:lstStyle/>
          <a:p>
            <a:pPr marL="0" indent="0">
              <a:buFontTx/>
              <a:buNone/>
            </a:pPr>
            <a:endParaRPr lang="da-DK" sz="2800" dirty="0" smtClean="0"/>
          </a:p>
          <a:p>
            <a:pPr marL="0" indent="0">
              <a:buFontTx/>
              <a:buNone/>
            </a:pPr>
            <a:endParaRPr lang="da-DK" sz="2800" dirty="0" smtClean="0"/>
          </a:p>
          <a:p>
            <a:pPr marL="0" indent="0">
              <a:buFontTx/>
              <a:buNone/>
            </a:pPr>
            <a:endParaRPr lang="da-DK" sz="2800" dirty="0" smtClean="0"/>
          </a:p>
          <a:p>
            <a:pPr marL="0" indent="0">
              <a:buFontTx/>
              <a:buNone/>
            </a:pPr>
            <a:endParaRPr lang="da-DK" sz="2800" dirty="0" smtClean="0"/>
          </a:p>
          <a:p>
            <a:pPr marL="0" indent="0" algn="ctr">
              <a:buFontTx/>
              <a:buNone/>
            </a:pPr>
            <a:r>
              <a:rPr lang="da-DK" dirty="0" smtClean="0"/>
              <a:t>Konkrete handlinger hos den enkelte medarbejder</a:t>
            </a:r>
          </a:p>
        </p:txBody>
      </p:sp>
      <p:sp>
        <p:nvSpPr>
          <p:cNvPr id="7" name="Skyformet billedforklaring 6"/>
          <p:cNvSpPr/>
          <p:nvPr/>
        </p:nvSpPr>
        <p:spPr bwMode="auto">
          <a:xfrm>
            <a:off x="1286607" y="1666138"/>
            <a:ext cx="2421297" cy="1341208"/>
          </a:xfrm>
          <a:prstGeom prst="cloudCallout">
            <a:avLst>
              <a:gd name="adj1" fmla="val -20128"/>
              <a:gd name="adj2" fmla="val 113294"/>
            </a:avLst>
          </a:prstGeom>
          <a:solidFill>
            <a:srgbClr val="FFFFFF"/>
          </a:solidFill>
          <a:ln>
            <a:solidFill>
              <a:srgbClr val="0085A1"/>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defRPr/>
            </a:pPr>
            <a:r>
              <a:rPr lang="da-DK" sz="2000" dirty="0">
                <a:solidFill>
                  <a:srgbClr val="000000"/>
                </a:solidFill>
                <a:latin typeface="+mn-lt"/>
              </a:rPr>
              <a:t>Vision Mission Strategi</a:t>
            </a:r>
          </a:p>
        </p:txBody>
      </p:sp>
      <p:sp>
        <p:nvSpPr>
          <p:cNvPr id="2" name="Titel 1"/>
          <p:cNvSpPr>
            <a:spLocks noGrp="1"/>
          </p:cNvSpPr>
          <p:nvPr>
            <p:ph type="title"/>
          </p:nvPr>
        </p:nvSpPr>
        <p:spPr/>
        <p:txBody>
          <a:bodyPr/>
          <a:lstStyle/>
          <a:p>
            <a:r>
              <a:rPr lang="da-DK" dirty="0" smtClean="0"/>
              <a:t>Vi har nu et samlet system hvor visioner kan omsættes til handlinger </a:t>
            </a:r>
            <a:endParaRPr lang="da-DK" dirty="0"/>
          </a:p>
        </p:txBody>
      </p:sp>
      <p:sp>
        <p:nvSpPr>
          <p:cNvPr id="5" name="Pladsholder til diasnummer 4"/>
          <p:cNvSpPr>
            <a:spLocks noGrp="1"/>
          </p:cNvSpPr>
          <p:nvPr>
            <p:ph type="sldNum" sz="quarter" idx="12"/>
          </p:nvPr>
        </p:nvSpPr>
        <p:spPr/>
        <p:txBody>
          <a:bodyPr/>
          <a:lstStyle/>
          <a:p>
            <a:pPr>
              <a:defRPr/>
            </a:pPr>
            <a:fld id="{CCFF494D-5FB9-4429-A701-9BDE8FEF7D6E}" type="slidenum">
              <a:rPr lang="da-DK" smtClean="0"/>
              <a:pPr>
                <a:defRPr/>
              </a:pPr>
              <a:t>14</a:t>
            </a:fld>
            <a:endParaRPr lang="da-DK" dirty="0"/>
          </a:p>
        </p:txBody>
      </p:sp>
      <p:sp>
        <p:nvSpPr>
          <p:cNvPr id="8" name="Rektangel 7"/>
          <p:cNvSpPr/>
          <p:nvPr/>
        </p:nvSpPr>
        <p:spPr bwMode="auto">
          <a:xfrm>
            <a:off x="1729697" y="3034290"/>
            <a:ext cx="1034599" cy="1108007"/>
          </a:xfrm>
          <a:prstGeom prst="rect">
            <a:avLst/>
          </a:prstGeom>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da-DK" dirty="0">
              <a:solidFill>
                <a:srgbClr val="5F6062"/>
              </a:solidFill>
              <a:latin typeface="Times New Roman" pitchFamily="18" charset="0"/>
            </a:endParaRPr>
          </a:p>
        </p:txBody>
      </p:sp>
      <p:sp>
        <p:nvSpPr>
          <p:cNvPr id="9" name="Stribet højrepil 8"/>
          <p:cNvSpPr/>
          <p:nvPr/>
        </p:nvSpPr>
        <p:spPr bwMode="auto">
          <a:xfrm rot="2626982">
            <a:off x="3777814" y="2863716"/>
            <a:ext cx="1007667" cy="1080119"/>
          </a:xfrm>
          <a:prstGeom prst="stripedRightArrow">
            <a:avLst/>
          </a:prstGeom>
          <a:solidFill>
            <a:srgbClr val="0085A1"/>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defRPr/>
            </a:pPr>
            <a:endParaRPr lang="da-DK" dirty="0">
              <a:solidFill>
                <a:srgbClr val="5F6062"/>
              </a:solidFill>
              <a:latin typeface="Times New Roman" pitchFamily="18" charset="0"/>
            </a:endParaRPr>
          </a:p>
        </p:txBody>
      </p:sp>
      <p:sp>
        <p:nvSpPr>
          <p:cNvPr id="3" name="Tekstfelt 2"/>
          <p:cNvSpPr txBox="1"/>
          <p:nvPr/>
        </p:nvSpPr>
        <p:spPr>
          <a:xfrm>
            <a:off x="971600" y="5301208"/>
            <a:ext cx="7056784" cy="707886"/>
          </a:xfrm>
          <a:prstGeom prst="rect">
            <a:avLst/>
          </a:prstGeom>
          <a:noFill/>
        </p:spPr>
        <p:txBody>
          <a:bodyPr wrap="square" rtlCol="0">
            <a:spAutoFit/>
          </a:bodyPr>
          <a:lstStyle/>
          <a:p>
            <a:pPr algn="ctr"/>
            <a:r>
              <a:rPr lang="da-DK" sz="2000" b="0" i="1" dirty="0" smtClean="0">
                <a:latin typeface="+mj-lt"/>
              </a:rPr>
              <a:t>Målet er forbedringer, </a:t>
            </a:r>
            <a:br>
              <a:rPr lang="da-DK" sz="2000" b="0" i="1" dirty="0" smtClean="0">
                <a:latin typeface="+mj-lt"/>
              </a:rPr>
            </a:br>
            <a:r>
              <a:rPr lang="da-DK" sz="2000" b="0" i="1" dirty="0" smtClean="0">
                <a:latin typeface="+mj-lt"/>
              </a:rPr>
              <a:t>”lean i stor skala” er et ledelsesmæssigt virkemiddel</a:t>
            </a:r>
            <a:endParaRPr lang="da-DK" sz="2000" b="0" i="1" dirty="0">
              <a:latin typeface="+mj-lt"/>
            </a:endParaRPr>
          </a:p>
        </p:txBody>
      </p:sp>
    </p:spTree>
    <p:extLst>
      <p:ext uri="{BB962C8B-B14F-4D97-AF65-F5344CB8AC3E}">
        <p14:creationId xmlns:p14="http://schemas.microsoft.com/office/powerpoint/2010/main" val="20354552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Der er stor bredde i de konkrete tiltag der arbejdes med</a:t>
            </a:r>
            <a:endParaRPr lang="da-DK" dirty="0"/>
          </a:p>
        </p:txBody>
      </p:sp>
      <p:grpSp>
        <p:nvGrpSpPr>
          <p:cNvPr id="30" name="Gruppe 29"/>
          <p:cNvGrpSpPr/>
          <p:nvPr/>
        </p:nvGrpSpPr>
        <p:grpSpPr>
          <a:xfrm>
            <a:off x="1084848" y="1268760"/>
            <a:ext cx="1686952" cy="1067085"/>
            <a:chOff x="-252536" y="836712"/>
            <a:chExt cx="1751285" cy="1122015"/>
          </a:xfrm>
        </p:grpSpPr>
        <p:pic>
          <p:nvPicPr>
            <p:cNvPr id="28"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29" name="Tekstboks 28"/>
            <p:cNvSpPr txBox="1"/>
            <p:nvPr/>
          </p:nvSpPr>
          <p:spPr>
            <a:xfrm>
              <a:off x="-70634" y="1038882"/>
              <a:ext cx="1282724" cy="738664"/>
            </a:xfrm>
            <a:prstGeom prst="rect">
              <a:avLst/>
            </a:prstGeom>
            <a:noFill/>
          </p:spPr>
          <p:txBody>
            <a:bodyPr wrap="none" rtlCol="0">
              <a:spAutoFit/>
            </a:bodyPr>
            <a:lstStyle/>
            <a:p>
              <a:pPr algn="ctr"/>
              <a:r>
                <a:rPr lang="da-DK" b="0" i="1" dirty="0" smtClean="0">
                  <a:solidFill>
                    <a:srgbClr val="000000"/>
                  </a:solidFill>
                  <a:latin typeface="+mj-lt"/>
                </a:rPr>
                <a:t>Vurdering af </a:t>
              </a:r>
            </a:p>
            <a:p>
              <a:pPr algn="ctr"/>
              <a:r>
                <a:rPr lang="da-DK" b="0" i="1" dirty="0" smtClean="0">
                  <a:solidFill>
                    <a:srgbClr val="000000"/>
                  </a:solidFill>
                  <a:latin typeface="+mj-lt"/>
                </a:rPr>
                <a:t>afdelingernes</a:t>
              </a:r>
            </a:p>
            <a:p>
              <a:pPr algn="ctr"/>
              <a:r>
                <a:rPr lang="da-DK" b="0" i="1" dirty="0" smtClean="0">
                  <a:solidFill>
                    <a:srgbClr val="000000"/>
                  </a:solidFill>
                  <a:latin typeface="+mj-lt"/>
                </a:rPr>
                <a:t>situation</a:t>
              </a:r>
              <a:endParaRPr lang="da-DK" b="0" i="1" dirty="0">
                <a:solidFill>
                  <a:srgbClr val="000000"/>
                </a:solidFill>
                <a:latin typeface="+mj-lt"/>
              </a:endParaRPr>
            </a:p>
          </p:txBody>
        </p:sp>
      </p:grpSp>
      <p:grpSp>
        <p:nvGrpSpPr>
          <p:cNvPr id="31" name="Gruppe 30"/>
          <p:cNvGrpSpPr/>
          <p:nvPr/>
        </p:nvGrpSpPr>
        <p:grpSpPr>
          <a:xfrm>
            <a:off x="2712925" y="2159036"/>
            <a:ext cx="1686952" cy="1067085"/>
            <a:chOff x="-252536" y="836712"/>
            <a:chExt cx="1751285" cy="1122015"/>
          </a:xfrm>
        </p:grpSpPr>
        <p:pic>
          <p:nvPicPr>
            <p:cNvPr id="32"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33" name="Tekstboks 32"/>
            <p:cNvSpPr txBox="1"/>
            <p:nvPr/>
          </p:nvSpPr>
          <p:spPr>
            <a:xfrm>
              <a:off x="-77045" y="1124744"/>
              <a:ext cx="1295546" cy="523220"/>
            </a:xfrm>
            <a:prstGeom prst="rect">
              <a:avLst/>
            </a:prstGeom>
            <a:noFill/>
          </p:spPr>
          <p:txBody>
            <a:bodyPr wrap="none" rtlCol="0">
              <a:spAutoFit/>
            </a:bodyPr>
            <a:lstStyle/>
            <a:p>
              <a:pPr algn="ctr"/>
              <a:r>
                <a:rPr lang="da-DK" b="0" i="1" dirty="0" smtClean="0">
                  <a:solidFill>
                    <a:srgbClr val="000000"/>
                  </a:solidFill>
                  <a:latin typeface="+mj-lt"/>
                </a:rPr>
                <a:t>Etablering af </a:t>
              </a:r>
            </a:p>
            <a:p>
              <a:pPr algn="ctr"/>
              <a:r>
                <a:rPr lang="da-DK" b="0" i="1" dirty="0" smtClean="0">
                  <a:solidFill>
                    <a:srgbClr val="000000"/>
                  </a:solidFill>
                  <a:latin typeface="+mj-lt"/>
                </a:rPr>
                <a:t>pakkeforløb</a:t>
              </a:r>
              <a:endParaRPr lang="da-DK" b="0" i="1" dirty="0">
                <a:solidFill>
                  <a:srgbClr val="000000"/>
                </a:solidFill>
                <a:latin typeface="+mj-lt"/>
              </a:endParaRPr>
            </a:p>
          </p:txBody>
        </p:sp>
      </p:grpSp>
      <p:grpSp>
        <p:nvGrpSpPr>
          <p:cNvPr id="34" name="Gruppe 33"/>
          <p:cNvGrpSpPr/>
          <p:nvPr/>
        </p:nvGrpSpPr>
        <p:grpSpPr>
          <a:xfrm>
            <a:off x="6773480" y="2145891"/>
            <a:ext cx="1686952" cy="1067085"/>
            <a:chOff x="-252536" y="836712"/>
            <a:chExt cx="1751285" cy="1122015"/>
          </a:xfrm>
        </p:grpSpPr>
        <p:pic>
          <p:nvPicPr>
            <p:cNvPr id="35"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36" name="Tekstboks 35"/>
            <p:cNvSpPr txBox="1"/>
            <p:nvPr/>
          </p:nvSpPr>
          <p:spPr>
            <a:xfrm>
              <a:off x="-40976" y="1124744"/>
              <a:ext cx="1223413" cy="523220"/>
            </a:xfrm>
            <a:prstGeom prst="rect">
              <a:avLst/>
            </a:prstGeom>
            <a:noFill/>
          </p:spPr>
          <p:txBody>
            <a:bodyPr wrap="none" rtlCol="0">
              <a:spAutoFit/>
            </a:bodyPr>
            <a:lstStyle/>
            <a:p>
              <a:pPr algn="ctr"/>
              <a:r>
                <a:rPr lang="da-DK" b="0" i="1" dirty="0" smtClean="0">
                  <a:solidFill>
                    <a:srgbClr val="000000"/>
                  </a:solidFill>
                  <a:latin typeface="+mj-lt"/>
                </a:rPr>
                <a:t>Kvalitets-</a:t>
              </a:r>
            </a:p>
            <a:p>
              <a:pPr algn="ctr"/>
              <a:r>
                <a:rPr lang="da-DK" b="0" i="1" dirty="0" smtClean="0">
                  <a:solidFill>
                    <a:srgbClr val="000000"/>
                  </a:solidFill>
                  <a:latin typeface="+mj-lt"/>
                </a:rPr>
                <a:t>forbedringer</a:t>
              </a:r>
              <a:endParaRPr lang="da-DK" b="0" i="1" dirty="0">
                <a:solidFill>
                  <a:srgbClr val="000000"/>
                </a:solidFill>
                <a:latin typeface="+mj-lt"/>
              </a:endParaRPr>
            </a:p>
          </p:txBody>
        </p:sp>
      </p:grpSp>
      <p:grpSp>
        <p:nvGrpSpPr>
          <p:cNvPr id="37" name="Gruppe 36"/>
          <p:cNvGrpSpPr/>
          <p:nvPr/>
        </p:nvGrpSpPr>
        <p:grpSpPr>
          <a:xfrm>
            <a:off x="4585721" y="2198880"/>
            <a:ext cx="1686952" cy="1067085"/>
            <a:chOff x="-252536" y="836712"/>
            <a:chExt cx="1751285" cy="1122015"/>
          </a:xfrm>
        </p:grpSpPr>
        <p:pic>
          <p:nvPicPr>
            <p:cNvPr id="38"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39" name="Tekstboks 38"/>
            <p:cNvSpPr txBox="1"/>
            <p:nvPr/>
          </p:nvSpPr>
          <p:spPr>
            <a:xfrm>
              <a:off x="-55147" y="1020297"/>
              <a:ext cx="1251762" cy="776688"/>
            </a:xfrm>
            <a:prstGeom prst="rect">
              <a:avLst/>
            </a:prstGeom>
            <a:noFill/>
          </p:spPr>
          <p:txBody>
            <a:bodyPr wrap="none" rtlCol="0">
              <a:spAutoFit/>
            </a:bodyPr>
            <a:lstStyle/>
            <a:p>
              <a:pPr algn="ctr"/>
              <a:r>
                <a:rPr lang="da-DK" b="0" i="1" dirty="0" smtClean="0">
                  <a:solidFill>
                    <a:srgbClr val="000000"/>
                  </a:solidFill>
                  <a:latin typeface="+mj-lt"/>
                </a:rPr>
                <a:t>Fleksibel</a:t>
              </a:r>
            </a:p>
            <a:p>
              <a:pPr algn="ctr"/>
              <a:r>
                <a:rPr lang="da-DK" b="0" i="1" dirty="0" smtClean="0">
                  <a:solidFill>
                    <a:srgbClr val="000000"/>
                  </a:solidFill>
                  <a:latin typeface="+mj-lt"/>
                </a:rPr>
                <a:t>opgavevare-</a:t>
              </a:r>
            </a:p>
            <a:p>
              <a:pPr algn="ctr"/>
              <a:r>
                <a:rPr lang="da-DK" b="0" i="1" dirty="0" smtClean="0">
                  <a:solidFill>
                    <a:srgbClr val="000000"/>
                  </a:solidFill>
                  <a:latin typeface="+mj-lt"/>
                </a:rPr>
                <a:t>tagelse</a:t>
              </a:r>
              <a:endParaRPr lang="da-DK" b="0" i="1" dirty="0">
                <a:solidFill>
                  <a:srgbClr val="000000"/>
                </a:solidFill>
                <a:latin typeface="+mj-lt"/>
              </a:endParaRPr>
            </a:p>
          </p:txBody>
        </p:sp>
      </p:grpSp>
      <p:grpSp>
        <p:nvGrpSpPr>
          <p:cNvPr id="40" name="Gruppe 39"/>
          <p:cNvGrpSpPr/>
          <p:nvPr/>
        </p:nvGrpSpPr>
        <p:grpSpPr>
          <a:xfrm>
            <a:off x="467544" y="2361915"/>
            <a:ext cx="1686952" cy="1067085"/>
            <a:chOff x="-252536" y="836712"/>
            <a:chExt cx="1751285" cy="1122015"/>
          </a:xfrm>
        </p:grpSpPr>
        <p:pic>
          <p:nvPicPr>
            <p:cNvPr id="41"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42" name="Tekstboks 41"/>
            <p:cNvSpPr txBox="1"/>
            <p:nvPr/>
          </p:nvSpPr>
          <p:spPr>
            <a:xfrm>
              <a:off x="-79443" y="1020297"/>
              <a:ext cx="1300356" cy="738664"/>
            </a:xfrm>
            <a:prstGeom prst="rect">
              <a:avLst/>
            </a:prstGeom>
            <a:noFill/>
          </p:spPr>
          <p:txBody>
            <a:bodyPr wrap="none" rtlCol="0">
              <a:spAutoFit/>
            </a:bodyPr>
            <a:lstStyle/>
            <a:p>
              <a:pPr algn="ctr"/>
              <a:r>
                <a:rPr lang="da-DK" b="0" i="1" dirty="0" smtClean="0">
                  <a:solidFill>
                    <a:srgbClr val="000000"/>
                  </a:solidFill>
                  <a:latin typeface="+mj-lt"/>
                </a:rPr>
                <a:t>Medarbejder-</a:t>
              </a:r>
            </a:p>
            <a:p>
              <a:pPr algn="ctr"/>
              <a:r>
                <a:rPr lang="da-DK" b="0" i="1" dirty="0" smtClean="0">
                  <a:solidFill>
                    <a:srgbClr val="000000"/>
                  </a:solidFill>
                  <a:latin typeface="+mj-lt"/>
                </a:rPr>
                <a:t>drevne</a:t>
              </a:r>
            </a:p>
            <a:p>
              <a:pPr algn="ctr"/>
              <a:r>
                <a:rPr lang="da-DK" b="0" i="1" dirty="0" smtClean="0">
                  <a:solidFill>
                    <a:srgbClr val="000000"/>
                  </a:solidFill>
                  <a:latin typeface="+mj-lt"/>
                </a:rPr>
                <a:t>forbedringer</a:t>
              </a:r>
              <a:endParaRPr lang="da-DK" b="0" i="1" dirty="0">
                <a:solidFill>
                  <a:srgbClr val="000000"/>
                </a:solidFill>
                <a:latin typeface="+mj-lt"/>
              </a:endParaRPr>
            </a:p>
          </p:txBody>
        </p:sp>
      </p:grpSp>
      <p:grpSp>
        <p:nvGrpSpPr>
          <p:cNvPr id="43" name="Gruppe 42"/>
          <p:cNvGrpSpPr/>
          <p:nvPr/>
        </p:nvGrpSpPr>
        <p:grpSpPr>
          <a:xfrm>
            <a:off x="1580876" y="3356992"/>
            <a:ext cx="1686952" cy="1067085"/>
            <a:chOff x="-252536" y="836712"/>
            <a:chExt cx="1751285" cy="1122015"/>
          </a:xfrm>
        </p:grpSpPr>
        <p:pic>
          <p:nvPicPr>
            <p:cNvPr id="44"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45" name="Tekstboks 44"/>
            <p:cNvSpPr txBox="1"/>
            <p:nvPr/>
          </p:nvSpPr>
          <p:spPr>
            <a:xfrm>
              <a:off x="-237337" y="1064595"/>
              <a:ext cx="1616148" cy="738664"/>
            </a:xfrm>
            <a:prstGeom prst="rect">
              <a:avLst/>
            </a:prstGeom>
            <a:noFill/>
          </p:spPr>
          <p:txBody>
            <a:bodyPr wrap="none" rtlCol="0">
              <a:spAutoFit/>
            </a:bodyPr>
            <a:lstStyle/>
            <a:p>
              <a:pPr algn="ctr"/>
              <a:r>
                <a:rPr lang="da-DK" b="0" i="1" dirty="0" smtClean="0">
                  <a:solidFill>
                    <a:srgbClr val="000000"/>
                  </a:solidFill>
                  <a:latin typeface="+mj-lt"/>
                </a:rPr>
                <a:t>Benchmarking og</a:t>
              </a:r>
            </a:p>
            <a:p>
              <a:pPr algn="ctr"/>
              <a:r>
                <a:rPr lang="da-DK" b="0" i="1" dirty="0" smtClean="0">
                  <a:solidFill>
                    <a:srgbClr val="000000"/>
                  </a:solidFill>
                  <a:latin typeface="+mj-lt"/>
                </a:rPr>
                <a:t>tværgående</a:t>
              </a:r>
            </a:p>
            <a:p>
              <a:pPr algn="ctr"/>
              <a:r>
                <a:rPr lang="da-DK" b="0" i="1" dirty="0" smtClean="0">
                  <a:solidFill>
                    <a:srgbClr val="000000"/>
                  </a:solidFill>
                  <a:latin typeface="+mj-lt"/>
                </a:rPr>
                <a:t>læring</a:t>
              </a:r>
              <a:endParaRPr lang="da-DK" b="0" i="1" dirty="0">
                <a:solidFill>
                  <a:srgbClr val="000000"/>
                </a:solidFill>
                <a:latin typeface="+mj-lt"/>
              </a:endParaRPr>
            </a:p>
          </p:txBody>
        </p:sp>
      </p:grpSp>
      <p:grpSp>
        <p:nvGrpSpPr>
          <p:cNvPr id="55" name="Gruppe 54"/>
          <p:cNvGrpSpPr/>
          <p:nvPr/>
        </p:nvGrpSpPr>
        <p:grpSpPr>
          <a:xfrm>
            <a:off x="2555776" y="4581128"/>
            <a:ext cx="1686952" cy="1067085"/>
            <a:chOff x="-252536" y="836712"/>
            <a:chExt cx="1751285" cy="1122015"/>
          </a:xfrm>
        </p:grpSpPr>
        <p:pic>
          <p:nvPicPr>
            <p:cNvPr id="56"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57" name="Tekstboks 56"/>
            <p:cNvSpPr txBox="1"/>
            <p:nvPr/>
          </p:nvSpPr>
          <p:spPr>
            <a:xfrm>
              <a:off x="-128291" y="959730"/>
              <a:ext cx="1369286" cy="738664"/>
            </a:xfrm>
            <a:prstGeom prst="rect">
              <a:avLst/>
            </a:prstGeom>
            <a:noFill/>
          </p:spPr>
          <p:txBody>
            <a:bodyPr wrap="none" rtlCol="0">
              <a:spAutoFit/>
            </a:bodyPr>
            <a:lstStyle/>
            <a:p>
              <a:pPr algn="ctr"/>
              <a:r>
                <a:rPr lang="da-DK" b="0" i="1" dirty="0" smtClean="0">
                  <a:solidFill>
                    <a:srgbClr val="000000"/>
                  </a:solidFill>
                  <a:latin typeface="+mj-lt"/>
                </a:rPr>
                <a:t>Opbygning</a:t>
              </a:r>
            </a:p>
            <a:p>
              <a:pPr algn="ctr"/>
              <a:r>
                <a:rPr lang="da-DK" b="0" i="1" dirty="0" smtClean="0">
                  <a:solidFill>
                    <a:srgbClr val="000000"/>
                  </a:solidFill>
                  <a:latin typeface="+mj-lt"/>
                </a:rPr>
                <a:t>af optimerings</a:t>
              </a:r>
            </a:p>
            <a:p>
              <a:pPr algn="ctr"/>
              <a:r>
                <a:rPr lang="da-DK" b="0" i="1" dirty="0" smtClean="0">
                  <a:solidFill>
                    <a:srgbClr val="000000"/>
                  </a:solidFill>
                  <a:latin typeface="+mj-lt"/>
                </a:rPr>
                <a:t>kompetencer</a:t>
              </a:r>
            </a:p>
          </p:txBody>
        </p:sp>
      </p:grpSp>
      <p:grpSp>
        <p:nvGrpSpPr>
          <p:cNvPr id="52" name="Gruppe 51"/>
          <p:cNvGrpSpPr/>
          <p:nvPr/>
        </p:nvGrpSpPr>
        <p:grpSpPr>
          <a:xfrm>
            <a:off x="5580112" y="3212976"/>
            <a:ext cx="1686952" cy="1067085"/>
            <a:chOff x="-252536" y="836712"/>
            <a:chExt cx="1751285" cy="1122015"/>
          </a:xfrm>
        </p:grpSpPr>
        <p:pic>
          <p:nvPicPr>
            <p:cNvPr id="53"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54" name="Tekstboks 53"/>
            <p:cNvSpPr txBox="1"/>
            <p:nvPr/>
          </p:nvSpPr>
          <p:spPr>
            <a:xfrm>
              <a:off x="-174016" y="1050740"/>
              <a:ext cx="1489510" cy="738664"/>
            </a:xfrm>
            <a:prstGeom prst="rect">
              <a:avLst/>
            </a:prstGeom>
            <a:noFill/>
          </p:spPr>
          <p:txBody>
            <a:bodyPr wrap="none" rtlCol="0">
              <a:spAutoFit/>
            </a:bodyPr>
            <a:lstStyle/>
            <a:p>
              <a:pPr algn="ctr"/>
              <a:r>
                <a:rPr lang="da-DK" b="0" i="1" dirty="0" smtClean="0">
                  <a:solidFill>
                    <a:srgbClr val="000000"/>
                  </a:solidFill>
                  <a:latin typeface="+mj-lt"/>
                </a:rPr>
                <a:t>Produktivitet og</a:t>
              </a:r>
            </a:p>
            <a:p>
              <a:pPr algn="ctr"/>
              <a:r>
                <a:rPr lang="da-DK" b="0" i="1" dirty="0" smtClean="0">
                  <a:solidFill>
                    <a:srgbClr val="000000"/>
                  </a:solidFill>
                  <a:latin typeface="+mj-lt"/>
                </a:rPr>
                <a:t>kapacitets-</a:t>
              </a:r>
            </a:p>
            <a:p>
              <a:pPr algn="ctr"/>
              <a:r>
                <a:rPr lang="da-DK" b="0" i="1" dirty="0" smtClean="0">
                  <a:solidFill>
                    <a:srgbClr val="000000"/>
                  </a:solidFill>
                  <a:latin typeface="+mj-lt"/>
                </a:rPr>
                <a:t>analyser</a:t>
              </a:r>
            </a:p>
          </p:txBody>
        </p:sp>
      </p:grpSp>
      <p:grpSp>
        <p:nvGrpSpPr>
          <p:cNvPr id="69" name="Gruppe 68"/>
          <p:cNvGrpSpPr/>
          <p:nvPr/>
        </p:nvGrpSpPr>
        <p:grpSpPr>
          <a:xfrm>
            <a:off x="3822730" y="1268760"/>
            <a:ext cx="1686952" cy="1067085"/>
            <a:chOff x="-252536" y="836712"/>
            <a:chExt cx="1751285" cy="1122015"/>
          </a:xfrm>
        </p:grpSpPr>
        <p:pic>
          <p:nvPicPr>
            <p:cNvPr id="70"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71" name="Tekstboks 70"/>
            <p:cNvSpPr txBox="1"/>
            <p:nvPr/>
          </p:nvSpPr>
          <p:spPr>
            <a:xfrm>
              <a:off x="-12921" y="1105580"/>
              <a:ext cx="1167306" cy="523220"/>
            </a:xfrm>
            <a:prstGeom prst="rect">
              <a:avLst/>
            </a:prstGeom>
            <a:noFill/>
          </p:spPr>
          <p:txBody>
            <a:bodyPr wrap="none" rtlCol="0">
              <a:spAutoFit/>
            </a:bodyPr>
            <a:lstStyle/>
            <a:p>
              <a:pPr algn="ctr"/>
              <a:r>
                <a:rPr lang="da-DK" b="0" i="1" dirty="0" smtClean="0">
                  <a:solidFill>
                    <a:srgbClr val="000000"/>
                  </a:solidFill>
                  <a:latin typeface="+mj-lt"/>
                </a:rPr>
                <a:t>Potentiale </a:t>
              </a:r>
            </a:p>
            <a:p>
              <a:pPr algn="ctr"/>
              <a:r>
                <a:rPr lang="da-DK" b="0" i="1" dirty="0" smtClean="0">
                  <a:solidFill>
                    <a:srgbClr val="000000"/>
                  </a:solidFill>
                  <a:latin typeface="+mj-lt"/>
                </a:rPr>
                <a:t>vurderinger</a:t>
              </a:r>
              <a:endParaRPr lang="da-DK" b="0" i="1" dirty="0">
                <a:solidFill>
                  <a:srgbClr val="000000"/>
                </a:solidFill>
                <a:latin typeface="+mj-lt"/>
              </a:endParaRPr>
            </a:p>
          </p:txBody>
        </p:sp>
      </p:grpSp>
      <p:grpSp>
        <p:nvGrpSpPr>
          <p:cNvPr id="72" name="Gruppe 71"/>
          <p:cNvGrpSpPr/>
          <p:nvPr/>
        </p:nvGrpSpPr>
        <p:grpSpPr>
          <a:xfrm>
            <a:off x="3419872" y="3226011"/>
            <a:ext cx="1686952" cy="1067085"/>
            <a:chOff x="-252536" y="836712"/>
            <a:chExt cx="1751285" cy="1122015"/>
          </a:xfrm>
        </p:grpSpPr>
        <p:pic>
          <p:nvPicPr>
            <p:cNvPr id="73"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74" name="Tekstboks 73"/>
            <p:cNvSpPr txBox="1"/>
            <p:nvPr/>
          </p:nvSpPr>
          <p:spPr>
            <a:xfrm>
              <a:off x="-77032" y="1025768"/>
              <a:ext cx="1295547" cy="738664"/>
            </a:xfrm>
            <a:prstGeom prst="rect">
              <a:avLst/>
            </a:prstGeom>
            <a:noFill/>
          </p:spPr>
          <p:txBody>
            <a:bodyPr wrap="none" rtlCol="0">
              <a:spAutoFit/>
            </a:bodyPr>
            <a:lstStyle/>
            <a:p>
              <a:pPr algn="ctr"/>
              <a:r>
                <a:rPr lang="da-DK" b="0" i="1" dirty="0" smtClean="0">
                  <a:solidFill>
                    <a:srgbClr val="000000"/>
                  </a:solidFill>
                  <a:latin typeface="+mj-lt"/>
                </a:rPr>
                <a:t>Etablering af </a:t>
              </a:r>
            </a:p>
            <a:p>
              <a:pPr algn="ctr"/>
              <a:r>
                <a:rPr lang="da-DK" b="0" i="1" dirty="0" smtClean="0">
                  <a:solidFill>
                    <a:srgbClr val="000000"/>
                  </a:solidFill>
                  <a:latin typeface="+mj-lt"/>
                </a:rPr>
                <a:t>ledelses-</a:t>
              </a:r>
            </a:p>
            <a:p>
              <a:pPr algn="ctr"/>
              <a:r>
                <a:rPr lang="da-DK" b="0" i="1" dirty="0" smtClean="0">
                  <a:solidFill>
                    <a:srgbClr val="000000"/>
                  </a:solidFill>
                  <a:latin typeface="+mj-lt"/>
                </a:rPr>
                <a:t>redskaber</a:t>
              </a:r>
            </a:p>
          </p:txBody>
        </p:sp>
      </p:grpSp>
      <p:grpSp>
        <p:nvGrpSpPr>
          <p:cNvPr id="46" name="Gruppe 45"/>
          <p:cNvGrpSpPr/>
          <p:nvPr/>
        </p:nvGrpSpPr>
        <p:grpSpPr>
          <a:xfrm>
            <a:off x="395536" y="4306131"/>
            <a:ext cx="1686952" cy="1067085"/>
            <a:chOff x="-252536" y="836712"/>
            <a:chExt cx="1751285" cy="1122015"/>
          </a:xfrm>
        </p:grpSpPr>
        <p:pic>
          <p:nvPicPr>
            <p:cNvPr id="47"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48" name="Tekstboks 47"/>
            <p:cNvSpPr txBox="1"/>
            <p:nvPr/>
          </p:nvSpPr>
          <p:spPr>
            <a:xfrm>
              <a:off x="-189942" y="1064595"/>
              <a:ext cx="1521352" cy="776688"/>
            </a:xfrm>
            <a:prstGeom prst="rect">
              <a:avLst/>
            </a:prstGeom>
            <a:noFill/>
          </p:spPr>
          <p:txBody>
            <a:bodyPr wrap="none" rtlCol="0">
              <a:spAutoFit/>
            </a:bodyPr>
            <a:lstStyle/>
            <a:p>
              <a:pPr algn="ctr"/>
              <a:r>
                <a:rPr lang="da-DK" b="0" i="1" dirty="0" smtClean="0">
                  <a:solidFill>
                    <a:srgbClr val="000000"/>
                  </a:solidFill>
                  <a:latin typeface="+mj-lt"/>
                </a:rPr>
                <a:t>Hjemtagning</a:t>
              </a:r>
            </a:p>
            <a:p>
              <a:pPr algn="ctr"/>
              <a:r>
                <a:rPr lang="da-DK" b="0" i="1" dirty="0" smtClean="0">
                  <a:solidFill>
                    <a:srgbClr val="000000"/>
                  </a:solidFill>
                  <a:latin typeface="+mj-lt"/>
                </a:rPr>
                <a:t>af udenregional</a:t>
              </a:r>
            </a:p>
            <a:p>
              <a:pPr algn="ctr"/>
              <a:r>
                <a:rPr lang="da-DK" b="0" i="1" dirty="0" smtClean="0">
                  <a:solidFill>
                    <a:srgbClr val="000000"/>
                  </a:solidFill>
                  <a:latin typeface="+mj-lt"/>
                </a:rPr>
                <a:t>produktion</a:t>
              </a:r>
            </a:p>
          </p:txBody>
        </p:sp>
      </p:grpSp>
      <p:grpSp>
        <p:nvGrpSpPr>
          <p:cNvPr id="49" name="Gruppe 48"/>
          <p:cNvGrpSpPr/>
          <p:nvPr/>
        </p:nvGrpSpPr>
        <p:grpSpPr>
          <a:xfrm>
            <a:off x="4181192" y="4221088"/>
            <a:ext cx="1686952" cy="1067085"/>
            <a:chOff x="-252536" y="836712"/>
            <a:chExt cx="1751285" cy="1122015"/>
          </a:xfrm>
        </p:grpSpPr>
        <p:pic>
          <p:nvPicPr>
            <p:cNvPr id="50"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51" name="Tekstboks 50"/>
            <p:cNvSpPr txBox="1"/>
            <p:nvPr/>
          </p:nvSpPr>
          <p:spPr>
            <a:xfrm>
              <a:off x="-141683" y="1021604"/>
              <a:ext cx="1424832" cy="776688"/>
            </a:xfrm>
            <a:prstGeom prst="rect">
              <a:avLst/>
            </a:prstGeom>
            <a:noFill/>
          </p:spPr>
          <p:txBody>
            <a:bodyPr wrap="none" rtlCol="0">
              <a:spAutoFit/>
            </a:bodyPr>
            <a:lstStyle/>
            <a:p>
              <a:pPr algn="ctr"/>
              <a:r>
                <a:rPr lang="da-DK" b="0" i="1" dirty="0" smtClean="0">
                  <a:solidFill>
                    <a:srgbClr val="000000"/>
                  </a:solidFill>
                  <a:latin typeface="+mj-lt"/>
                </a:rPr>
                <a:t>Optimering på</a:t>
              </a:r>
            </a:p>
            <a:p>
              <a:pPr algn="ctr"/>
              <a:r>
                <a:rPr lang="da-DK" b="0" i="1" dirty="0" smtClean="0">
                  <a:solidFill>
                    <a:srgbClr val="000000"/>
                  </a:solidFill>
                  <a:latin typeface="+mj-lt"/>
                </a:rPr>
                <a:t>tværs af </a:t>
              </a:r>
              <a:br>
                <a:rPr lang="da-DK" b="0" i="1" dirty="0" smtClean="0">
                  <a:solidFill>
                    <a:srgbClr val="000000"/>
                  </a:solidFill>
                  <a:latin typeface="+mj-lt"/>
                </a:rPr>
              </a:br>
              <a:r>
                <a:rPr lang="da-DK" b="0" i="1" dirty="0" smtClean="0">
                  <a:solidFill>
                    <a:srgbClr val="000000"/>
                  </a:solidFill>
                  <a:latin typeface="+mj-lt"/>
                </a:rPr>
                <a:t>specialer</a:t>
              </a:r>
            </a:p>
          </p:txBody>
        </p:sp>
      </p:grpSp>
      <p:grpSp>
        <p:nvGrpSpPr>
          <p:cNvPr id="78" name="Gruppe 77"/>
          <p:cNvGrpSpPr/>
          <p:nvPr/>
        </p:nvGrpSpPr>
        <p:grpSpPr>
          <a:xfrm>
            <a:off x="5652120" y="4767039"/>
            <a:ext cx="1686952" cy="1067085"/>
            <a:chOff x="6439892" y="5068106"/>
            <a:chExt cx="1686952" cy="1067085"/>
          </a:xfrm>
        </p:grpSpPr>
        <p:pic>
          <p:nvPicPr>
            <p:cNvPr id="67" name="Picture 11"/>
            <p:cNvPicPr>
              <a:picLocks noChangeArrowheads="1"/>
            </p:cNvPicPr>
            <p:nvPr/>
          </p:nvPicPr>
          <p:blipFill>
            <a:blip r:embed="rId3" cstate="print"/>
            <a:srcRect/>
            <a:stretch>
              <a:fillRect/>
            </a:stretch>
          </p:blipFill>
          <p:spPr bwMode="auto">
            <a:xfrm>
              <a:off x="6439892" y="5068106"/>
              <a:ext cx="1686952" cy="1067085"/>
            </a:xfrm>
            <a:prstGeom prst="rect">
              <a:avLst/>
            </a:prstGeom>
            <a:noFill/>
            <a:ln w="9525">
              <a:noFill/>
              <a:miter lim="800000"/>
              <a:headEnd/>
              <a:tailEnd/>
            </a:ln>
            <a:effectLst/>
          </p:spPr>
        </p:pic>
        <p:sp>
          <p:nvSpPr>
            <p:cNvPr id="68" name="Tekstboks 67"/>
            <p:cNvSpPr txBox="1"/>
            <p:nvPr/>
          </p:nvSpPr>
          <p:spPr>
            <a:xfrm>
              <a:off x="6648471" y="5229413"/>
              <a:ext cx="1168910" cy="738664"/>
            </a:xfrm>
            <a:prstGeom prst="rect">
              <a:avLst/>
            </a:prstGeom>
            <a:noFill/>
          </p:spPr>
          <p:txBody>
            <a:bodyPr wrap="none" rtlCol="0">
              <a:spAutoFit/>
            </a:bodyPr>
            <a:lstStyle/>
            <a:p>
              <a:pPr algn="ctr"/>
              <a:r>
                <a:rPr lang="da-DK" b="0" i="1" dirty="0" smtClean="0">
                  <a:solidFill>
                    <a:srgbClr val="000000"/>
                  </a:solidFill>
                  <a:latin typeface="+mj-lt"/>
                </a:rPr>
                <a:t>Træning og </a:t>
              </a:r>
              <a:br>
                <a:rPr lang="da-DK" b="0" i="1" dirty="0" smtClean="0">
                  <a:solidFill>
                    <a:srgbClr val="000000"/>
                  </a:solidFill>
                  <a:latin typeface="+mj-lt"/>
                </a:rPr>
              </a:br>
              <a:r>
                <a:rPr lang="da-DK" b="0" i="1" dirty="0" smtClean="0">
                  <a:solidFill>
                    <a:srgbClr val="000000"/>
                  </a:solidFill>
                  <a:latin typeface="+mj-lt"/>
                </a:rPr>
                <a:t>coaching </a:t>
              </a:r>
              <a:br>
                <a:rPr lang="da-DK" b="0" i="1" dirty="0" smtClean="0">
                  <a:solidFill>
                    <a:srgbClr val="000000"/>
                  </a:solidFill>
                  <a:latin typeface="+mj-lt"/>
                </a:rPr>
              </a:br>
              <a:r>
                <a:rPr lang="da-DK" b="0" i="1" dirty="0" smtClean="0">
                  <a:solidFill>
                    <a:srgbClr val="000000"/>
                  </a:solidFill>
                  <a:latin typeface="+mj-lt"/>
                </a:rPr>
                <a:t>af ledere</a:t>
              </a:r>
            </a:p>
          </p:txBody>
        </p:sp>
      </p:grpSp>
      <p:grpSp>
        <p:nvGrpSpPr>
          <p:cNvPr id="58" name="Gruppe 57"/>
          <p:cNvGrpSpPr/>
          <p:nvPr/>
        </p:nvGrpSpPr>
        <p:grpSpPr>
          <a:xfrm>
            <a:off x="6845488" y="4234123"/>
            <a:ext cx="1686952" cy="1067085"/>
            <a:chOff x="-252536" y="836712"/>
            <a:chExt cx="1751285" cy="1122015"/>
          </a:xfrm>
        </p:grpSpPr>
        <p:pic>
          <p:nvPicPr>
            <p:cNvPr id="60"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66" name="Tekstboks 35"/>
            <p:cNvSpPr txBox="1"/>
            <p:nvPr/>
          </p:nvSpPr>
          <p:spPr>
            <a:xfrm>
              <a:off x="-111730" y="1124744"/>
              <a:ext cx="1364924" cy="550154"/>
            </a:xfrm>
            <a:prstGeom prst="rect">
              <a:avLst/>
            </a:prstGeom>
            <a:noFill/>
          </p:spPr>
          <p:txBody>
            <a:bodyPr wrap="none" rtlCol="0">
              <a:spAutoFit/>
            </a:bodyPr>
            <a:lstStyle/>
            <a:p>
              <a:pPr algn="ctr"/>
              <a:r>
                <a:rPr lang="da-DK" b="0" i="1" dirty="0" smtClean="0">
                  <a:solidFill>
                    <a:srgbClr val="000000"/>
                  </a:solidFill>
                  <a:latin typeface="+mj-lt"/>
                </a:rPr>
                <a:t>Patientsikkert</a:t>
              </a:r>
            </a:p>
            <a:p>
              <a:pPr algn="ctr"/>
              <a:r>
                <a:rPr lang="da-DK" b="0" i="1" dirty="0" smtClean="0">
                  <a:solidFill>
                    <a:srgbClr val="000000"/>
                  </a:solidFill>
                  <a:latin typeface="+mj-lt"/>
                </a:rPr>
                <a:t>sygehus</a:t>
              </a:r>
              <a:endParaRPr lang="da-DK" b="0" i="1" dirty="0">
                <a:solidFill>
                  <a:srgbClr val="000000"/>
                </a:solidFill>
                <a:latin typeface="+mj-lt"/>
              </a:endParaRPr>
            </a:p>
          </p:txBody>
        </p:sp>
      </p:grpSp>
      <p:grpSp>
        <p:nvGrpSpPr>
          <p:cNvPr id="76" name="Gruppe 75"/>
          <p:cNvGrpSpPr/>
          <p:nvPr/>
        </p:nvGrpSpPr>
        <p:grpSpPr>
          <a:xfrm>
            <a:off x="5682888" y="1196752"/>
            <a:ext cx="1686952" cy="1067085"/>
            <a:chOff x="-252536" y="836712"/>
            <a:chExt cx="1751285" cy="1122015"/>
          </a:xfrm>
        </p:grpSpPr>
        <p:pic>
          <p:nvPicPr>
            <p:cNvPr id="77" name="Picture 11"/>
            <p:cNvPicPr>
              <a:picLocks noChangeArrowheads="1"/>
            </p:cNvPicPr>
            <p:nvPr/>
          </p:nvPicPr>
          <p:blipFill>
            <a:blip r:embed="rId3" cstate="print"/>
            <a:srcRect/>
            <a:stretch>
              <a:fillRect/>
            </a:stretch>
          </p:blipFill>
          <p:spPr bwMode="auto">
            <a:xfrm>
              <a:off x="-252536" y="836712"/>
              <a:ext cx="1751285" cy="1122015"/>
            </a:xfrm>
            <a:prstGeom prst="rect">
              <a:avLst/>
            </a:prstGeom>
            <a:noFill/>
            <a:ln w="9525">
              <a:noFill/>
              <a:miter lim="800000"/>
              <a:headEnd/>
              <a:tailEnd/>
            </a:ln>
            <a:effectLst/>
          </p:spPr>
        </p:pic>
        <p:sp>
          <p:nvSpPr>
            <p:cNvPr id="80" name="Tekstboks 35"/>
            <p:cNvSpPr txBox="1"/>
            <p:nvPr/>
          </p:nvSpPr>
          <p:spPr>
            <a:xfrm>
              <a:off x="-55148" y="1124744"/>
              <a:ext cx="1251762" cy="550154"/>
            </a:xfrm>
            <a:prstGeom prst="rect">
              <a:avLst/>
            </a:prstGeom>
            <a:noFill/>
          </p:spPr>
          <p:txBody>
            <a:bodyPr wrap="none" rtlCol="0">
              <a:spAutoFit/>
            </a:bodyPr>
            <a:lstStyle/>
            <a:p>
              <a:pPr algn="ctr"/>
              <a:r>
                <a:rPr lang="da-DK" b="0" i="1" dirty="0" smtClean="0">
                  <a:solidFill>
                    <a:srgbClr val="000000"/>
                  </a:solidFill>
                  <a:latin typeface="+mj-lt"/>
                </a:rPr>
                <a:t>Aktiv</a:t>
              </a:r>
            </a:p>
            <a:p>
              <a:pPr algn="ctr"/>
              <a:r>
                <a:rPr lang="da-DK" b="0" i="1" dirty="0" smtClean="0">
                  <a:solidFill>
                    <a:srgbClr val="000000"/>
                  </a:solidFill>
                  <a:latin typeface="+mj-lt"/>
                </a:rPr>
                <a:t>patientstøtte</a:t>
              </a:r>
              <a:endParaRPr lang="da-DK" b="0" i="1" dirty="0">
                <a:solidFill>
                  <a:srgbClr val="000000"/>
                </a:solidFill>
                <a:latin typeface="+mj-lt"/>
              </a:endParaRPr>
            </a:p>
          </p:txBody>
        </p:sp>
      </p:grpSp>
      <p:sp>
        <p:nvSpPr>
          <p:cNvPr id="82" name="Tekstfelt 81"/>
          <p:cNvSpPr txBox="1"/>
          <p:nvPr/>
        </p:nvSpPr>
        <p:spPr>
          <a:xfrm>
            <a:off x="107504" y="5867980"/>
            <a:ext cx="8856984" cy="369332"/>
          </a:xfrm>
          <a:prstGeom prst="rect">
            <a:avLst/>
          </a:prstGeom>
          <a:noFill/>
        </p:spPr>
        <p:txBody>
          <a:bodyPr wrap="square" rtlCol="0">
            <a:spAutoFit/>
          </a:bodyPr>
          <a:lstStyle/>
          <a:p>
            <a:pPr algn="ctr"/>
            <a:r>
              <a:rPr lang="da-DK" sz="1800" b="0" i="1" dirty="0" smtClean="0">
                <a:latin typeface="+mj-lt"/>
              </a:rPr>
              <a:t>En holistisk tilgang til optimering med udgangspunkt i aktuelle udfordringer </a:t>
            </a:r>
            <a:endParaRPr lang="da-DK" sz="1800" b="0" i="1" dirty="0">
              <a:latin typeface="+mj-lt"/>
            </a:endParaRPr>
          </a:p>
        </p:txBody>
      </p:sp>
    </p:spTree>
    <p:extLst>
      <p:ext uri="{BB962C8B-B14F-4D97-AF65-F5344CB8AC3E}">
        <p14:creationId xmlns:p14="http://schemas.microsoft.com/office/powerpoint/2010/main" val="1046663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Regionens udviklingsrejse til vores nuværende ”lean modenhed”</a:t>
            </a:r>
            <a:endParaRPr lang="da-DK" dirty="0"/>
          </a:p>
        </p:txBody>
      </p:sp>
      <p:sp>
        <p:nvSpPr>
          <p:cNvPr id="5" name="Højrepil 4"/>
          <p:cNvSpPr/>
          <p:nvPr/>
        </p:nvSpPr>
        <p:spPr bwMode="auto">
          <a:xfrm rot="20503140">
            <a:off x="382850" y="3996608"/>
            <a:ext cx="8662813" cy="394705"/>
          </a:xfrm>
          <a:prstGeom prst="rightArrow">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sp>
        <p:nvSpPr>
          <p:cNvPr id="6" name="Tekstboks 5"/>
          <p:cNvSpPr txBox="1"/>
          <p:nvPr/>
        </p:nvSpPr>
        <p:spPr>
          <a:xfrm>
            <a:off x="755576" y="3372668"/>
            <a:ext cx="1512168" cy="738664"/>
          </a:xfrm>
          <a:prstGeom prst="rect">
            <a:avLst/>
          </a:prstGeom>
          <a:noFill/>
        </p:spPr>
        <p:txBody>
          <a:bodyPr wrap="square" rtlCol="0">
            <a:spAutoFit/>
          </a:bodyPr>
          <a:lstStyle/>
          <a:p>
            <a:r>
              <a:rPr lang="da-DK" b="0" i="1" dirty="0" smtClean="0">
                <a:solidFill>
                  <a:srgbClr val="000000"/>
                </a:solidFill>
                <a:latin typeface="+mj-lt"/>
              </a:rPr>
              <a:t>Lean projekter i med fokus på medarbejdere</a:t>
            </a:r>
            <a:endParaRPr lang="da-DK" b="0" i="1" dirty="0">
              <a:solidFill>
                <a:srgbClr val="000000"/>
              </a:solidFill>
              <a:latin typeface="+mj-lt"/>
            </a:endParaRPr>
          </a:p>
        </p:txBody>
      </p:sp>
      <p:sp>
        <p:nvSpPr>
          <p:cNvPr id="7" name="Tekstboks 6"/>
          <p:cNvSpPr txBox="1"/>
          <p:nvPr/>
        </p:nvSpPr>
        <p:spPr>
          <a:xfrm>
            <a:off x="4355976" y="1683965"/>
            <a:ext cx="1512168" cy="1384995"/>
          </a:xfrm>
          <a:prstGeom prst="rect">
            <a:avLst/>
          </a:prstGeom>
          <a:noFill/>
        </p:spPr>
        <p:txBody>
          <a:bodyPr wrap="square" rtlCol="0">
            <a:spAutoFit/>
          </a:bodyPr>
          <a:lstStyle/>
          <a:p>
            <a:r>
              <a:rPr lang="da-DK" b="0" i="1" dirty="0" smtClean="0">
                <a:solidFill>
                  <a:srgbClr val="000000"/>
                </a:solidFill>
                <a:latin typeface="+mj-lt"/>
              </a:rPr>
              <a:t>Mangeartede</a:t>
            </a:r>
          </a:p>
          <a:p>
            <a:r>
              <a:rPr lang="da-DK" b="0" i="1" dirty="0" smtClean="0">
                <a:solidFill>
                  <a:srgbClr val="000000"/>
                </a:solidFill>
                <a:latin typeface="+mj-lt"/>
              </a:rPr>
              <a:t>tiltag, flere værktøjer i kombination</a:t>
            </a:r>
          </a:p>
          <a:p>
            <a:endParaRPr lang="da-DK" b="0" i="1" dirty="0" smtClean="0">
              <a:solidFill>
                <a:srgbClr val="000000"/>
              </a:solidFill>
              <a:latin typeface="+mj-lt"/>
            </a:endParaRPr>
          </a:p>
          <a:p>
            <a:r>
              <a:rPr lang="da-DK" b="0" i="1" dirty="0" smtClean="0">
                <a:solidFill>
                  <a:srgbClr val="000000"/>
                </a:solidFill>
                <a:latin typeface="+mj-lt"/>
              </a:rPr>
              <a:t>Lean, ABC mm.</a:t>
            </a:r>
          </a:p>
        </p:txBody>
      </p:sp>
      <p:sp>
        <p:nvSpPr>
          <p:cNvPr id="8" name="Tekstboks 7"/>
          <p:cNvSpPr txBox="1"/>
          <p:nvPr/>
        </p:nvSpPr>
        <p:spPr>
          <a:xfrm>
            <a:off x="2555776" y="2096849"/>
            <a:ext cx="1512168" cy="1169551"/>
          </a:xfrm>
          <a:prstGeom prst="rect">
            <a:avLst/>
          </a:prstGeom>
          <a:noFill/>
        </p:spPr>
        <p:txBody>
          <a:bodyPr wrap="square" rtlCol="0">
            <a:spAutoFit/>
          </a:bodyPr>
          <a:lstStyle/>
          <a:p>
            <a:r>
              <a:rPr lang="da-DK" b="0" i="1" dirty="0" smtClean="0">
                <a:solidFill>
                  <a:srgbClr val="000000"/>
                </a:solidFill>
                <a:latin typeface="+mj-lt"/>
              </a:rPr>
              <a:t>Lean med fokus på både ledere og med-arbejdere på samme tid</a:t>
            </a:r>
            <a:endParaRPr lang="da-DK" b="0" i="1" dirty="0">
              <a:solidFill>
                <a:srgbClr val="000000"/>
              </a:solidFill>
              <a:latin typeface="+mj-lt"/>
            </a:endParaRPr>
          </a:p>
        </p:txBody>
      </p:sp>
      <p:sp>
        <p:nvSpPr>
          <p:cNvPr id="9" name="Tekstboks 8"/>
          <p:cNvSpPr txBox="1"/>
          <p:nvPr/>
        </p:nvSpPr>
        <p:spPr>
          <a:xfrm>
            <a:off x="755576" y="4201924"/>
            <a:ext cx="1512168" cy="523220"/>
          </a:xfrm>
          <a:prstGeom prst="rect">
            <a:avLst/>
          </a:prstGeom>
          <a:noFill/>
        </p:spPr>
        <p:txBody>
          <a:bodyPr wrap="square" rtlCol="0">
            <a:spAutoFit/>
          </a:bodyPr>
          <a:lstStyle/>
          <a:p>
            <a:r>
              <a:rPr lang="da-DK" b="0" i="1" dirty="0" smtClean="0">
                <a:solidFill>
                  <a:srgbClr val="000000"/>
                </a:solidFill>
                <a:latin typeface="+mj-lt"/>
              </a:rPr>
              <a:t>Optimering af </a:t>
            </a:r>
          </a:p>
          <a:p>
            <a:r>
              <a:rPr lang="da-DK" b="0" i="1" dirty="0" smtClean="0">
                <a:solidFill>
                  <a:srgbClr val="000000"/>
                </a:solidFill>
                <a:latin typeface="+mj-lt"/>
              </a:rPr>
              <a:t>afdelinger</a:t>
            </a:r>
            <a:endParaRPr lang="da-DK" b="0" i="1" dirty="0">
              <a:solidFill>
                <a:srgbClr val="000000"/>
              </a:solidFill>
              <a:latin typeface="+mj-lt"/>
            </a:endParaRPr>
          </a:p>
        </p:txBody>
      </p:sp>
      <p:sp>
        <p:nvSpPr>
          <p:cNvPr id="10" name="Tekstboks 9"/>
          <p:cNvSpPr txBox="1"/>
          <p:nvPr/>
        </p:nvSpPr>
        <p:spPr>
          <a:xfrm>
            <a:off x="2555776" y="3410416"/>
            <a:ext cx="1512168" cy="738664"/>
          </a:xfrm>
          <a:prstGeom prst="rect">
            <a:avLst/>
          </a:prstGeom>
          <a:noFill/>
        </p:spPr>
        <p:txBody>
          <a:bodyPr wrap="square" rtlCol="0">
            <a:spAutoFit/>
          </a:bodyPr>
          <a:lstStyle/>
          <a:p>
            <a:r>
              <a:rPr lang="da-DK" b="0" i="1" dirty="0" smtClean="0">
                <a:solidFill>
                  <a:srgbClr val="000000"/>
                </a:solidFill>
                <a:latin typeface="+mj-lt"/>
              </a:rPr>
              <a:t>Optimering af </a:t>
            </a:r>
          </a:p>
          <a:p>
            <a:r>
              <a:rPr lang="da-DK" b="0" i="1" dirty="0" smtClean="0">
                <a:solidFill>
                  <a:srgbClr val="000000"/>
                </a:solidFill>
                <a:latin typeface="+mj-lt"/>
              </a:rPr>
              <a:t>både afdelinger og patientforløb</a:t>
            </a:r>
            <a:endParaRPr lang="da-DK" b="0" i="1" dirty="0">
              <a:solidFill>
                <a:srgbClr val="000000"/>
              </a:solidFill>
              <a:latin typeface="+mj-lt"/>
            </a:endParaRPr>
          </a:p>
        </p:txBody>
      </p:sp>
      <p:sp>
        <p:nvSpPr>
          <p:cNvPr id="11" name="Tekstboks 10"/>
          <p:cNvSpPr txBox="1"/>
          <p:nvPr/>
        </p:nvSpPr>
        <p:spPr>
          <a:xfrm>
            <a:off x="1475656" y="5373216"/>
            <a:ext cx="1512168" cy="954107"/>
          </a:xfrm>
          <a:prstGeom prst="rect">
            <a:avLst/>
          </a:prstGeom>
          <a:noFill/>
        </p:spPr>
        <p:txBody>
          <a:bodyPr wrap="square" rtlCol="0">
            <a:spAutoFit/>
          </a:bodyPr>
          <a:lstStyle/>
          <a:p>
            <a:pPr algn="ctr"/>
            <a:r>
              <a:rPr lang="da-DK" b="0" i="1" dirty="0" smtClean="0">
                <a:solidFill>
                  <a:srgbClr val="000000"/>
                </a:solidFill>
                <a:latin typeface="+mj-lt"/>
              </a:rPr>
              <a:t>Bløde mål-sætninger med fokus på trivsel og kultur</a:t>
            </a:r>
            <a:endParaRPr lang="da-DK" b="0" i="1" dirty="0">
              <a:solidFill>
                <a:srgbClr val="000000"/>
              </a:solidFill>
              <a:latin typeface="+mj-lt"/>
            </a:endParaRPr>
          </a:p>
        </p:txBody>
      </p:sp>
      <p:sp>
        <p:nvSpPr>
          <p:cNvPr id="12" name="Tekstboks 11"/>
          <p:cNvSpPr txBox="1"/>
          <p:nvPr/>
        </p:nvSpPr>
        <p:spPr>
          <a:xfrm>
            <a:off x="3059832" y="4941168"/>
            <a:ext cx="1512168" cy="954107"/>
          </a:xfrm>
          <a:prstGeom prst="rect">
            <a:avLst/>
          </a:prstGeom>
          <a:noFill/>
        </p:spPr>
        <p:txBody>
          <a:bodyPr wrap="square" rtlCol="0">
            <a:spAutoFit/>
          </a:bodyPr>
          <a:lstStyle/>
          <a:p>
            <a:pPr algn="ctr"/>
            <a:r>
              <a:rPr lang="da-DK" b="0" i="1" dirty="0" smtClean="0">
                <a:solidFill>
                  <a:srgbClr val="000000"/>
                </a:solidFill>
                <a:latin typeface="+mj-lt"/>
              </a:rPr>
              <a:t>Skarpere målsætninger med fokus på øget effektivitet</a:t>
            </a:r>
            <a:endParaRPr lang="da-DK" b="0" i="1" dirty="0">
              <a:solidFill>
                <a:srgbClr val="000000"/>
              </a:solidFill>
              <a:latin typeface="+mj-lt"/>
            </a:endParaRPr>
          </a:p>
        </p:txBody>
      </p:sp>
      <p:sp>
        <p:nvSpPr>
          <p:cNvPr id="13" name="Tekstboks 12"/>
          <p:cNvSpPr txBox="1"/>
          <p:nvPr/>
        </p:nvSpPr>
        <p:spPr>
          <a:xfrm>
            <a:off x="4716016" y="4437112"/>
            <a:ext cx="1512168" cy="954107"/>
          </a:xfrm>
          <a:prstGeom prst="rect">
            <a:avLst/>
          </a:prstGeom>
          <a:noFill/>
        </p:spPr>
        <p:txBody>
          <a:bodyPr wrap="square" rtlCol="0">
            <a:spAutoFit/>
          </a:bodyPr>
          <a:lstStyle/>
          <a:p>
            <a:r>
              <a:rPr lang="da-DK" b="0" i="1" dirty="0" smtClean="0">
                <a:solidFill>
                  <a:srgbClr val="000000"/>
                </a:solidFill>
                <a:latin typeface="+mj-lt"/>
              </a:rPr>
              <a:t>Fokus på konkrete gevinstmål i projekter</a:t>
            </a:r>
            <a:endParaRPr lang="da-DK" b="0" i="1" dirty="0">
              <a:solidFill>
                <a:srgbClr val="000000"/>
              </a:solidFill>
              <a:latin typeface="+mj-lt"/>
            </a:endParaRPr>
          </a:p>
        </p:txBody>
      </p:sp>
      <p:sp>
        <p:nvSpPr>
          <p:cNvPr id="14" name="Tekstboks 6"/>
          <p:cNvSpPr txBox="1"/>
          <p:nvPr/>
        </p:nvSpPr>
        <p:spPr>
          <a:xfrm>
            <a:off x="6273877" y="1181651"/>
            <a:ext cx="1754507" cy="2031325"/>
          </a:xfrm>
          <a:prstGeom prst="rect">
            <a:avLst/>
          </a:prstGeom>
          <a:noFill/>
        </p:spPr>
        <p:txBody>
          <a:bodyPr wrap="square" rtlCol="0">
            <a:spAutoFit/>
          </a:bodyPr>
          <a:lstStyle/>
          <a:p>
            <a:r>
              <a:rPr lang="da-DK" b="0" i="1" dirty="0" smtClean="0">
                <a:solidFill>
                  <a:srgbClr val="000000"/>
                </a:solidFill>
                <a:latin typeface="+mj-lt"/>
              </a:rPr>
              <a:t>Hele hospitaler</a:t>
            </a:r>
          </a:p>
          <a:p>
            <a:endParaRPr lang="da-DK" b="0" i="1" dirty="0">
              <a:solidFill>
                <a:srgbClr val="000000"/>
              </a:solidFill>
              <a:latin typeface="+mj-lt"/>
            </a:endParaRPr>
          </a:p>
          <a:p>
            <a:r>
              <a:rPr lang="da-DK" b="0" i="1" dirty="0" smtClean="0">
                <a:solidFill>
                  <a:srgbClr val="000000"/>
                </a:solidFill>
                <a:latin typeface="+mj-lt"/>
              </a:rPr>
              <a:t>Målnedbrydning og tavlemødestruktur</a:t>
            </a:r>
          </a:p>
          <a:p>
            <a:endParaRPr lang="da-DK" b="0" i="1" dirty="0">
              <a:solidFill>
                <a:srgbClr val="000000"/>
              </a:solidFill>
              <a:latin typeface="+mj-lt"/>
            </a:endParaRPr>
          </a:p>
          <a:p>
            <a:r>
              <a:rPr lang="da-DK" b="0" i="1" dirty="0" smtClean="0">
                <a:solidFill>
                  <a:srgbClr val="000000"/>
                </a:solidFill>
                <a:latin typeface="+mj-lt"/>
              </a:rPr>
              <a:t>Massiv træning og coaching af ledere</a:t>
            </a:r>
          </a:p>
          <a:p>
            <a:endParaRPr lang="da-DK" b="0" i="1" dirty="0">
              <a:solidFill>
                <a:srgbClr val="000000"/>
              </a:solidFill>
              <a:latin typeface="+mj-lt"/>
            </a:endParaRPr>
          </a:p>
        </p:txBody>
      </p:sp>
      <p:sp>
        <p:nvSpPr>
          <p:cNvPr id="15" name="Tekstboks 12"/>
          <p:cNvSpPr txBox="1"/>
          <p:nvPr/>
        </p:nvSpPr>
        <p:spPr>
          <a:xfrm>
            <a:off x="6516216" y="3933056"/>
            <a:ext cx="1512168" cy="1169551"/>
          </a:xfrm>
          <a:prstGeom prst="rect">
            <a:avLst/>
          </a:prstGeom>
          <a:noFill/>
        </p:spPr>
        <p:txBody>
          <a:bodyPr wrap="square" rtlCol="0">
            <a:spAutoFit/>
          </a:bodyPr>
          <a:lstStyle/>
          <a:p>
            <a:r>
              <a:rPr lang="da-DK" b="0" i="1" dirty="0" smtClean="0">
                <a:solidFill>
                  <a:srgbClr val="000000"/>
                </a:solidFill>
                <a:latin typeface="+mj-lt"/>
              </a:rPr>
              <a:t>Strategiske indsatser omsat til konkrete mål på alle niveauer i organisationen</a:t>
            </a:r>
            <a:endParaRPr lang="da-DK" b="0" i="1" dirty="0">
              <a:solidFill>
                <a:srgbClr val="000000"/>
              </a:solidFill>
              <a:latin typeface="+mj-lt"/>
            </a:endParaRPr>
          </a:p>
        </p:txBody>
      </p:sp>
      <p:sp>
        <p:nvSpPr>
          <p:cNvPr id="2" name="Kombinationstegning 1"/>
          <p:cNvSpPr/>
          <p:nvPr/>
        </p:nvSpPr>
        <p:spPr bwMode="auto">
          <a:xfrm>
            <a:off x="5940152" y="3212976"/>
            <a:ext cx="271602" cy="1134533"/>
          </a:xfrm>
          <a:custGeom>
            <a:avLst/>
            <a:gdLst>
              <a:gd name="connsiteX0" fmla="*/ 220187 w 271602"/>
              <a:gd name="connsiteY0" fmla="*/ 0 h 1134533"/>
              <a:gd name="connsiteX1" fmla="*/ 42387 w 271602"/>
              <a:gd name="connsiteY1" fmla="*/ 279400 h 1134533"/>
              <a:gd name="connsiteX2" fmla="*/ 245587 w 271602"/>
              <a:gd name="connsiteY2" fmla="*/ 381000 h 1134533"/>
              <a:gd name="connsiteX3" fmla="*/ 54 w 271602"/>
              <a:gd name="connsiteY3" fmla="*/ 668867 h 1134533"/>
              <a:gd name="connsiteX4" fmla="*/ 270987 w 271602"/>
              <a:gd name="connsiteY4" fmla="*/ 897467 h 1134533"/>
              <a:gd name="connsiteX5" fmla="*/ 59321 w 271602"/>
              <a:gd name="connsiteY5" fmla="*/ 1134533 h 113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02" h="1134533">
                <a:moveTo>
                  <a:pt x="220187" y="0"/>
                </a:moveTo>
                <a:cubicBezTo>
                  <a:pt x="129170" y="107950"/>
                  <a:pt x="38154" y="215900"/>
                  <a:pt x="42387" y="279400"/>
                </a:cubicBezTo>
                <a:cubicBezTo>
                  <a:pt x="46620" y="342900"/>
                  <a:pt x="252642" y="316089"/>
                  <a:pt x="245587" y="381000"/>
                </a:cubicBezTo>
                <a:cubicBezTo>
                  <a:pt x="238532" y="445911"/>
                  <a:pt x="-4179" y="582789"/>
                  <a:pt x="54" y="668867"/>
                </a:cubicBezTo>
                <a:cubicBezTo>
                  <a:pt x="4287" y="754945"/>
                  <a:pt x="261109" y="819856"/>
                  <a:pt x="270987" y="897467"/>
                </a:cubicBezTo>
                <a:cubicBezTo>
                  <a:pt x="280865" y="975078"/>
                  <a:pt x="170093" y="1054805"/>
                  <a:pt x="59321" y="1134533"/>
                </a:cubicBezTo>
              </a:path>
            </a:pathLst>
          </a:cu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sp>
        <p:nvSpPr>
          <p:cNvPr id="3" name="Tekstfelt 2"/>
          <p:cNvSpPr txBox="1"/>
          <p:nvPr/>
        </p:nvSpPr>
        <p:spPr>
          <a:xfrm>
            <a:off x="4932040" y="5642084"/>
            <a:ext cx="3749744" cy="523220"/>
          </a:xfrm>
          <a:prstGeom prst="rect">
            <a:avLst/>
          </a:prstGeom>
          <a:noFill/>
          <a:ln>
            <a:solidFill>
              <a:srgbClr val="5F6062"/>
            </a:solidFill>
          </a:ln>
        </p:spPr>
        <p:txBody>
          <a:bodyPr wrap="none" rtlCol="0">
            <a:spAutoFit/>
          </a:bodyPr>
          <a:lstStyle/>
          <a:p>
            <a:pPr algn="ctr"/>
            <a:r>
              <a:rPr lang="da-DK" dirty="0" smtClean="0">
                <a:latin typeface="+mj-lt"/>
              </a:rPr>
              <a:t>Stort skift i ambitionsniveau</a:t>
            </a:r>
            <a:endParaRPr lang="da-DK" dirty="0">
              <a:latin typeface="+mj-lt"/>
            </a:endParaRPr>
          </a:p>
          <a:p>
            <a:pPr algn="ctr"/>
            <a:r>
              <a:rPr lang="da-DK" b="0" dirty="0" smtClean="0">
                <a:latin typeface="+mj-lt"/>
              </a:rPr>
              <a:t>Slagelse/Næstved Sygehus det første sygehus</a:t>
            </a:r>
            <a:endParaRPr lang="da-DK" b="0" dirty="0">
              <a:latin typeface="+mj-lt"/>
            </a:endParaRPr>
          </a:p>
        </p:txBody>
      </p:sp>
      <p:cxnSp>
        <p:nvCxnSpPr>
          <p:cNvPr id="18" name="Lige pilforbindelse 17"/>
          <p:cNvCxnSpPr/>
          <p:nvPr/>
        </p:nvCxnSpPr>
        <p:spPr bwMode="auto">
          <a:xfrm flipH="1" flipV="1">
            <a:off x="6075953" y="4512326"/>
            <a:ext cx="629647" cy="1004906"/>
          </a:xfrm>
          <a:prstGeom prst="straightConnector1">
            <a:avLst/>
          </a:prstGeom>
          <a:solidFill>
            <a:schemeClr val="tx1"/>
          </a:solidFill>
          <a:ln w="28575" cap="flat" cmpd="sng" algn="ctr">
            <a:solidFill>
              <a:schemeClr val="folHlink"/>
            </a:solidFill>
            <a:prstDash val="solid"/>
            <a:round/>
            <a:headEnd type="none" w="med" len="med"/>
            <a:tailEnd type="triangle"/>
          </a:ln>
          <a:effectLst/>
        </p:spPr>
      </p:cxnSp>
    </p:spTree>
    <p:extLst>
      <p:ext uri="{BB962C8B-B14F-4D97-AF65-F5344CB8AC3E}">
        <p14:creationId xmlns:p14="http://schemas.microsoft.com/office/powerpoint/2010/main" val="1541556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9069" y="4392488"/>
            <a:ext cx="3107427" cy="2348880"/>
          </a:xfrm>
          <a:prstGeom prst="rect">
            <a:avLst/>
          </a:prstGeom>
        </p:spPr>
      </p:pic>
      <p:sp>
        <p:nvSpPr>
          <p:cNvPr id="2" name="Titel 1"/>
          <p:cNvSpPr>
            <a:spLocks noGrp="1"/>
          </p:cNvSpPr>
          <p:nvPr>
            <p:ph type="title"/>
          </p:nvPr>
        </p:nvSpPr>
        <p:spPr/>
        <p:txBody>
          <a:bodyPr/>
          <a:lstStyle/>
          <a:p>
            <a:r>
              <a:rPr lang="da-DK" b="0" dirty="0" smtClean="0"/>
              <a:t>Bredde i opfattelse af ”lean” har været vores DNA hele vejen</a:t>
            </a:r>
            <a:endParaRPr lang="da-DK" dirty="0"/>
          </a:p>
        </p:txBody>
      </p:sp>
      <p:sp>
        <p:nvSpPr>
          <p:cNvPr id="3" name="Pladsholder til indhold 2"/>
          <p:cNvSpPr>
            <a:spLocks noGrp="1"/>
          </p:cNvSpPr>
          <p:nvPr>
            <p:ph idx="1"/>
          </p:nvPr>
        </p:nvSpPr>
        <p:spPr>
          <a:xfrm>
            <a:off x="4067944" y="1196752"/>
            <a:ext cx="4712519" cy="4929411"/>
          </a:xfrm>
        </p:spPr>
        <p:txBody>
          <a:bodyPr/>
          <a:lstStyle/>
          <a:p>
            <a:pPr marL="0" indent="0">
              <a:buNone/>
            </a:pPr>
            <a:endParaRPr lang="da-DK" b="0" dirty="0" smtClean="0"/>
          </a:p>
          <a:p>
            <a:r>
              <a:rPr lang="da-DK" sz="1800" b="0" dirty="0"/>
              <a:t>E</a:t>
            </a:r>
            <a:r>
              <a:rPr lang="da-DK" sz="1800" b="0" dirty="0" smtClean="0"/>
              <a:t>n forbedringskultur</a:t>
            </a:r>
          </a:p>
          <a:p>
            <a:r>
              <a:rPr lang="da-DK" sz="1800" b="0" dirty="0" smtClean="0"/>
              <a:t>Et løbende arbejde med at levere bedre kvalitet med de samme ressourcer</a:t>
            </a:r>
          </a:p>
          <a:p>
            <a:r>
              <a:rPr lang="da-DK" sz="1800" b="0" dirty="0" smtClean="0"/>
              <a:t>En holistisk tilgang, der arbejder hele sundhedsvæsenet med afsæt i tripple aim</a:t>
            </a:r>
          </a:p>
          <a:p>
            <a:r>
              <a:rPr lang="da-DK" sz="1800" b="0" dirty="0" smtClean="0"/>
              <a:t>En metode, der skaber gennemsigtighed og klare mål i alle dele af organisationen</a:t>
            </a:r>
          </a:p>
          <a:p>
            <a:r>
              <a:rPr lang="da-DK" sz="1800" b="0" dirty="0" smtClean="0"/>
              <a:t>En tilgang, der baserer sig på tillid til, at medarbejdere og ledere i organisationen selv evner at finde de bedste løsninger</a:t>
            </a:r>
          </a:p>
          <a:p>
            <a:pPr marL="0" indent="0">
              <a:buNone/>
            </a:pPr>
            <a:endParaRPr lang="da-DK" b="0" dirty="0" smtClean="0"/>
          </a:p>
          <a:p>
            <a:pPr marL="0" indent="0">
              <a:buNone/>
            </a:pPr>
            <a:endParaRPr lang="da-DK" b="0" dirty="0"/>
          </a:p>
        </p:txBody>
      </p:sp>
      <p:sp>
        <p:nvSpPr>
          <p:cNvPr id="4" name="Pladsholder til slidenummer 3"/>
          <p:cNvSpPr>
            <a:spLocks noGrp="1"/>
          </p:cNvSpPr>
          <p:nvPr>
            <p:ph type="sldNum" sz="quarter" idx="12"/>
          </p:nvPr>
        </p:nvSpPr>
        <p:spPr/>
        <p:txBody>
          <a:bodyPr/>
          <a:lstStyle/>
          <a:p>
            <a:pPr>
              <a:defRPr/>
            </a:pPr>
            <a:fld id="{956BE23C-325F-4F9C-88FE-4D52B69F949A}" type="slidenum">
              <a:rPr lang="da-DK" smtClean="0"/>
              <a:pPr>
                <a:defRPr/>
              </a:pPr>
              <a:t>17</a:t>
            </a:fld>
            <a:endParaRPr lang="da-DK" dirty="0"/>
          </a:p>
        </p:txBody>
      </p:sp>
      <p:pic>
        <p:nvPicPr>
          <p:cNvPr id="6" name="Billede 5"/>
          <p:cNvPicPr>
            <a:picLocks noChangeAspect="1"/>
          </p:cNvPicPr>
          <p:nvPr/>
        </p:nvPicPr>
        <p:blipFill>
          <a:blip r:embed="rId3"/>
          <a:stretch>
            <a:fillRect/>
          </a:stretch>
        </p:blipFill>
        <p:spPr>
          <a:xfrm>
            <a:off x="323528" y="1628800"/>
            <a:ext cx="3509184" cy="3663859"/>
          </a:xfrm>
          <a:prstGeom prst="rect">
            <a:avLst/>
          </a:prstGeom>
        </p:spPr>
      </p:pic>
      <p:sp>
        <p:nvSpPr>
          <p:cNvPr id="8" name="Tekstfelt 7"/>
          <p:cNvSpPr txBox="1"/>
          <p:nvPr/>
        </p:nvSpPr>
        <p:spPr>
          <a:xfrm>
            <a:off x="251520" y="5589240"/>
            <a:ext cx="7632848" cy="338554"/>
          </a:xfrm>
          <a:prstGeom prst="rect">
            <a:avLst/>
          </a:prstGeom>
          <a:noFill/>
        </p:spPr>
        <p:txBody>
          <a:bodyPr wrap="square" rtlCol="0">
            <a:spAutoFit/>
          </a:bodyPr>
          <a:lstStyle/>
          <a:p>
            <a:pPr algn="ctr"/>
            <a:r>
              <a:rPr lang="da-DK" sz="1600" b="0" i="1" dirty="0" smtClean="0">
                <a:latin typeface="+mj-lt"/>
              </a:rPr>
              <a:t>Kvalitetsudvikling og besparelser er ikke modsætninger </a:t>
            </a:r>
            <a:endParaRPr lang="da-DK" sz="1600" b="0" i="1" dirty="0">
              <a:latin typeface="+mj-lt"/>
            </a:endParaRPr>
          </a:p>
        </p:txBody>
      </p:sp>
    </p:spTree>
    <p:extLst>
      <p:ext uri="{BB962C8B-B14F-4D97-AF65-F5344CB8AC3E}">
        <p14:creationId xmlns:p14="http://schemas.microsoft.com/office/powerpoint/2010/main" val="481069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Det står og falder med ledelse…</a:t>
            </a:r>
            <a:endParaRPr lang="da-DK" dirty="0"/>
          </a:p>
        </p:txBody>
      </p:sp>
      <p:sp>
        <p:nvSpPr>
          <p:cNvPr id="3" name="Pladsholder til indhold 2"/>
          <p:cNvSpPr>
            <a:spLocks noGrp="1"/>
          </p:cNvSpPr>
          <p:nvPr>
            <p:ph sz="half" idx="1"/>
          </p:nvPr>
        </p:nvSpPr>
        <p:spPr/>
        <p:txBody>
          <a:bodyPr/>
          <a:lstStyle/>
          <a:p>
            <a:pPr>
              <a:spcBef>
                <a:spcPts val="1200"/>
              </a:spcBef>
            </a:pPr>
            <a:r>
              <a:rPr lang="da-DK" sz="2000" b="0" dirty="0" smtClean="0"/>
              <a:t>Det er medarbejderne der bedst ved hvor der kan forbedres</a:t>
            </a:r>
            <a:endParaRPr lang="da-DK" sz="2000" b="0" dirty="0"/>
          </a:p>
          <a:p>
            <a:pPr>
              <a:spcBef>
                <a:spcPts val="1200"/>
              </a:spcBef>
            </a:pPr>
            <a:endParaRPr lang="da-DK" sz="2000" b="0" dirty="0" smtClean="0"/>
          </a:p>
          <a:p>
            <a:pPr>
              <a:spcBef>
                <a:spcPts val="1200"/>
              </a:spcBef>
            </a:pPr>
            <a:r>
              <a:rPr lang="da-DK" sz="2000" b="0" dirty="0" smtClean="0"/>
              <a:t>Det er os som ledere der kan og skal skabe  den kollektive vilje til forandring</a:t>
            </a:r>
            <a:endParaRPr lang="da-DK" sz="2000" b="0" dirty="0"/>
          </a:p>
          <a:p>
            <a:pPr>
              <a:spcBef>
                <a:spcPts val="1200"/>
              </a:spcBef>
            </a:pPr>
            <a:endParaRPr lang="da-DK" sz="2000" b="0" dirty="0" smtClean="0"/>
          </a:p>
          <a:p>
            <a:pPr>
              <a:spcBef>
                <a:spcPts val="1200"/>
              </a:spcBef>
            </a:pPr>
            <a:r>
              <a:rPr lang="da-DK" sz="2000" b="0" dirty="0" smtClean="0"/>
              <a:t>Det kræver et betydeligt fokus på kompetenceudvikling af både medarbejdere og ledere</a:t>
            </a:r>
          </a:p>
          <a:p>
            <a:pPr>
              <a:spcBef>
                <a:spcPts val="1200"/>
              </a:spcBef>
            </a:pPr>
            <a:endParaRPr lang="da-DK" sz="2000" b="0" dirty="0"/>
          </a:p>
        </p:txBody>
      </p:sp>
      <p:sp>
        <p:nvSpPr>
          <p:cNvPr id="4" name="Pladsholder til slidenummer 3"/>
          <p:cNvSpPr>
            <a:spLocks noGrp="1"/>
          </p:cNvSpPr>
          <p:nvPr>
            <p:ph type="sldNum" sz="quarter" idx="12"/>
          </p:nvPr>
        </p:nvSpPr>
        <p:spPr/>
        <p:txBody>
          <a:bodyPr/>
          <a:lstStyle/>
          <a:p>
            <a:pPr>
              <a:defRPr/>
            </a:pPr>
            <a:fld id="{956BE23C-325F-4F9C-88FE-4D52B69F949A}" type="slidenum">
              <a:rPr lang="da-DK" smtClean="0"/>
              <a:pPr>
                <a:defRPr/>
              </a:pPr>
              <a:t>18</a:t>
            </a:fld>
            <a:endParaRPr lang="da-DK" dirty="0"/>
          </a:p>
        </p:txBody>
      </p:sp>
      <p:sp>
        <p:nvSpPr>
          <p:cNvPr id="5" name="Tekstfelt 4"/>
          <p:cNvSpPr txBox="1"/>
          <p:nvPr/>
        </p:nvSpPr>
        <p:spPr>
          <a:xfrm>
            <a:off x="467544" y="5661248"/>
            <a:ext cx="8280920" cy="400110"/>
          </a:xfrm>
          <a:prstGeom prst="rect">
            <a:avLst/>
          </a:prstGeom>
          <a:noFill/>
        </p:spPr>
        <p:txBody>
          <a:bodyPr wrap="square" rtlCol="0">
            <a:spAutoFit/>
          </a:bodyPr>
          <a:lstStyle/>
          <a:p>
            <a:pPr algn="ctr"/>
            <a:r>
              <a:rPr lang="da-DK" sz="2000" b="0" i="1" dirty="0" smtClean="0">
                <a:latin typeface="+mj-lt"/>
              </a:rPr>
              <a:t>Leder vi som vi plejer får vi det vi plejer!</a:t>
            </a:r>
            <a:endParaRPr lang="da-DK" sz="2000" b="0" i="1" dirty="0">
              <a:latin typeface="+mj-lt"/>
            </a:endParaRPr>
          </a:p>
        </p:txBody>
      </p:sp>
      <p:grpSp>
        <p:nvGrpSpPr>
          <p:cNvPr id="8" name="Gruppe 7"/>
          <p:cNvGrpSpPr>
            <a:grpSpLocks noChangeAspect="1"/>
          </p:cNvGrpSpPr>
          <p:nvPr/>
        </p:nvGrpSpPr>
        <p:grpSpPr>
          <a:xfrm>
            <a:off x="5148064" y="1592523"/>
            <a:ext cx="3323208" cy="3564669"/>
            <a:chOff x="2222436" y="908720"/>
            <a:chExt cx="4699127" cy="5040560"/>
          </a:xfrm>
        </p:grpSpPr>
        <p:pic>
          <p:nvPicPr>
            <p:cNvPr id="6" name="Picture 2"/>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2222436" y="908720"/>
              <a:ext cx="4699127" cy="470500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noChangeArrowheads="1"/>
            </p:cNvPicPr>
            <p:nvPr/>
          </p:nvPicPr>
          <p:blipFill>
            <a:blip r:embed="rId4" cstate="print"/>
            <a:srcRect/>
            <a:stretch>
              <a:fillRect/>
            </a:stretch>
          </p:blipFill>
          <p:spPr bwMode="auto">
            <a:xfrm>
              <a:off x="2996193" y="3060030"/>
              <a:ext cx="3114675" cy="288925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140079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kræver det af topledelsen?</a:t>
            </a:r>
            <a:endParaRPr lang="da-DK" dirty="0"/>
          </a:p>
        </p:txBody>
      </p:sp>
      <p:sp>
        <p:nvSpPr>
          <p:cNvPr id="3" name="Pladsholder til indhold 2"/>
          <p:cNvSpPr>
            <a:spLocks noGrp="1"/>
          </p:cNvSpPr>
          <p:nvPr>
            <p:ph sz="half" idx="1"/>
          </p:nvPr>
        </p:nvSpPr>
        <p:spPr/>
        <p:txBody>
          <a:bodyPr/>
          <a:lstStyle/>
          <a:p>
            <a:r>
              <a:rPr lang="da-DK" sz="2200" dirty="0" smtClean="0"/>
              <a:t>Mod til at kæmpe mod kulturen</a:t>
            </a:r>
          </a:p>
          <a:p>
            <a:r>
              <a:rPr lang="da-DK" sz="2200" dirty="0" smtClean="0"/>
              <a:t>Evne til at stille sig op på </a:t>
            </a:r>
            <a:br>
              <a:rPr lang="da-DK" sz="2200" dirty="0" smtClean="0"/>
            </a:br>
            <a:r>
              <a:rPr lang="da-DK" sz="2200" dirty="0" smtClean="0"/>
              <a:t>øl-kassen</a:t>
            </a:r>
          </a:p>
          <a:p>
            <a:r>
              <a:rPr lang="da-DK" sz="2200" dirty="0" smtClean="0"/>
              <a:t>Tør hoppe ud på </a:t>
            </a:r>
            <a:br>
              <a:rPr lang="da-DK" sz="2200" dirty="0" smtClean="0"/>
            </a:br>
            <a:r>
              <a:rPr lang="da-DK" sz="2200" dirty="0" smtClean="0"/>
              <a:t>dybt vand</a:t>
            </a:r>
          </a:p>
          <a:p>
            <a:endParaRPr lang="da-DK" sz="2200" dirty="0" smtClean="0"/>
          </a:p>
          <a:p>
            <a:endParaRPr lang="da-DK" sz="2200" dirty="0"/>
          </a:p>
        </p:txBody>
      </p:sp>
      <p:sp>
        <p:nvSpPr>
          <p:cNvPr id="6" name="Pladsholder til indhold 5"/>
          <p:cNvSpPr>
            <a:spLocks noGrp="1"/>
          </p:cNvSpPr>
          <p:nvPr>
            <p:ph sz="half" idx="2"/>
          </p:nvPr>
        </p:nvSpPr>
        <p:spPr/>
        <p:txBody>
          <a:bodyPr/>
          <a:lstStyle/>
          <a:p>
            <a:r>
              <a:rPr lang="da-DK" sz="2200" dirty="0" smtClean="0"/>
              <a:t>Hold fokus på en meget enkel dagsorden</a:t>
            </a:r>
          </a:p>
          <a:p>
            <a:r>
              <a:rPr lang="da-DK" sz="2200" dirty="0" smtClean="0"/>
              <a:t>Parat til at ændre fuldstændigt på sin egen </a:t>
            </a:r>
            <a:br>
              <a:rPr lang="da-DK" sz="2200" dirty="0" smtClean="0"/>
            </a:br>
            <a:r>
              <a:rPr lang="da-DK" sz="2200" dirty="0" smtClean="0"/>
              <a:t>rolle og adfærd</a:t>
            </a:r>
          </a:p>
          <a:p>
            <a:r>
              <a:rPr lang="da-DK" sz="2200" dirty="0" smtClean="0"/>
              <a:t>Turde være ambitiøse</a:t>
            </a:r>
            <a:endParaRPr lang="da-DK" sz="2200" dirty="0"/>
          </a:p>
        </p:txBody>
      </p:sp>
      <p:pic>
        <p:nvPicPr>
          <p:cNvPr id="7" name="Billede 6" descr="Leder_in_spe_1.gif"/>
          <p:cNvPicPr>
            <a:picLocks noChangeAspect="1"/>
          </p:cNvPicPr>
          <p:nvPr/>
        </p:nvPicPr>
        <p:blipFill>
          <a:blip r:embed="rId3" cstate="print">
            <a:duotone>
              <a:schemeClr val="accent4">
                <a:shade val="45000"/>
                <a:satMod val="135000"/>
              </a:schemeClr>
              <a:prstClr val="white"/>
            </a:duotone>
          </a:blip>
          <a:stretch>
            <a:fillRect/>
          </a:stretch>
        </p:blipFill>
        <p:spPr>
          <a:xfrm>
            <a:off x="2411760" y="4121786"/>
            <a:ext cx="4585890" cy="1755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8882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ts val="2600"/>
              </a:lnSpc>
            </a:pPr>
            <a:r>
              <a:rPr lang="da-DK" sz="2000" dirty="0" smtClean="0"/>
              <a:t>Antallet af behandlinger på landets sygehuse stiger, og ventelisterne er på skrump</a:t>
            </a:r>
            <a:endParaRPr lang="da-DK" sz="2000" dirty="0"/>
          </a:p>
        </p:txBody>
      </p:sp>
      <p:sp>
        <p:nvSpPr>
          <p:cNvPr id="4" name="Rectangle 3"/>
          <p:cNvSpPr>
            <a:spLocks noChangeArrowheads="1"/>
          </p:cNvSpPr>
          <p:nvPr/>
        </p:nvSpPr>
        <p:spPr bwMode="auto">
          <a:xfrm>
            <a:off x="361950" y="1384832"/>
            <a:ext cx="4560345" cy="2908489"/>
          </a:xfrm>
          <a:prstGeom prst="rect">
            <a:avLst/>
          </a:prstGeom>
          <a:noFill/>
          <a:ln w="9525">
            <a:noFill/>
            <a:miter lim="800000"/>
            <a:headEnd/>
            <a:tailEnd/>
          </a:ln>
          <a:effectLst/>
        </p:spPr>
        <p:txBody>
          <a:bodyPr wrap="square" lIns="0" tIns="0" rIns="0" bIns="0">
            <a:spAutoFit/>
          </a:bodyPr>
          <a:lstStyle/>
          <a:p>
            <a:pPr marL="0" lvl="1" eaLnBrk="1" hangingPunct="1">
              <a:lnSpc>
                <a:spcPct val="100000"/>
              </a:lnSpc>
              <a:spcBef>
                <a:spcPts val="600"/>
              </a:spcBef>
              <a:spcAft>
                <a:spcPts val="0"/>
              </a:spcAft>
              <a:buClr>
                <a:srgbClr val="5F6062"/>
              </a:buClr>
              <a:defRPr/>
            </a:pPr>
            <a:r>
              <a:rPr lang="da-DK" b="0" dirty="0" smtClean="0">
                <a:solidFill>
                  <a:srgbClr val="000000"/>
                </a:solidFill>
                <a:latin typeface="+mn-lt"/>
              </a:rPr>
              <a:t>Sygehusene har efter flere år endelig fået bugt med den enorme patientpukkel – men successen måles alene på kvantitet, mens ingen kender kvaliteten af behandlingen. </a:t>
            </a:r>
          </a:p>
          <a:p>
            <a:pPr marL="0" lvl="1" eaLnBrk="1" hangingPunct="1">
              <a:lnSpc>
                <a:spcPct val="100000"/>
              </a:lnSpc>
              <a:spcBef>
                <a:spcPts val="600"/>
              </a:spcBef>
              <a:spcAft>
                <a:spcPts val="0"/>
              </a:spcAft>
              <a:buClr>
                <a:srgbClr val="5F6062"/>
              </a:buClr>
              <a:defRPr/>
            </a:pPr>
            <a:r>
              <a:rPr lang="da-DK" b="0" dirty="0" smtClean="0">
                <a:solidFill>
                  <a:srgbClr val="000000"/>
                </a:solidFill>
                <a:latin typeface="+mn-lt"/>
              </a:rPr>
              <a:t>Flere regioner har initieret forsøget </a:t>
            </a:r>
            <a:r>
              <a:rPr lang="da-DK" b="0" i="1" dirty="0" smtClean="0">
                <a:solidFill>
                  <a:srgbClr val="000000"/>
                </a:solidFill>
                <a:latin typeface="+mn-lt"/>
              </a:rPr>
              <a:t>“Værdibaseret styring”, </a:t>
            </a:r>
            <a:r>
              <a:rPr lang="da-DK" b="0" dirty="0" smtClean="0">
                <a:solidFill>
                  <a:srgbClr val="000000"/>
                </a:solidFill>
                <a:latin typeface="+mn-lt"/>
              </a:rPr>
              <a:t>som skal </a:t>
            </a:r>
            <a:r>
              <a:rPr lang="da-DK" b="0" dirty="0">
                <a:solidFill>
                  <a:srgbClr val="000000"/>
                </a:solidFill>
              </a:rPr>
              <a:t>give patienterne </a:t>
            </a:r>
            <a:endParaRPr lang="da-DK" b="0" dirty="0" smtClean="0">
              <a:solidFill>
                <a:srgbClr val="000000"/>
              </a:solidFill>
              <a:latin typeface="+mn-lt"/>
            </a:endParaRPr>
          </a:p>
          <a:p>
            <a:pPr marL="0" lvl="1" eaLnBrk="1" hangingPunct="1">
              <a:lnSpc>
                <a:spcPct val="100000"/>
              </a:lnSpc>
              <a:spcBef>
                <a:spcPts val="600"/>
              </a:spcBef>
              <a:spcAft>
                <a:spcPts val="0"/>
              </a:spcAft>
              <a:buClr>
                <a:srgbClr val="5F6062"/>
              </a:buClr>
              <a:defRPr/>
            </a:pPr>
            <a:endParaRPr lang="da-DK" b="0" dirty="0" smtClean="0">
              <a:solidFill>
                <a:srgbClr val="000000"/>
              </a:solidFill>
              <a:latin typeface="+mn-lt"/>
            </a:endParaRPr>
          </a:p>
          <a:p>
            <a:pPr marL="180000" lvl="1" indent="-180000" eaLnBrk="1" hangingPunct="1">
              <a:lnSpc>
                <a:spcPct val="100000"/>
              </a:lnSpc>
              <a:spcBef>
                <a:spcPts val="600"/>
              </a:spcBef>
              <a:spcAft>
                <a:spcPts val="0"/>
              </a:spcAft>
              <a:buClr>
                <a:srgbClr val="5F6062"/>
              </a:buClr>
              <a:buFont typeface="Arial" pitchFamily="34" charset="0"/>
              <a:buChar char="•"/>
              <a:defRPr/>
            </a:pPr>
            <a:r>
              <a:rPr lang="da-DK" b="0" dirty="0">
                <a:solidFill>
                  <a:srgbClr val="000000"/>
                </a:solidFill>
                <a:latin typeface="+mn-lt"/>
              </a:rPr>
              <a:t>s</a:t>
            </a:r>
            <a:r>
              <a:rPr lang="da-DK" b="0" dirty="0" smtClean="0">
                <a:solidFill>
                  <a:srgbClr val="000000"/>
                </a:solidFill>
                <a:latin typeface="+mn-lt"/>
              </a:rPr>
              <a:t>tørst mulig værdi inden for de givne ramme</a:t>
            </a:r>
          </a:p>
          <a:p>
            <a:pPr marL="180000" lvl="1" indent="-180000" eaLnBrk="1" hangingPunct="1">
              <a:lnSpc>
                <a:spcPct val="100000"/>
              </a:lnSpc>
              <a:spcBef>
                <a:spcPts val="600"/>
              </a:spcBef>
              <a:spcAft>
                <a:spcPts val="0"/>
              </a:spcAft>
              <a:buClr>
                <a:srgbClr val="5F6062"/>
              </a:buClr>
              <a:buFont typeface="Arial" pitchFamily="34" charset="0"/>
              <a:buChar char="•"/>
              <a:defRPr/>
            </a:pPr>
            <a:r>
              <a:rPr lang="da-DK" b="0" dirty="0" smtClean="0">
                <a:solidFill>
                  <a:srgbClr val="000000"/>
                </a:solidFill>
                <a:latin typeface="+mn-lt"/>
              </a:rPr>
              <a:t>mere sammenhængende behandlingsforløb</a:t>
            </a:r>
          </a:p>
          <a:p>
            <a:pPr marL="180000" lvl="1" indent="-180000" eaLnBrk="1" hangingPunct="1">
              <a:lnSpc>
                <a:spcPct val="100000"/>
              </a:lnSpc>
              <a:spcBef>
                <a:spcPts val="600"/>
              </a:spcBef>
              <a:spcAft>
                <a:spcPts val="0"/>
              </a:spcAft>
              <a:buClr>
                <a:srgbClr val="5F6062"/>
              </a:buClr>
              <a:buFont typeface="Arial" pitchFamily="34" charset="0"/>
              <a:buChar char="•"/>
              <a:defRPr/>
            </a:pPr>
            <a:r>
              <a:rPr lang="da-DK" b="0" dirty="0" smtClean="0">
                <a:solidFill>
                  <a:srgbClr val="000000"/>
                </a:solidFill>
                <a:latin typeface="+mn-lt"/>
              </a:rPr>
              <a:t>nedsætte antallet af unødvendige genindlæggelser </a:t>
            </a:r>
          </a:p>
          <a:p>
            <a:pPr marL="180000" lvl="1" indent="-180000" eaLnBrk="1" hangingPunct="1">
              <a:lnSpc>
                <a:spcPct val="100000"/>
              </a:lnSpc>
              <a:spcBef>
                <a:spcPts val="600"/>
              </a:spcBef>
              <a:spcAft>
                <a:spcPts val="0"/>
              </a:spcAft>
              <a:buClr>
                <a:srgbClr val="5F6062"/>
              </a:buClr>
              <a:buFont typeface="Arial" pitchFamily="34" charset="0"/>
              <a:buChar char="•"/>
              <a:defRPr/>
            </a:pPr>
            <a:r>
              <a:rPr lang="da-DK" b="0" dirty="0" smtClean="0">
                <a:solidFill>
                  <a:srgbClr val="000000"/>
                </a:solidFill>
                <a:latin typeface="+mn-lt"/>
              </a:rPr>
              <a:t>øge patienttilfredsheden. </a:t>
            </a:r>
          </a:p>
          <a:p>
            <a:pPr marL="180000" lvl="1" indent="-180000" eaLnBrk="1" hangingPunct="1">
              <a:lnSpc>
                <a:spcPct val="100000"/>
              </a:lnSpc>
              <a:spcBef>
                <a:spcPts val="600"/>
              </a:spcBef>
              <a:spcAft>
                <a:spcPts val="0"/>
              </a:spcAft>
              <a:buClr>
                <a:srgbClr val="5F6062"/>
              </a:buClr>
              <a:defRPr/>
            </a:pPr>
            <a:endParaRPr lang="da-DK" b="0" dirty="0" smtClean="0">
              <a:solidFill>
                <a:srgbClr val="000000"/>
              </a:solidFill>
              <a:latin typeface="+mn-lt"/>
            </a:endParaRPr>
          </a:p>
        </p:txBody>
      </p:sp>
      <p:pic>
        <p:nvPicPr>
          <p:cNvPr id="5" name="Picture 2" descr="http://ekstrabladet.dk/migration_catalog/NICA/article4519404.ece/image_alternates/p900/Sygeplejersk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64" t="17752" r="13190"/>
          <a:stretch/>
        </p:blipFill>
        <p:spPr bwMode="auto">
          <a:xfrm>
            <a:off x="5095084" y="1323975"/>
            <a:ext cx="3328695" cy="287631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a:off x="361950" y="1323975"/>
            <a:ext cx="4560345" cy="0"/>
          </a:xfrm>
          <a:prstGeom prst="line">
            <a:avLst/>
          </a:prstGeom>
          <a:solidFill>
            <a:schemeClr val="tx1"/>
          </a:solidFill>
          <a:ln w="9525" cap="flat" cmpd="sng" algn="ctr">
            <a:solidFill>
              <a:schemeClr val="folHlink"/>
            </a:solidFill>
            <a:prstDash val="solid"/>
            <a:round/>
            <a:headEnd type="none" w="med" len="med"/>
            <a:tailEnd type="none" w="med" len="med"/>
          </a:ln>
          <a:effectLst/>
        </p:spPr>
      </p:cxnSp>
      <p:cxnSp>
        <p:nvCxnSpPr>
          <p:cNvPr id="9" name="Straight Connector 8"/>
          <p:cNvCxnSpPr/>
          <p:nvPr/>
        </p:nvCxnSpPr>
        <p:spPr bwMode="auto">
          <a:xfrm>
            <a:off x="361950" y="4200290"/>
            <a:ext cx="4560345" cy="0"/>
          </a:xfrm>
          <a:prstGeom prst="line">
            <a:avLst/>
          </a:prstGeom>
          <a:solidFill>
            <a:schemeClr val="tx1"/>
          </a:solidFill>
          <a:ln w="9525" cap="flat" cmpd="sng" algn="ctr">
            <a:solidFill>
              <a:schemeClr val="folHlink"/>
            </a:solidFill>
            <a:prstDash val="solid"/>
            <a:round/>
            <a:headEnd type="none" w="med" len="med"/>
            <a:tailEnd type="none" w="med" len="med"/>
          </a:ln>
          <a:effectLst/>
        </p:spPr>
      </p:cxnSp>
      <p:grpSp>
        <p:nvGrpSpPr>
          <p:cNvPr id="20" name="Group 19"/>
          <p:cNvGrpSpPr/>
          <p:nvPr/>
        </p:nvGrpSpPr>
        <p:grpSpPr>
          <a:xfrm>
            <a:off x="720222" y="4592135"/>
            <a:ext cx="7703557" cy="1368171"/>
            <a:chOff x="720222" y="4420685"/>
            <a:chExt cx="7703557" cy="1368171"/>
          </a:xfrm>
        </p:grpSpPr>
        <p:cxnSp>
          <p:nvCxnSpPr>
            <p:cNvPr id="11" name="AutoShape 28"/>
            <p:cNvCxnSpPr>
              <a:cxnSpLocks noChangeShapeType="1"/>
              <a:stCxn id="15" idx="2"/>
              <a:endCxn id="15" idx="0"/>
            </p:cNvCxnSpPr>
            <p:nvPr/>
          </p:nvCxnSpPr>
          <p:spPr bwMode="auto">
            <a:xfrm>
              <a:off x="1042032" y="4485047"/>
              <a:ext cx="7381747" cy="0"/>
            </a:xfrm>
            <a:prstGeom prst="straightConnector1">
              <a:avLst/>
            </a:prstGeom>
            <a:noFill/>
            <a:ln w="9525">
              <a:solidFill>
                <a:schemeClr val="accent4"/>
              </a:solidFill>
              <a:round/>
              <a:headEnd/>
              <a:tailEnd/>
            </a:ln>
            <a:effectLst/>
          </p:spPr>
        </p:cxnSp>
        <p:grpSp>
          <p:nvGrpSpPr>
            <p:cNvPr id="12" name="Group 25"/>
            <p:cNvGrpSpPr>
              <a:grpSpLocks/>
            </p:cNvGrpSpPr>
            <p:nvPr/>
          </p:nvGrpSpPr>
          <p:grpSpPr bwMode="auto">
            <a:xfrm>
              <a:off x="720222" y="4420685"/>
              <a:ext cx="247435" cy="175922"/>
              <a:chOff x="1212" y="190"/>
              <a:chExt cx="1928" cy="1366"/>
            </a:xfrm>
            <a:solidFill>
              <a:schemeClr val="accent4"/>
            </a:solidFill>
          </p:grpSpPr>
          <p:sp>
            <p:nvSpPr>
              <p:cNvPr id="13" name="Freeform 26"/>
              <p:cNvSpPr>
                <a:spLocks/>
              </p:cNvSpPr>
              <p:nvPr/>
            </p:nvSpPr>
            <p:spPr bwMode="auto">
              <a:xfrm>
                <a:off x="1212" y="190"/>
                <a:ext cx="906" cy="1366"/>
              </a:xfrm>
              <a:custGeom>
                <a:avLst/>
                <a:gdLst/>
                <a:ahLst/>
                <a:cxnLst>
                  <a:cxn ang="0">
                    <a:pos x="382" y="82"/>
                  </a:cxn>
                  <a:cxn ang="0">
                    <a:pos x="453" y="278"/>
                  </a:cxn>
                  <a:cxn ang="0">
                    <a:pos x="330" y="563"/>
                  </a:cxn>
                  <a:cxn ang="0">
                    <a:pos x="31" y="682"/>
                  </a:cxn>
                  <a:cxn ang="0">
                    <a:pos x="27" y="648"/>
                  </a:cxn>
                  <a:cxn ang="0">
                    <a:pos x="224" y="573"/>
                  </a:cxn>
                  <a:cxn ang="0">
                    <a:pos x="314" y="399"/>
                  </a:cxn>
                  <a:cxn ang="0">
                    <a:pos x="308" y="366"/>
                  </a:cxn>
                  <a:cxn ang="0">
                    <a:pos x="291" y="354"/>
                  </a:cxn>
                  <a:cxn ang="0">
                    <a:pos x="243" y="369"/>
                  </a:cxn>
                  <a:cxn ang="0">
                    <a:pos x="188" y="384"/>
                  </a:cxn>
                  <a:cxn ang="0">
                    <a:pos x="57" y="333"/>
                  </a:cxn>
                  <a:cxn ang="0">
                    <a:pos x="0" y="204"/>
                  </a:cxn>
                  <a:cxn ang="0">
                    <a:pos x="56" y="58"/>
                  </a:cxn>
                  <a:cxn ang="0">
                    <a:pos x="202" y="0"/>
                  </a:cxn>
                  <a:cxn ang="0">
                    <a:pos x="382" y="82"/>
                  </a:cxn>
                </a:cxnLst>
                <a:rect l="0" t="0" r="r" b="b"/>
                <a:pathLst>
                  <a:path w="453" h="682">
                    <a:moveTo>
                      <a:pt x="382" y="82"/>
                    </a:moveTo>
                    <a:cubicBezTo>
                      <a:pt x="429" y="137"/>
                      <a:pt x="453" y="202"/>
                      <a:pt x="453" y="278"/>
                    </a:cubicBezTo>
                    <a:cubicBezTo>
                      <a:pt x="453" y="389"/>
                      <a:pt x="412" y="484"/>
                      <a:pt x="330" y="563"/>
                    </a:cubicBezTo>
                    <a:cubicBezTo>
                      <a:pt x="247" y="642"/>
                      <a:pt x="148" y="682"/>
                      <a:pt x="31" y="682"/>
                    </a:cubicBezTo>
                    <a:cubicBezTo>
                      <a:pt x="27" y="648"/>
                      <a:pt x="27" y="648"/>
                      <a:pt x="27" y="648"/>
                    </a:cubicBezTo>
                    <a:cubicBezTo>
                      <a:pt x="99" y="648"/>
                      <a:pt x="164" y="623"/>
                      <a:pt x="224" y="573"/>
                    </a:cubicBezTo>
                    <a:cubicBezTo>
                      <a:pt x="284" y="522"/>
                      <a:pt x="314" y="464"/>
                      <a:pt x="314" y="399"/>
                    </a:cubicBezTo>
                    <a:cubicBezTo>
                      <a:pt x="314" y="384"/>
                      <a:pt x="312" y="373"/>
                      <a:pt x="308" y="366"/>
                    </a:cubicBezTo>
                    <a:cubicBezTo>
                      <a:pt x="305" y="358"/>
                      <a:pt x="299" y="354"/>
                      <a:pt x="291" y="354"/>
                    </a:cubicBezTo>
                    <a:cubicBezTo>
                      <a:pt x="281" y="354"/>
                      <a:pt x="265" y="359"/>
                      <a:pt x="243" y="369"/>
                    </a:cubicBezTo>
                    <a:cubicBezTo>
                      <a:pt x="222" y="379"/>
                      <a:pt x="203" y="384"/>
                      <a:pt x="188" y="384"/>
                    </a:cubicBezTo>
                    <a:cubicBezTo>
                      <a:pt x="139" y="384"/>
                      <a:pt x="95" y="367"/>
                      <a:pt x="57" y="333"/>
                    </a:cubicBezTo>
                    <a:cubicBezTo>
                      <a:pt x="19" y="299"/>
                      <a:pt x="0" y="256"/>
                      <a:pt x="0" y="204"/>
                    </a:cubicBezTo>
                    <a:cubicBezTo>
                      <a:pt x="0" y="146"/>
                      <a:pt x="19" y="97"/>
                      <a:pt x="56" y="58"/>
                    </a:cubicBezTo>
                    <a:cubicBezTo>
                      <a:pt x="93" y="20"/>
                      <a:pt x="142" y="0"/>
                      <a:pt x="202" y="0"/>
                    </a:cubicBezTo>
                    <a:cubicBezTo>
                      <a:pt x="275" y="0"/>
                      <a:pt x="335" y="27"/>
                      <a:pt x="382" y="82"/>
                    </a:cubicBezTo>
                    <a:close/>
                  </a:path>
                </a:pathLst>
              </a:custGeom>
              <a:grpFill/>
              <a:ln w="9525">
                <a:noFill/>
                <a:round/>
                <a:headEnd/>
                <a:tailEnd/>
              </a:ln>
            </p:spPr>
            <p:txBody>
              <a:bodyPr vert="horz" wrap="square" lIns="108000" tIns="108000" rIns="108000" bIns="108000" numCol="1" anchor="t" anchorCtr="0" compatLnSpc="1">
                <a:prstTxWarp prst="textNoShape">
                  <a:avLst/>
                </a:prstTxWarp>
              </a:bodyPr>
              <a:lstStyle/>
              <a:p>
                <a:pPr eaLnBrk="0" fontAlgn="base" hangingPunct="0">
                  <a:spcBef>
                    <a:spcPts val="600"/>
                  </a:spcBef>
                  <a:spcAft>
                    <a:spcPts val="0"/>
                  </a:spcAft>
                </a:pPr>
                <a:endParaRPr lang="da-DK" dirty="0">
                  <a:latin typeface="+mn-lt"/>
                  <a:cs typeface="Arial" pitchFamily="34" charset="0"/>
                </a:endParaRPr>
              </a:p>
            </p:txBody>
          </p:sp>
          <p:sp>
            <p:nvSpPr>
              <p:cNvPr id="14" name="Freeform 27"/>
              <p:cNvSpPr>
                <a:spLocks/>
              </p:cNvSpPr>
              <p:nvPr/>
            </p:nvSpPr>
            <p:spPr bwMode="auto">
              <a:xfrm>
                <a:off x="2234" y="190"/>
                <a:ext cx="906" cy="1366"/>
              </a:xfrm>
              <a:custGeom>
                <a:avLst/>
                <a:gdLst/>
                <a:ahLst/>
                <a:cxnLst>
                  <a:cxn ang="0">
                    <a:pos x="382" y="82"/>
                  </a:cxn>
                  <a:cxn ang="0">
                    <a:pos x="202" y="0"/>
                  </a:cxn>
                  <a:cxn ang="0">
                    <a:pos x="56" y="58"/>
                  </a:cxn>
                  <a:cxn ang="0">
                    <a:pos x="0" y="204"/>
                  </a:cxn>
                  <a:cxn ang="0">
                    <a:pos x="57" y="333"/>
                  </a:cxn>
                  <a:cxn ang="0">
                    <a:pos x="189" y="384"/>
                  </a:cxn>
                  <a:cxn ang="0">
                    <a:pos x="243" y="369"/>
                  </a:cxn>
                  <a:cxn ang="0">
                    <a:pos x="292" y="354"/>
                  </a:cxn>
                  <a:cxn ang="0">
                    <a:pos x="308" y="366"/>
                  </a:cxn>
                  <a:cxn ang="0">
                    <a:pos x="314" y="399"/>
                  </a:cxn>
                  <a:cxn ang="0">
                    <a:pos x="224" y="573"/>
                  </a:cxn>
                  <a:cxn ang="0">
                    <a:pos x="27" y="648"/>
                  </a:cxn>
                  <a:cxn ang="0">
                    <a:pos x="32" y="682"/>
                  </a:cxn>
                  <a:cxn ang="0">
                    <a:pos x="330" y="563"/>
                  </a:cxn>
                  <a:cxn ang="0">
                    <a:pos x="453" y="278"/>
                  </a:cxn>
                  <a:cxn ang="0">
                    <a:pos x="382" y="82"/>
                  </a:cxn>
                </a:cxnLst>
                <a:rect l="0" t="0" r="r" b="b"/>
                <a:pathLst>
                  <a:path w="453" h="682">
                    <a:moveTo>
                      <a:pt x="382" y="82"/>
                    </a:moveTo>
                    <a:cubicBezTo>
                      <a:pt x="335" y="27"/>
                      <a:pt x="275" y="0"/>
                      <a:pt x="202" y="0"/>
                    </a:cubicBezTo>
                    <a:cubicBezTo>
                      <a:pt x="142" y="0"/>
                      <a:pt x="94" y="20"/>
                      <a:pt x="56" y="58"/>
                    </a:cubicBezTo>
                    <a:cubicBezTo>
                      <a:pt x="19" y="97"/>
                      <a:pt x="0" y="146"/>
                      <a:pt x="0" y="204"/>
                    </a:cubicBezTo>
                    <a:cubicBezTo>
                      <a:pt x="0" y="256"/>
                      <a:pt x="19" y="299"/>
                      <a:pt x="57" y="333"/>
                    </a:cubicBezTo>
                    <a:cubicBezTo>
                      <a:pt x="95" y="367"/>
                      <a:pt x="139" y="384"/>
                      <a:pt x="189" y="384"/>
                    </a:cubicBezTo>
                    <a:cubicBezTo>
                      <a:pt x="203" y="384"/>
                      <a:pt x="222" y="379"/>
                      <a:pt x="243" y="369"/>
                    </a:cubicBezTo>
                    <a:cubicBezTo>
                      <a:pt x="265" y="359"/>
                      <a:pt x="281" y="354"/>
                      <a:pt x="292" y="354"/>
                    </a:cubicBezTo>
                    <a:cubicBezTo>
                      <a:pt x="299" y="354"/>
                      <a:pt x="305" y="358"/>
                      <a:pt x="308" y="366"/>
                    </a:cubicBezTo>
                    <a:cubicBezTo>
                      <a:pt x="312" y="373"/>
                      <a:pt x="314" y="384"/>
                      <a:pt x="314" y="399"/>
                    </a:cubicBezTo>
                    <a:cubicBezTo>
                      <a:pt x="314" y="464"/>
                      <a:pt x="284" y="522"/>
                      <a:pt x="224" y="573"/>
                    </a:cubicBezTo>
                    <a:cubicBezTo>
                      <a:pt x="165" y="623"/>
                      <a:pt x="99" y="648"/>
                      <a:pt x="27" y="648"/>
                    </a:cubicBezTo>
                    <a:cubicBezTo>
                      <a:pt x="32" y="682"/>
                      <a:pt x="32" y="682"/>
                      <a:pt x="32" y="682"/>
                    </a:cubicBezTo>
                    <a:cubicBezTo>
                      <a:pt x="148" y="682"/>
                      <a:pt x="248" y="642"/>
                      <a:pt x="330" y="563"/>
                    </a:cubicBezTo>
                    <a:cubicBezTo>
                      <a:pt x="412" y="484"/>
                      <a:pt x="453" y="389"/>
                      <a:pt x="453" y="278"/>
                    </a:cubicBezTo>
                    <a:cubicBezTo>
                      <a:pt x="453" y="202"/>
                      <a:pt x="429" y="137"/>
                      <a:pt x="382" y="82"/>
                    </a:cubicBezTo>
                    <a:close/>
                  </a:path>
                </a:pathLst>
              </a:custGeom>
              <a:grpFill/>
              <a:ln w="9525">
                <a:noFill/>
                <a:round/>
                <a:headEnd/>
                <a:tailEnd/>
              </a:ln>
            </p:spPr>
            <p:txBody>
              <a:bodyPr vert="horz" wrap="square" lIns="108000" tIns="108000" rIns="108000" bIns="108000" numCol="1" anchor="t" anchorCtr="0" compatLnSpc="1">
                <a:prstTxWarp prst="textNoShape">
                  <a:avLst/>
                </a:prstTxWarp>
              </a:bodyPr>
              <a:lstStyle/>
              <a:p>
                <a:pPr eaLnBrk="0" fontAlgn="base" hangingPunct="0">
                  <a:spcBef>
                    <a:spcPts val="600"/>
                  </a:spcBef>
                  <a:spcAft>
                    <a:spcPts val="0"/>
                  </a:spcAft>
                </a:pPr>
                <a:endParaRPr lang="da-DK" dirty="0">
                  <a:latin typeface="+mn-lt"/>
                  <a:cs typeface="Arial" pitchFamily="34" charset="0"/>
                </a:endParaRPr>
              </a:p>
            </p:txBody>
          </p:sp>
        </p:grpSp>
        <p:sp>
          <p:nvSpPr>
            <p:cNvPr id="15" name="Text Placeholder 2"/>
            <p:cNvSpPr txBox="1">
              <a:spLocks/>
            </p:cNvSpPr>
            <p:nvPr/>
          </p:nvSpPr>
          <p:spPr>
            <a:xfrm>
              <a:off x="1042032" y="4485047"/>
              <a:ext cx="7381747" cy="1303809"/>
            </a:xfrm>
            <a:prstGeom prst="leftRightArrow">
              <a:avLst>
                <a:gd name="adj1" fmla="val 100000"/>
                <a:gd name="adj2" fmla="val 0"/>
              </a:avLst>
            </a:prstGeom>
            <a:ln>
              <a:noFill/>
            </a:ln>
          </p:spPr>
          <p:txBody>
            <a:bodyPr vert="horz" wrap="square" lIns="0" tIns="72000" rIns="0" bIns="0" rtlCol="0">
              <a:spAutoFit/>
            </a:bodyPr>
            <a:lstStyle/>
            <a:p>
              <a:pPr lvl="0">
                <a:spcBef>
                  <a:spcPts val="600"/>
                </a:spcBef>
                <a:spcAft>
                  <a:spcPts val="0"/>
                </a:spcAft>
                <a:defRPr/>
              </a:pPr>
              <a:r>
                <a:rPr lang="da-DK" b="0" dirty="0" smtClean="0">
                  <a:solidFill>
                    <a:schemeClr val="accent4"/>
                  </a:solidFill>
                  <a:latin typeface="+mn-lt"/>
                  <a:cs typeface="Arial" pitchFamily="34" charset="0"/>
                </a:rPr>
                <a:t>”Det er alt for gammeldags kun at fokusere på aktiviteter og behandlinger. Vi vil vise, at man kan fastholde den høje aktivitet, undgå at skabe længere ventelister og samtidig løfte kvaliteten ved at gøre det rigtige for patienterne ”</a:t>
              </a:r>
            </a:p>
            <a:p>
              <a:pPr lvl="0" algn="r">
                <a:spcBef>
                  <a:spcPts val="600"/>
                </a:spcBef>
                <a:spcAft>
                  <a:spcPts val="0"/>
                </a:spcAft>
                <a:defRPr/>
              </a:pPr>
              <a:r>
                <a:rPr lang="da-DK" b="0" i="1" dirty="0" smtClean="0">
                  <a:solidFill>
                    <a:schemeClr val="accent4"/>
                  </a:solidFill>
                  <a:latin typeface="+mn-lt"/>
                  <a:cs typeface="Arial" pitchFamily="34" charset="0"/>
                </a:rPr>
                <a:t>Bent Hansen </a:t>
              </a:r>
            </a:p>
            <a:p>
              <a:pPr lvl="0" algn="r">
                <a:spcBef>
                  <a:spcPts val="600"/>
                </a:spcBef>
                <a:spcAft>
                  <a:spcPts val="0"/>
                </a:spcAft>
                <a:defRPr/>
              </a:pPr>
              <a:r>
                <a:rPr lang="da-DK" b="0" i="1" dirty="0" smtClean="0">
                  <a:solidFill>
                    <a:schemeClr val="accent4"/>
                  </a:solidFill>
                  <a:latin typeface="+mn-lt"/>
                  <a:cs typeface="Arial" pitchFamily="34" charset="0"/>
                </a:rPr>
                <a:t>Formand i Regionsrådet i Midtjylland</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har vi lært?</a:t>
            </a:r>
            <a:endParaRPr lang="da-DK" dirty="0"/>
          </a:p>
        </p:txBody>
      </p:sp>
      <p:sp>
        <p:nvSpPr>
          <p:cNvPr id="3" name="Pladsholder til indhold 2"/>
          <p:cNvSpPr>
            <a:spLocks noGrp="1"/>
          </p:cNvSpPr>
          <p:nvPr>
            <p:ph idx="1"/>
          </p:nvPr>
        </p:nvSpPr>
        <p:spPr/>
        <p:txBody>
          <a:bodyPr/>
          <a:lstStyle/>
          <a:p>
            <a:r>
              <a:rPr lang="da-DK" sz="2400" dirty="0" smtClean="0"/>
              <a:t>Viljen skal komme oppefra</a:t>
            </a:r>
          </a:p>
          <a:p>
            <a:endParaRPr lang="da-DK" sz="2400" dirty="0"/>
          </a:p>
          <a:p>
            <a:r>
              <a:rPr lang="da-DK" sz="2400" dirty="0" smtClean="0"/>
              <a:t>Det kræver at vi som ledere investerer tid</a:t>
            </a:r>
            <a:endParaRPr lang="da-DK" sz="2400" dirty="0"/>
          </a:p>
          <a:p>
            <a:endParaRPr lang="da-DK" sz="2400" dirty="0" smtClean="0"/>
          </a:p>
          <a:p>
            <a:r>
              <a:rPr lang="da-DK" sz="2400" dirty="0" smtClean="0"/>
              <a:t>Det skal sættes få vigtige mål, men arbejdes med bredde i optimeringstiltag</a:t>
            </a:r>
          </a:p>
          <a:p>
            <a:endParaRPr lang="da-DK" sz="2400" dirty="0"/>
          </a:p>
          <a:p>
            <a:r>
              <a:rPr lang="da-DK" sz="2400" dirty="0" smtClean="0"/>
              <a:t>Der skal skabes tid til at arbejde med forbedringer</a:t>
            </a:r>
          </a:p>
          <a:p>
            <a:pPr marL="0" indent="0">
              <a:buNone/>
            </a:pPr>
            <a:endParaRPr lang="da-DK" sz="2400" dirty="0"/>
          </a:p>
        </p:txBody>
      </p:sp>
      <p:sp>
        <p:nvSpPr>
          <p:cNvPr id="4" name="Pladsholder til slidenummer 3"/>
          <p:cNvSpPr>
            <a:spLocks noGrp="1"/>
          </p:cNvSpPr>
          <p:nvPr>
            <p:ph type="sldNum" sz="quarter" idx="12"/>
          </p:nvPr>
        </p:nvSpPr>
        <p:spPr/>
        <p:txBody>
          <a:bodyPr/>
          <a:lstStyle/>
          <a:p>
            <a:pPr>
              <a:defRPr/>
            </a:pPr>
            <a:fld id="{956BE23C-325F-4F9C-88FE-4D52B69F949A}" type="slidenum">
              <a:rPr lang="da-DK" smtClean="0"/>
              <a:pPr>
                <a:defRPr/>
              </a:pPr>
              <a:t>20</a:t>
            </a:fld>
            <a:endParaRPr lang="da-DK" dirty="0"/>
          </a:p>
        </p:txBody>
      </p:sp>
      <p:sp>
        <p:nvSpPr>
          <p:cNvPr id="5" name="Tekstfelt 4"/>
          <p:cNvSpPr txBox="1"/>
          <p:nvPr/>
        </p:nvSpPr>
        <p:spPr>
          <a:xfrm>
            <a:off x="971600" y="5661248"/>
            <a:ext cx="7056784" cy="400110"/>
          </a:xfrm>
          <a:prstGeom prst="rect">
            <a:avLst/>
          </a:prstGeom>
          <a:noFill/>
        </p:spPr>
        <p:txBody>
          <a:bodyPr wrap="square" rtlCol="0">
            <a:spAutoFit/>
          </a:bodyPr>
          <a:lstStyle/>
          <a:p>
            <a:pPr algn="ctr"/>
            <a:r>
              <a:rPr lang="da-DK" sz="2000" b="0" i="1" dirty="0" smtClean="0">
                <a:latin typeface="+mj-lt"/>
              </a:rPr>
              <a:t>Det kræver at man virkelig vil, men det virker!</a:t>
            </a:r>
            <a:endParaRPr lang="da-DK" sz="2000" b="0" i="1" dirty="0">
              <a:latin typeface="+mj-lt"/>
            </a:endParaRPr>
          </a:p>
        </p:txBody>
      </p:sp>
    </p:spTree>
    <p:extLst>
      <p:ext uri="{BB962C8B-B14F-4D97-AF65-F5344CB8AC3E}">
        <p14:creationId xmlns:p14="http://schemas.microsoft.com/office/powerpoint/2010/main" val="4152289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580830" y="2461189"/>
            <a:ext cx="4144710" cy="461665"/>
          </a:xfrm>
          <a:prstGeom prst="rect">
            <a:avLst/>
          </a:prstGeom>
          <a:noFill/>
        </p:spPr>
        <p:txBody>
          <a:bodyPr wrap="square" rtlCol="0">
            <a:spAutoFit/>
          </a:bodyPr>
          <a:lstStyle/>
          <a:p>
            <a:r>
              <a:rPr lang="da-DK" sz="2400" dirty="0" smtClean="0">
                <a:solidFill>
                  <a:schemeClr val="bg1"/>
                </a:solidFill>
              </a:rPr>
              <a:t>”High-</a:t>
            </a:r>
            <a:r>
              <a:rPr lang="da-DK" sz="2400" dirty="0" err="1" smtClean="0">
                <a:solidFill>
                  <a:schemeClr val="bg1"/>
                </a:solidFill>
              </a:rPr>
              <a:t>Impact</a:t>
            </a:r>
            <a:r>
              <a:rPr lang="da-DK" sz="2400" dirty="0" smtClean="0">
                <a:solidFill>
                  <a:schemeClr val="bg1"/>
                </a:solidFill>
              </a:rPr>
              <a:t> </a:t>
            </a:r>
            <a:r>
              <a:rPr lang="da-DK" sz="2400" dirty="0" err="1" smtClean="0">
                <a:solidFill>
                  <a:schemeClr val="bg1"/>
                </a:solidFill>
              </a:rPr>
              <a:t>Leadership</a:t>
            </a:r>
            <a:r>
              <a:rPr lang="da-DK" sz="2400" dirty="0" smtClean="0">
                <a:solidFill>
                  <a:schemeClr val="bg1"/>
                </a:solidFill>
              </a:rPr>
              <a:t>”</a:t>
            </a:r>
            <a:endParaRPr lang="da-DK" sz="2400" dirty="0">
              <a:solidFill>
                <a:schemeClr val="bg1"/>
              </a:solidFill>
            </a:endParaRPr>
          </a:p>
        </p:txBody>
      </p:sp>
    </p:spTree>
    <p:extLst>
      <p:ext uri="{BB962C8B-B14F-4D97-AF65-F5344CB8AC3E}">
        <p14:creationId xmlns:p14="http://schemas.microsoft.com/office/powerpoint/2010/main" val="4010751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8774" y="304800"/>
            <a:ext cx="6613797" cy="647700"/>
          </a:xfrm>
        </p:spPr>
        <p:txBody>
          <a:bodyPr/>
          <a:lstStyle/>
          <a:p>
            <a:r>
              <a:rPr lang="da-DK" sz="2000" dirty="0" smtClean="0"/>
              <a:t>«High-</a:t>
            </a:r>
            <a:r>
              <a:rPr lang="da-DK" sz="2000" dirty="0" err="1" smtClean="0"/>
              <a:t>Impact</a:t>
            </a:r>
            <a:r>
              <a:rPr lang="da-DK" sz="2000" dirty="0" smtClean="0"/>
              <a:t> </a:t>
            </a:r>
            <a:r>
              <a:rPr lang="da-DK" sz="2000" dirty="0" err="1" smtClean="0"/>
              <a:t>Leadership</a:t>
            </a:r>
            <a:r>
              <a:rPr lang="da-DK" sz="2000" dirty="0" smtClean="0"/>
              <a:t>» er en forudsætning for et sundhedsvæsen som arbejder med </a:t>
            </a:r>
            <a:r>
              <a:rPr lang="da-DK" sz="2000" dirty="0" err="1" smtClean="0"/>
              <a:t>Triple</a:t>
            </a:r>
            <a:r>
              <a:rPr lang="da-DK" sz="2000" dirty="0" smtClean="0"/>
              <a:t> </a:t>
            </a:r>
            <a:r>
              <a:rPr lang="da-DK" sz="2000" dirty="0" err="1" smtClean="0"/>
              <a:t>Aim</a:t>
            </a:r>
            <a:endParaRPr lang="da-DK" sz="2000" dirty="0"/>
          </a:p>
        </p:txBody>
      </p:sp>
      <p:grpSp>
        <p:nvGrpSpPr>
          <p:cNvPr id="26" name="Gruppe 25"/>
          <p:cNvGrpSpPr/>
          <p:nvPr/>
        </p:nvGrpSpPr>
        <p:grpSpPr>
          <a:xfrm>
            <a:off x="352416" y="1442416"/>
            <a:ext cx="8365795" cy="468000"/>
            <a:chOff x="352416" y="1442416"/>
            <a:chExt cx="8365795" cy="468000"/>
          </a:xfrm>
        </p:grpSpPr>
        <p:sp>
          <p:nvSpPr>
            <p:cNvPr id="6" name="Avrundet rektangel 5"/>
            <p:cNvSpPr/>
            <p:nvPr/>
          </p:nvSpPr>
          <p:spPr bwMode="auto">
            <a:xfrm>
              <a:off x="352416" y="1442416"/>
              <a:ext cx="4657735" cy="468000"/>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bg1"/>
                  </a:solidFill>
                  <a:effectLst/>
                  <a:latin typeface="+mn-lt"/>
                </a:rPr>
                <a:t>New Mental Models</a:t>
              </a:r>
            </a:p>
          </p:txBody>
        </p:sp>
        <p:sp>
          <p:nvSpPr>
            <p:cNvPr id="22" name="Rektangel 21"/>
            <p:cNvSpPr/>
            <p:nvPr/>
          </p:nvSpPr>
          <p:spPr>
            <a:xfrm>
              <a:off x="4991100" y="1543731"/>
              <a:ext cx="3727111" cy="307777"/>
            </a:xfrm>
            <a:prstGeom prst="rect">
              <a:avLst/>
            </a:prstGeom>
          </p:spPr>
          <p:txBody>
            <a:bodyPr wrap="none">
              <a:spAutoFit/>
            </a:bodyPr>
            <a:lstStyle/>
            <a:p>
              <a:r>
                <a:rPr lang="da-DK" dirty="0">
                  <a:solidFill>
                    <a:schemeClr val="tx2"/>
                  </a:solidFill>
                </a:rPr>
                <a:t>Hvordan ledere </a:t>
              </a:r>
              <a:r>
                <a:rPr lang="da-DK" dirty="0" smtClean="0">
                  <a:solidFill>
                    <a:schemeClr val="tx2"/>
                  </a:solidFill>
                </a:rPr>
                <a:t>ser udfordringer </a:t>
              </a:r>
              <a:r>
                <a:rPr lang="da-DK" dirty="0">
                  <a:solidFill>
                    <a:schemeClr val="tx2"/>
                  </a:solidFill>
                </a:rPr>
                <a:t>og </a:t>
              </a:r>
              <a:r>
                <a:rPr lang="da-DK" dirty="0" smtClean="0">
                  <a:solidFill>
                    <a:schemeClr val="tx2"/>
                  </a:solidFill>
                </a:rPr>
                <a:t>løsninger</a:t>
              </a:r>
              <a:endParaRPr lang="da-DK" dirty="0">
                <a:solidFill>
                  <a:schemeClr val="tx2"/>
                </a:solidFill>
              </a:endParaRPr>
            </a:p>
          </p:txBody>
        </p:sp>
      </p:grpSp>
      <p:grpSp>
        <p:nvGrpSpPr>
          <p:cNvPr id="27" name="Gruppe 26"/>
          <p:cNvGrpSpPr/>
          <p:nvPr/>
        </p:nvGrpSpPr>
        <p:grpSpPr>
          <a:xfrm>
            <a:off x="352416" y="2009766"/>
            <a:ext cx="7779031" cy="468000"/>
            <a:chOff x="352416" y="2049822"/>
            <a:chExt cx="7779031" cy="468000"/>
          </a:xfrm>
        </p:grpSpPr>
        <p:sp>
          <p:nvSpPr>
            <p:cNvPr id="11" name="Avrundet rektangel 10"/>
            <p:cNvSpPr/>
            <p:nvPr/>
          </p:nvSpPr>
          <p:spPr bwMode="auto">
            <a:xfrm>
              <a:off x="352416" y="2049822"/>
              <a:ext cx="4657735" cy="468000"/>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kumimoji="0" lang="da-DK" sz="1600" b="1" i="0" u="none" strike="noStrike" cap="none" normalizeH="0" baseline="0" dirty="0" smtClean="0">
                  <a:ln>
                    <a:noFill/>
                  </a:ln>
                  <a:solidFill>
                    <a:schemeClr val="bg1"/>
                  </a:solidFill>
                  <a:effectLst/>
                  <a:latin typeface="+mn-lt"/>
                </a:rPr>
                <a:t>High-</a:t>
              </a:r>
              <a:r>
                <a:rPr kumimoji="0" lang="da-DK" sz="1600" b="1" i="0" u="none" strike="noStrike" cap="none" normalizeH="0" baseline="0" dirty="0" err="1" smtClean="0">
                  <a:ln>
                    <a:noFill/>
                  </a:ln>
                  <a:solidFill>
                    <a:schemeClr val="bg1"/>
                  </a:solidFill>
                  <a:effectLst/>
                  <a:latin typeface="+mn-lt"/>
                </a:rPr>
                <a:t>Impact</a:t>
              </a:r>
              <a:r>
                <a:rPr kumimoji="0" lang="da-DK" sz="1600" b="1" i="0" u="none" strike="noStrike" cap="none" normalizeH="0" baseline="0" dirty="0" smtClean="0">
                  <a:ln>
                    <a:noFill/>
                  </a:ln>
                  <a:solidFill>
                    <a:schemeClr val="bg1"/>
                  </a:solidFill>
                  <a:effectLst/>
                  <a:latin typeface="+mn-lt"/>
                </a:rPr>
                <a:t> </a:t>
              </a:r>
              <a:r>
                <a:rPr kumimoji="0" lang="da-DK" sz="1600" b="1" i="0" u="none" strike="noStrike" cap="none" normalizeH="0" baseline="0" dirty="0" err="1" smtClean="0">
                  <a:ln>
                    <a:noFill/>
                  </a:ln>
                  <a:solidFill>
                    <a:schemeClr val="bg1"/>
                  </a:solidFill>
                  <a:effectLst/>
                  <a:latin typeface="+mn-lt"/>
                </a:rPr>
                <a:t>Leadership</a:t>
              </a:r>
              <a:r>
                <a:rPr lang="da-DK" sz="1600" dirty="0">
                  <a:solidFill>
                    <a:schemeClr val="bg1"/>
                  </a:solidFill>
                  <a:latin typeface="+mn-lt"/>
                </a:rPr>
                <a:t> adfærd</a:t>
              </a:r>
              <a:r>
                <a:rPr lang="da-DK" sz="1600" dirty="0" smtClean="0">
                  <a:solidFill>
                    <a:schemeClr val="bg1"/>
                  </a:solidFill>
                  <a:latin typeface="+mn-lt"/>
                </a:rPr>
                <a:t> </a:t>
              </a:r>
              <a:endParaRPr kumimoji="0" lang="da-DK" sz="1600" b="1" i="0" u="none" strike="noStrike" cap="none" normalizeH="0" baseline="0" dirty="0" smtClean="0">
                <a:ln>
                  <a:noFill/>
                </a:ln>
                <a:solidFill>
                  <a:schemeClr val="bg1"/>
                </a:solidFill>
                <a:effectLst/>
                <a:latin typeface="+mn-lt"/>
              </a:endParaRPr>
            </a:p>
          </p:txBody>
        </p:sp>
        <p:sp>
          <p:nvSpPr>
            <p:cNvPr id="23" name="Rektangel 22"/>
            <p:cNvSpPr/>
            <p:nvPr/>
          </p:nvSpPr>
          <p:spPr>
            <a:xfrm>
              <a:off x="4991100" y="2129933"/>
              <a:ext cx="3140347" cy="307777"/>
            </a:xfrm>
            <a:prstGeom prst="rect">
              <a:avLst/>
            </a:prstGeom>
          </p:spPr>
          <p:txBody>
            <a:bodyPr wrap="none">
              <a:spAutoFit/>
            </a:bodyPr>
            <a:lstStyle/>
            <a:p>
              <a:r>
                <a:rPr lang="da-DK" dirty="0">
                  <a:solidFill>
                    <a:schemeClr val="tx2"/>
                  </a:solidFill>
                </a:rPr>
                <a:t>Hvad ledere gøre for at gøre en </a:t>
              </a:r>
              <a:r>
                <a:rPr lang="da-DK" dirty="0" smtClean="0">
                  <a:solidFill>
                    <a:schemeClr val="tx2"/>
                  </a:solidFill>
                </a:rPr>
                <a:t>forskel</a:t>
              </a:r>
              <a:endParaRPr lang="da-DK" dirty="0">
                <a:solidFill>
                  <a:schemeClr val="tx2"/>
                </a:solidFill>
              </a:endParaRPr>
            </a:p>
          </p:txBody>
        </p:sp>
      </p:grpSp>
      <p:grpSp>
        <p:nvGrpSpPr>
          <p:cNvPr id="28" name="Gruppe 27"/>
          <p:cNvGrpSpPr/>
          <p:nvPr/>
        </p:nvGrpSpPr>
        <p:grpSpPr>
          <a:xfrm>
            <a:off x="352415" y="2577115"/>
            <a:ext cx="7777365" cy="468000"/>
            <a:chOff x="352415" y="2657227"/>
            <a:chExt cx="7777365" cy="468000"/>
          </a:xfrm>
        </p:grpSpPr>
        <p:sp>
          <p:nvSpPr>
            <p:cNvPr id="13" name="Avrundet rektangel 12"/>
            <p:cNvSpPr/>
            <p:nvPr/>
          </p:nvSpPr>
          <p:spPr bwMode="auto">
            <a:xfrm>
              <a:off x="352415" y="2657227"/>
              <a:ext cx="4657735" cy="468000"/>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bg1"/>
                  </a:solidFill>
                  <a:effectLst/>
                  <a:latin typeface="+mn-lt"/>
                </a:rPr>
                <a:t>IHI High-</a:t>
              </a:r>
              <a:r>
                <a:rPr kumimoji="0" lang="da-DK" sz="1600" b="1" i="0" u="none" strike="noStrike" cap="none" normalizeH="0" baseline="0" dirty="0" err="1" smtClean="0">
                  <a:ln>
                    <a:noFill/>
                  </a:ln>
                  <a:solidFill>
                    <a:schemeClr val="bg1"/>
                  </a:solidFill>
                  <a:effectLst/>
                  <a:latin typeface="+mn-lt"/>
                </a:rPr>
                <a:t>Impact</a:t>
              </a:r>
              <a:r>
                <a:rPr kumimoji="0" lang="da-DK" sz="1600" b="1" i="0" u="none" strike="noStrike" cap="none" normalizeH="0" dirty="0" smtClean="0">
                  <a:ln>
                    <a:noFill/>
                  </a:ln>
                  <a:solidFill>
                    <a:schemeClr val="bg1"/>
                  </a:solidFill>
                  <a:effectLst/>
                  <a:latin typeface="+mn-lt"/>
                </a:rPr>
                <a:t> </a:t>
              </a:r>
              <a:r>
                <a:rPr kumimoji="0" lang="da-DK" sz="1600" b="1" i="0" u="none" strike="noStrike" cap="none" normalizeH="0" dirty="0" err="1" smtClean="0">
                  <a:ln>
                    <a:noFill/>
                  </a:ln>
                  <a:solidFill>
                    <a:schemeClr val="bg1"/>
                  </a:solidFill>
                  <a:effectLst/>
                  <a:latin typeface="+mn-lt"/>
                </a:rPr>
                <a:t>Leadership</a:t>
              </a:r>
              <a:r>
                <a:rPr kumimoji="0" lang="da-DK" sz="1600" b="1" i="0" u="none" strike="noStrike" cap="none" normalizeH="0" dirty="0" smtClean="0">
                  <a:ln>
                    <a:noFill/>
                  </a:ln>
                  <a:solidFill>
                    <a:schemeClr val="bg1"/>
                  </a:solidFill>
                  <a:effectLst/>
                  <a:latin typeface="+mn-lt"/>
                </a:rPr>
                <a:t> Framework</a:t>
              </a:r>
            </a:p>
          </p:txBody>
        </p:sp>
        <p:sp>
          <p:nvSpPr>
            <p:cNvPr id="24" name="Rektangel 23"/>
            <p:cNvSpPr/>
            <p:nvPr/>
          </p:nvSpPr>
          <p:spPr>
            <a:xfrm>
              <a:off x="4991100" y="2737338"/>
              <a:ext cx="3138680" cy="307777"/>
            </a:xfrm>
            <a:prstGeom prst="rect">
              <a:avLst/>
            </a:prstGeom>
          </p:spPr>
          <p:txBody>
            <a:bodyPr wrap="none">
              <a:spAutoFit/>
            </a:bodyPr>
            <a:lstStyle/>
            <a:p>
              <a:r>
                <a:rPr lang="da-DK" dirty="0" smtClean="0">
                  <a:solidFill>
                    <a:schemeClr val="tx2"/>
                  </a:solidFill>
                </a:rPr>
                <a:t>Hvor ledere bør fokusere deres indsats</a:t>
              </a:r>
              <a:endParaRPr lang="da-DK" dirty="0">
                <a:solidFill>
                  <a:schemeClr val="tx2"/>
                </a:solidFill>
              </a:endParaRPr>
            </a:p>
          </p:txBody>
        </p:sp>
      </p:grpSp>
      <p:sp>
        <p:nvSpPr>
          <p:cNvPr id="30" name="TextBox 7"/>
          <p:cNvSpPr txBox="1"/>
          <p:nvPr/>
        </p:nvSpPr>
        <p:spPr>
          <a:xfrm>
            <a:off x="335024" y="6353299"/>
            <a:ext cx="4789426" cy="261610"/>
          </a:xfrm>
          <a:prstGeom prst="rect">
            <a:avLst/>
          </a:prstGeom>
          <a:noFill/>
        </p:spPr>
        <p:txBody>
          <a:bodyPr wrap="square" rtlCol="0">
            <a:spAutoFit/>
          </a:bodyPr>
          <a:lstStyle/>
          <a:p>
            <a:r>
              <a:rPr lang="da-DK" sz="1100" b="0" dirty="0" err="1" smtClean="0">
                <a:cs typeface="Times New Roman" panose="02020603050405020304" pitchFamily="18" charset="0"/>
              </a:rPr>
              <a:t>Swensen</a:t>
            </a:r>
            <a:r>
              <a:rPr lang="da-DK" sz="1100" b="0" dirty="0" smtClean="0">
                <a:cs typeface="Times New Roman" panose="02020603050405020304" pitchFamily="18" charset="0"/>
              </a:rPr>
              <a:t> et al. (2013)</a:t>
            </a:r>
            <a:endParaRPr lang="da-DK" sz="1100" b="0" dirty="0">
              <a:cs typeface="Times New Roman" panose="02020603050405020304" pitchFamily="18" charset="0"/>
            </a:endParaRPr>
          </a:p>
        </p:txBody>
      </p:sp>
    </p:spTree>
    <p:extLst>
      <p:ext uri="{BB962C8B-B14F-4D97-AF65-F5344CB8AC3E}">
        <p14:creationId xmlns:p14="http://schemas.microsoft.com/office/powerpoint/2010/main" val="933893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8774" y="304800"/>
            <a:ext cx="6613797" cy="647700"/>
          </a:xfrm>
        </p:spPr>
        <p:txBody>
          <a:bodyPr/>
          <a:lstStyle/>
          <a:p>
            <a:r>
              <a:rPr lang="da-DK" sz="2000" dirty="0"/>
              <a:t>«High-</a:t>
            </a:r>
            <a:r>
              <a:rPr lang="da-DK" sz="2000" dirty="0" err="1"/>
              <a:t>Impact</a:t>
            </a:r>
            <a:r>
              <a:rPr lang="da-DK" sz="2000" dirty="0"/>
              <a:t> </a:t>
            </a:r>
            <a:r>
              <a:rPr lang="da-DK" sz="2000" dirty="0" err="1"/>
              <a:t>Leadership</a:t>
            </a:r>
            <a:r>
              <a:rPr lang="da-DK" sz="2000" dirty="0"/>
              <a:t>» er en forudsætning for et sundhedsvæsen som arbejder med </a:t>
            </a:r>
            <a:r>
              <a:rPr lang="da-DK" sz="2000" dirty="0" err="1"/>
              <a:t>Triple</a:t>
            </a:r>
            <a:r>
              <a:rPr lang="da-DK" sz="2000" dirty="0"/>
              <a:t> </a:t>
            </a:r>
            <a:r>
              <a:rPr lang="da-DK" sz="2000" dirty="0" err="1"/>
              <a:t>Aim</a:t>
            </a:r>
            <a:endParaRPr lang="da-DK" sz="2000" dirty="0"/>
          </a:p>
        </p:txBody>
      </p:sp>
      <p:grpSp>
        <p:nvGrpSpPr>
          <p:cNvPr id="26" name="Gruppe 25"/>
          <p:cNvGrpSpPr/>
          <p:nvPr/>
        </p:nvGrpSpPr>
        <p:grpSpPr>
          <a:xfrm>
            <a:off x="352416" y="1442416"/>
            <a:ext cx="8320910" cy="468000"/>
            <a:chOff x="352416" y="1442416"/>
            <a:chExt cx="8320910" cy="468000"/>
          </a:xfrm>
        </p:grpSpPr>
        <p:sp>
          <p:nvSpPr>
            <p:cNvPr id="6" name="Avrundet rektangel 5"/>
            <p:cNvSpPr/>
            <p:nvPr/>
          </p:nvSpPr>
          <p:spPr bwMode="auto">
            <a:xfrm>
              <a:off x="352416" y="1442416"/>
              <a:ext cx="4657735" cy="468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bg1"/>
                  </a:solidFill>
                  <a:effectLst/>
                  <a:latin typeface="+mn-lt"/>
                </a:rPr>
                <a:t>New Mental Models</a:t>
              </a:r>
            </a:p>
          </p:txBody>
        </p:sp>
        <p:sp>
          <p:nvSpPr>
            <p:cNvPr id="22" name="Rektangel 21"/>
            <p:cNvSpPr/>
            <p:nvPr/>
          </p:nvSpPr>
          <p:spPr>
            <a:xfrm>
              <a:off x="4991100" y="1543731"/>
              <a:ext cx="3682226" cy="307777"/>
            </a:xfrm>
            <a:prstGeom prst="rect">
              <a:avLst/>
            </a:prstGeom>
          </p:spPr>
          <p:txBody>
            <a:bodyPr wrap="none">
              <a:spAutoFit/>
            </a:bodyPr>
            <a:lstStyle/>
            <a:p>
              <a:r>
                <a:rPr lang="da-DK" dirty="0">
                  <a:solidFill>
                    <a:schemeClr val="tx2"/>
                  </a:solidFill>
                </a:rPr>
                <a:t>Hvordan ledere ser udfordringer og løsninger</a:t>
              </a:r>
            </a:p>
          </p:txBody>
        </p:sp>
      </p:grpSp>
      <p:grpSp>
        <p:nvGrpSpPr>
          <p:cNvPr id="27" name="Gruppe 26"/>
          <p:cNvGrpSpPr/>
          <p:nvPr/>
        </p:nvGrpSpPr>
        <p:grpSpPr>
          <a:xfrm>
            <a:off x="352416" y="2009766"/>
            <a:ext cx="7779031" cy="468000"/>
            <a:chOff x="352416" y="2049822"/>
            <a:chExt cx="7779031" cy="468000"/>
          </a:xfrm>
        </p:grpSpPr>
        <p:sp>
          <p:nvSpPr>
            <p:cNvPr id="11" name="Avrundet rektangel 10"/>
            <p:cNvSpPr/>
            <p:nvPr/>
          </p:nvSpPr>
          <p:spPr bwMode="auto">
            <a:xfrm>
              <a:off x="352416" y="2049822"/>
              <a:ext cx="4657735" cy="4680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bg1"/>
                  </a:solidFill>
                  <a:effectLst/>
                  <a:latin typeface="+mn-lt"/>
                </a:rPr>
                <a:t>High-</a:t>
              </a:r>
              <a:r>
                <a:rPr kumimoji="0" lang="da-DK" sz="1600" b="1" i="0" u="none" strike="noStrike" cap="none" normalizeH="0" baseline="0" dirty="0" err="1" smtClean="0">
                  <a:ln>
                    <a:noFill/>
                  </a:ln>
                  <a:solidFill>
                    <a:schemeClr val="bg1"/>
                  </a:solidFill>
                  <a:effectLst/>
                  <a:latin typeface="+mn-lt"/>
                </a:rPr>
                <a:t>Impact</a:t>
              </a:r>
              <a:r>
                <a:rPr kumimoji="0" lang="da-DK" sz="1600" b="1" i="0" u="none" strike="noStrike" cap="none" normalizeH="0" baseline="0" dirty="0" smtClean="0">
                  <a:ln>
                    <a:noFill/>
                  </a:ln>
                  <a:solidFill>
                    <a:schemeClr val="bg1"/>
                  </a:solidFill>
                  <a:effectLst/>
                  <a:latin typeface="+mn-lt"/>
                </a:rPr>
                <a:t> </a:t>
              </a:r>
              <a:r>
                <a:rPr kumimoji="0" lang="da-DK" sz="1600" b="1" i="0" u="none" strike="noStrike" cap="none" normalizeH="0" baseline="0" dirty="0" err="1" smtClean="0">
                  <a:ln>
                    <a:noFill/>
                  </a:ln>
                  <a:solidFill>
                    <a:schemeClr val="bg1"/>
                  </a:solidFill>
                  <a:effectLst/>
                  <a:latin typeface="+mn-lt"/>
                </a:rPr>
                <a:t>Leadership</a:t>
              </a:r>
              <a:r>
                <a:rPr lang="da-DK" sz="1600" dirty="0">
                  <a:solidFill>
                    <a:schemeClr val="bg1"/>
                  </a:solidFill>
                  <a:latin typeface="+mn-lt"/>
                </a:rPr>
                <a:t> </a:t>
              </a:r>
              <a:r>
                <a:rPr kumimoji="0" lang="da-DK" sz="1600" b="1" i="0" u="none" strike="noStrike" cap="none" normalizeH="0" baseline="0" dirty="0" smtClean="0">
                  <a:ln>
                    <a:noFill/>
                  </a:ln>
                  <a:solidFill>
                    <a:schemeClr val="bg1"/>
                  </a:solidFill>
                  <a:effectLst/>
                  <a:latin typeface="+mn-lt"/>
                </a:rPr>
                <a:t>adfærd</a:t>
              </a:r>
            </a:p>
          </p:txBody>
        </p:sp>
        <p:sp>
          <p:nvSpPr>
            <p:cNvPr id="23" name="Rektangel 22"/>
            <p:cNvSpPr/>
            <p:nvPr/>
          </p:nvSpPr>
          <p:spPr>
            <a:xfrm>
              <a:off x="4991100" y="2129933"/>
              <a:ext cx="3140347" cy="307777"/>
            </a:xfrm>
            <a:prstGeom prst="rect">
              <a:avLst/>
            </a:prstGeom>
          </p:spPr>
          <p:txBody>
            <a:bodyPr wrap="none">
              <a:spAutoFit/>
            </a:bodyPr>
            <a:lstStyle/>
            <a:p>
              <a:r>
                <a:rPr lang="da-DK" dirty="0">
                  <a:solidFill>
                    <a:schemeClr val="bg1">
                      <a:lumMod val="75000"/>
                    </a:schemeClr>
                  </a:solidFill>
                </a:rPr>
                <a:t>Hvad ledere gøre for at gøre en forskel</a:t>
              </a:r>
            </a:p>
          </p:txBody>
        </p:sp>
      </p:grpSp>
      <p:grpSp>
        <p:nvGrpSpPr>
          <p:cNvPr id="28" name="Gruppe 27"/>
          <p:cNvGrpSpPr/>
          <p:nvPr/>
        </p:nvGrpSpPr>
        <p:grpSpPr>
          <a:xfrm>
            <a:off x="352415" y="2577115"/>
            <a:ext cx="7777365" cy="468000"/>
            <a:chOff x="352415" y="2657227"/>
            <a:chExt cx="7777365" cy="468000"/>
          </a:xfrm>
        </p:grpSpPr>
        <p:sp>
          <p:nvSpPr>
            <p:cNvPr id="13" name="Avrundet rektangel 12"/>
            <p:cNvSpPr/>
            <p:nvPr/>
          </p:nvSpPr>
          <p:spPr bwMode="auto">
            <a:xfrm>
              <a:off x="352415" y="2657227"/>
              <a:ext cx="4657735" cy="4680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bg1"/>
                  </a:solidFill>
                  <a:effectLst/>
                  <a:latin typeface="+mn-lt"/>
                </a:rPr>
                <a:t>IHI High-</a:t>
              </a:r>
              <a:r>
                <a:rPr kumimoji="0" lang="da-DK" sz="1600" b="1" i="0" u="none" strike="noStrike" cap="none" normalizeH="0" baseline="0" dirty="0" err="1" smtClean="0">
                  <a:ln>
                    <a:noFill/>
                  </a:ln>
                  <a:solidFill>
                    <a:schemeClr val="bg1"/>
                  </a:solidFill>
                  <a:effectLst/>
                  <a:latin typeface="+mn-lt"/>
                </a:rPr>
                <a:t>Impact</a:t>
              </a:r>
              <a:r>
                <a:rPr kumimoji="0" lang="da-DK" sz="1600" b="1" i="0" u="none" strike="noStrike" cap="none" normalizeH="0" dirty="0" smtClean="0">
                  <a:ln>
                    <a:noFill/>
                  </a:ln>
                  <a:solidFill>
                    <a:schemeClr val="bg1"/>
                  </a:solidFill>
                  <a:effectLst/>
                  <a:latin typeface="+mn-lt"/>
                </a:rPr>
                <a:t> </a:t>
              </a:r>
              <a:r>
                <a:rPr kumimoji="0" lang="da-DK" sz="1600" b="1" i="0" u="none" strike="noStrike" cap="none" normalizeH="0" dirty="0" err="1" smtClean="0">
                  <a:ln>
                    <a:noFill/>
                  </a:ln>
                  <a:solidFill>
                    <a:schemeClr val="bg1"/>
                  </a:solidFill>
                  <a:effectLst/>
                  <a:latin typeface="+mn-lt"/>
                </a:rPr>
                <a:t>Leadership</a:t>
              </a:r>
              <a:r>
                <a:rPr kumimoji="0" lang="da-DK" sz="1600" b="1" i="0" u="none" strike="noStrike" cap="none" normalizeH="0" dirty="0" smtClean="0">
                  <a:ln>
                    <a:noFill/>
                  </a:ln>
                  <a:solidFill>
                    <a:schemeClr val="bg1"/>
                  </a:solidFill>
                  <a:effectLst/>
                  <a:latin typeface="+mn-lt"/>
                </a:rPr>
                <a:t> Framework</a:t>
              </a:r>
            </a:p>
          </p:txBody>
        </p:sp>
        <p:sp>
          <p:nvSpPr>
            <p:cNvPr id="24" name="Rektangel 23"/>
            <p:cNvSpPr/>
            <p:nvPr/>
          </p:nvSpPr>
          <p:spPr>
            <a:xfrm>
              <a:off x="4991100" y="2737338"/>
              <a:ext cx="3138680" cy="307777"/>
            </a:xfrm>
            <a:prstGeom prst="rect">
              <a:avLst/>
            </a:prstGeom>
          </p:spPr>
          <p:txBody>
            <a:bodyPr wrap="none">
              <a:spAutoFit/>
            </a:bodyPr>
            <a:lstStyle/>
            <a:p>
              <a:r>
                <a:rPr lang="da-DK" dirty="0">
                  <a:solidFill>
                    <a:schemeClr val="bg1">
                      <a:lumMod val="75000"/>
                    </a:schemeClr>
                  </a:solidFill>
                </a:rPr>
                <a:t>Hvor ledere bør fokusere deres indsats</a:t>
              </a:r>
            </a:p>
          </p:txBody>
        </p:sp>
      </p:grpSp>
      <p:sp>
        <p:nvSpPr>
          <p:cNvPr id="3" name="Avrundet rektangel 2"/>
          <p:cNvSpPr/>
          <p:nvPr/>
        </p:nvSpPr>
        <p:spPr bwMode="auto">
          <a:xfrm>
            <a:off x="1068729" y="3181350"/>
            <a:ext cx="3240000" cy="2959100"/>
          </a:xfrm>
          <a:prstGeom prst="round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91440" tIns="720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accent1"/>
                </a:solidFill>
                <a:effectLst/>
                <a:latin typeface="Times New Roman" pitchFamily="18" charset="0"/>
              </a:rPr>
              <a:t>Volume</a:t>
            </a:r>
            <a:endParaRPr kumimoji="0" lang="da-DK" sz="1600" b="1" i="0" u="none" strike="noStrike" cap="none" normalizeH="0" baseline="0" dirty="0" smtClean="0">
              <a:ln>
                <a:noFill/>
              </a:ln>
              <a:solidFill>
                <a:schemeClr val="accent1"/>
              </a:solidFill>
              <a:effectLst/>
              <a:latin typeface="Times New Roman" pitchFamily="18" charset="0"/>
            </a:endParaRPr>
          </a:p>
        </p:txBody>
      </p:sp>
      <p:sp>
        <p:nvSpPr>
          <p:cNvPr id="14" name="Avrundet rektangel 13"/>
          <p:cNvSpPr/>
          <p:nvPr/>
        </p:nvSpPr>
        <p:spPr bwMode="auto">
          <a:xfrm>
            <a:off x="4835271" y="3181350"/>
            <a:ext cx="3240000" cy="2959100"/>
          </a:xfrm>
          <a:prstGeom prst="roundRect">
            <a:avLst/>
          </a:prstGeom>
          <a:solidFill>
            <a:schemeClr val="bg1"/>
          </a:solidFill>
          <a:ln w="12700" cap="flat" cmpd="sng" algn="ctr">
            <a:solidFill>
              <a:schemeClr val="accent1"/>
            </a:solidFill>
            <a:prstDash val="solid"/>
            <a:round/>
            <a:headEnd type="none" w="med" len="med"/>
            <a:tailEnd type="none" w="med" len="med"/>
          </a:ln>
          <a:effectLst/>
        </p:spPr>
        <p:txBody>
          <a:bodyPr vert="horz" wrap="square" lIns="91440" tIns="360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accent1"/>
                </a:solidFill>
                <a:effectLst/>
                <a:latin typeface="Times New Roman" pitchFamily="18" charset="0"/>
              </a:rPr>
              <a:t>Værdi</a:t>
            </a:r>
          </a:p>
        </p:txBody>
      </p:sp>
      <p:grpSp>
        <p:nvGrpSpPr>
          <p:cNvPr id="30" name="Gruppe 29"/>
          <p:cNvGrpSpPr/>
          <p:nvPr/>
        </p:nvGrpSpPr>
        <p:grpSpPr>
          <a:xfrm>
            <a:off x="1302909" y="3676650"/>
            <a:ext cx="6538362" cy="468000"/>
            <a:chOff x="1302909" y="3657600"/>
            <a:chExt cx="6538362" cy="468000"/>
          </a:xfrm>
        </p:grpSpPr>
        <p:sp>
          <p:nvSpPr>
            <p:cNvPr id="4" name="Avrundet rektangel 3"/>
            <p:cNvSpPr/>
            <p:nvPr/>
          </p:nvSpPr>
          <p:spPr bwMode="auto">
            <a:xfrm>
              <a:off x="1302909" y="3657600"/>
              <a:ext cx="2771639" cy="468000"/>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a-DK" dirty="0" smtClean="0">
                  <a:solidFill>
                    <a:schemeClr val="bg1"/>
                  </a:solidFill>
                </a:rPr>
                <a:t>Patienttilfredshed</a:t>
              </a:r>
              <a:endParaRPr kumimoji="0" lang="da-DK" sz="1400" b="1" i="0" u="none" strike="noStrike" cap="none" normalizeH="0" baseline="0" dirty="0" smtClean="0">
                <a:ln>
                  <a:noFill/>
                </a:ln>
                <a:solidFill>
                  <a:schemeClr val="bg1"/>
                </a:solidFill>
                <a:effectLst/>
              </a:endParaRPr>
            </a:p>
          </p:txBody>
        </p:sp>
        <p:sp>
          <p:nvSpPr>
            <p:cNvPr id="19" name="Avrundet rektangel 18"/>
            <p:cNvSpPr/>
            <p:nvPr/>
          </p:nvSpPr>
          <p:spPr bwMode="auto">
            <a:xfrm>
              <a:off x="5069271" y="3657600"/>
              <a:ext cx="2772000" cy="468000"/>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a-DK" dirty="0">
                  <a:solidFill>
                    <a:schemeClr val="bg1"/>
                  </a:solidFill>
                </a:rPr>
                <a:t>Personer som partnere i deres varetægt</a:t>
              </a:r>
              <a:endParaRPr kumimoji="0" lang="da-DK" sz="1400" b="1" i="0" u="none" strike="noStrike" cap="none" normalizeH="0" baseline="0" dirty="0" smtClean="0">
                <a:ln>
                  <a:noFill/>
                </a:ln>
                <a:solidFill>
                  <a:schemeClr val="bg1"/>
                </a:solidFill>
                <a:effectLst/>
              </a:endParaRPr>
            </a:p>
          </p:txBody>
        </p:sp>
        <p:sp>
          <p:nvSpPr>
            <p:cNvPr id="10" name="Pil høyre 9"/>
            <p:cNvSpPr/>
            <p:nvPr/>
          </p:nvSpPr>
          <p:spPr bwMode="auto">
            <a:xfrm>
              <a:off x="4109393" y="3747600"/>
              <a:ext cx="945404" cy="288000"/>
            </a:xfrm>
            <a:prstGeom prst="rightArrow">
              <a:avLst/>
            </a:prstGeom>
            <a:solidFill>
              <a:schemeClr val="accent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grpSp>
      <p:grpSp>
        <p:nvGrpSpPr>
          <p:cNvPr id="36" name="Gruppe 35"/>
          <p:cNvGrpSpPr/>
          <p:nvPr/>
        </p:nvGrpSpPr>
        <p:grpSpPr>
          <a:xfrm>
            <a:off x="1302909" y="5486400"/>
            <a:ext cx="6538362" cy="468000"/>
            <a:chOff x="1302909" y="5486400"/>
            <a:chExt cx="6538362" cy="468000"/>
          </a:xfrm>
        </p:grpSpPr>
        <p:sp>
          <p:nvSpPr>
            <p:cNvPr id="18" name="Avrundet rektangel 17"/>
            <p:cNvSpPr/>
            <p:nvPr/>
          </p:nvSpPr>
          <p:spPr bwMode="auto">
            <a:xfrm>
              <a:off x="1302909" y="5486400"/>
              <a:ext cx="2771639" cy="468000"/>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a-DK" dirty="0">
                  <a:solidFill>
                    <a:schemeClr val="bg1"/>
                  </a:solidFill>
                </a:rPr>
                <a:t>Kvalitetsafdelinger og eksperter</a:t>
              </a:r>
              <a:endParaRPr kumimoji="0" lang="da-DK" sz="1400" b="1" i="0" u="none" strike="noStrike" cap="none" normalizeH="0" baseline="0" dirty="0" smtClean="0">
                <a:ln>
                  <a:noFill/>
                </a:ln>
                <a:solidFill>
                  <a:schemeClr val="bg1"/>
                </a:solidFill>
                <a:effectLst/>
              </a:endParaRPr>
            </a:p>
          </p:txBody>
        </p:sp>
        <p:sp>
          <p:nvSpPr>
            <p:cNvPr id="25" name="Avrundet rektangel 24"/>
            <p:cNvSpPr/>
            <p:nvPr/>
          </p:nvSpPr>
          <p:spPr bwMode="auto">
            <a:xfrm>
              <a:off x="5069271" y="5486400"/>
              <a:ext cx="2772000" cy="468000"/>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a-DK" dirty="0">
                  <a:solidFill>
                    <a:schemeClr val="bg1"/>
                  </a:solidFill>
                </a:rPr>
                <a:t>Kvalitetsforbedring i det daglige arbejde for alle ansatte</a:t>
              </a:r>
              <a:endParaRPr kumimoji="0" lang="da-DK" sz="1400" b="1" i="0" u="none" strike="noStrike" cap="none" normalizeH="0" baseline="0" dirty="0" smtClean="0">
                <a:ln>
                  <a:noFill/>
                </a:ln>
                <a:solidFill>
                  <a:schemeClr val="bg1"/>
                </a:solidFill>
                <a:effectLst/>
              </a:endParaRPr>
            </a:p>
          </p:txBody>
        </p:sp>
        <p:sp>
          <p:nvSpPr>
            <p:cNvPr id="31" name="Pil høyre 30"/>
            <p:cNvSpPr/>
            <p:nvPr/>
          </p:nvSpPr>
          <p:spPr bwMode="auto">
            <a:xfrm>
              <a:off x="4109393" y="5576400"/>
              <a:ext cx="945404" cy="288000"/>
            </a:xfrm>
            <a:prstGeom prst="rightArrow">
              <a:avLst/>
            </a:prstGeom>
            <a:solidFill>
              <a:schemeClr val="accent4"/>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grpSp>
      <p:grpSp>
        <p:nvGrpSpPr>
          <p:cNvPr id="34" name="Gruppe 33"/>
          <p:cNvGrpSpPr/>
          <p:nvPr/>
        </p:nvGrpSpPr>
        <p:grpSpPr>
          <a:xfrm>
            <a:off x="1302909" y="4267200"/>
            <a:ext cx="6538362" cy="468000"/>
            <a:chOff x="1302909" y="4267200"/>
            <a:chExt cx="6538362" cy="468000"/>
          </a:xfrm>
        </p:grpSpPr>
        <p:sp>
          <p:nvSpPr>
            <p:cNvPr id="16" name="Avrundet rektangel 15"/>
            <p:cNvSpPr/>
            <p:nvPr/>
          </p:nvSpPr>
          <p:spPr bwMode="auto">
            <a:xfrm>
              <a:off x="1302909" y="4267200"/>
              <a:ext cx="2771639" cy="468000"/>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chemeClr val="bg1"/>
                  </a:solidFill>
                  <a:effectLst/>
                  <a:latin typeface="Times New Roman" pitchFamily="18" charset="0"/>
                </a:rPr>
                <a:t>Øget</a:t>
              </a:r>
              <a:r>
                <a:rPr kumimoji="0" lang="da-DK" sz="1400" b="1" i="0" u="none" strike="noStrike" cap="none" normalizeH="0" dirty="0" smtClean="0">
                  <a:ln>
                    <a:noFill/>
                  </a:ln>
                  <a:solidFill>
                    <a:schemeClr val="bg1"/>
                  </a:solidFill>
                  <a:effectLst/>
                  <a:latin typeface="Times New Roman" pitchFamily="18" charset="0"/>
                </a:rPr>
                <a:t> omsætning</a:t>
              </a:r>
              <a:endParaRPr kumimoji="0" lang="da-DK" sz="1400" b="1" i="0" u="none" strike="noStrike" cap="none" normalizeH="0" baseline="0" dirty="0" smtClean="0">
                <a:ln>
                  <a:noFill/>
                </a:ln>
                <a:solidFill>
                  <a:schemeClr val="bg1"/>
                </a:solidFill>
                <a:effectLst/>
                <a:latin typeface="Times New Roman" pitchFamily="18" charset="0"/>
              </a:endParaRPr>
            </a:p>
          </p:txBody>
        </p:sp>
        <p:sp>
          <p:nvSpPr>
            <p:cNvPr id="20" name="Avrundet rektangel 19"/>
            <p:cNvSpPr/>
            <p:nvPr/>
          </p:nvSpPr>
          <p:spPr bwMode="auto">
            <a:xfrm>
              <a:off x="5069271" y="4267200"/>
              <a:ext cx="2772000" cy="468000"/>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a-DK" dirty="0">
                  <a:solidFill>
                    <a:schemeClr val="bg1"/>
                  </a:solidFill>
                </a:rPr>
                <a:t>Løbende fald af omkostninger og </a:t>
              </a:r>
              <a:r>
                <a:rPr lang="da-DK" dirty="0" smtClean="0">
                  <a:solidFill>
                    <a:schemeClr val="bg1"/>
                  </a:solidFill>
                </a:rPr>
                <a:t>fald </a:t>
              </a:r>
              <a:r>
                <a:rPr lang="da-DK" dirty="0">
                  <a:solidFill>
                    <a:schemeClr val="bg1"/>
                  </a:solidFill>
                </a:rPr>
                <a:t>per </a:t>
              </a:r>
              <a:r>
                <a:rPr lang="da-DK" dirty="0" smtClean="0">
                  <a:solidFill>
                    <a:schemeClr val="bg1"/>
                  </a:solidFill>
                </a:rPr>
                <a:t>enhed</a:t>
              </a:r>
              <a:endParaRPr kumimoji="0" lang="da-DK" sz="1400" b="1" i="0" u="none" strike="noStrike" cap="none" normalizeH="0" baseline="0" dirty="0" smtClean="0">
                <a:ln>
                  <a:noFill/>
                </a:ln>
                <a:solidFill>
                  <a:schemeClr val="bg1"/>
                </a:solidFill>
                <a:effectLst/>
              </a:endParaRPr>
            </a:p>
          </p:txBody>
        </p:sp>
        <p:sp>
          <p:nvSpPr>
            <p:cNvPr id="32" name="Pil høyre 31"/>
            <p:cNvSpPr/>
            <p:nvPr/>
          </p:nvSpPr>
          <p:spPr bwMode="auto">
            <a:xfrm>
              <a:off x="4109393" y="4357200"/>
              <a:ext cx="945404" cy="288000"/>
            </a:xfrm>
            <a:prstGeom prst="rightArrow">
              <a:avLst/>
            </a:prstGeom>
            <a:solidFill>
              <a:schemeClr val="accent4"/>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grpSp>
      <p:grpSp>
        <p:nvGrpSpPr>
          <p:cNvPr id="35" name="Gruppe 34"/>
          <p:cNvGrpSpPr/>
          <p:nvPr/>
        </p:nvGrpSpPr>
        <p:grpSpPr>
          <a:xfrm>
            <a:off x="1302909" y="4876800"/>
            <a:ext cx="6538362" cy="468000"/>
            <a:chOff x="1302909" y="4876800"/>
            <a:chExt cx="6538362" cy="468000"/>
          </a:xfrm>
        </p:grpSpPr>
        <p:sp>
          <p:nvSpPr>
            <p:cNvPr id="17" name="Avrundet rektangel 16"/>
            <p:cNvSpPr/>
            <p:nvPr/>
          </p:nvSpPr>
          <p:spPr bwMode="auto">
            <a:xfrm>
              <a:off x="1302909" y="4876800"/>
              <a:ext cx="2771639" cy="468000"/>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a-DK" dirty="0" smtClean="0">
                  <a:solidFill>
                    <a:schemeClr val="bg1"/>
                  </a:solidFill>
                </a:rPr>
                <a:t>Komplekse alsidige </a:t>
              </a:r>
              <a:r>
                <a:rPr lang="da-DK" dirty="0">
                  <a:solidFill>
                    <a:schemeClr val="bg1"/>
                  </a:solidFill>
                </a:rPr>
                <a:t>hospitaler </a:t>
              </a:r>
              <a:endParaRPr lang="da-DK" dirty="0" smtClean="0">
                <a:solidFill>
                  <a:schemeClr val="bg1"/>
                </a:solidFill>
              </a:endParaRPr>
            </a:p>
            <a:p>
              <a:pPr algn="ctr"/>
              <a:r>
                <a:rPr lang="da-DK" dirty="0" smtClean="0">
                  <a:solidFill>
                    <a:schemeClr val="bg1"/>
                  </a:solidFill>
                </a:rPr>
                <a:t>og </a:t>
              </a:r>
              <a:r>
                <a:rPr lang="da-DK" dirty="0">
                  <a:solidFill>
                    <a:schemeClr val="bg1"/>
                  </a:solidFill>
                </a:rPr>
                <a:t>faciliteter</a:t>
              </a:r>
              <a:endParaRPr kumimoji="0" lang="da-DK" sz="1400" b="1" i="0" u="none" strike="noStrike" cap="none" normalizeH="0" baseline="0" dirty="0" smtClean="0">
                <a:ln>
                  <a:noFill/>
                </a:ln>
                <a:solidFill>
                  <a:schemeClr val="bg1"/>
                </a:solidFill>
                <a:effectLst/>
                <a:latin typeface="Times New Roman" pitchFamily="18" charset="0"/>
              </a:endParaRPr>
            </a:p>
          </p:txBody>
        </p:sp>
        <p:sp>
          <p:nvSpPr>
            <p:cNvPr id="21" name="Avrundet rektangel 20"/>
            <p:cNvSpPr/>
            <p:nvPr/>
          </p:nvSpPr>
          <p:spPr bwMode="auto">
            <a:xfrm>
              <a:off x="5069271" y="4876800"/>
              <a:ext cx="2772000" cy="468000"/>
            </a:xfrm>
            <a:prstGeom prst="round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a-DK" dirty="0">
                  <a:solidFill>
                    <a:schemeClr val="bg1"/>
                  </a:solidFill>
                </a:rPr>
                <a:t>Lavere omkostninger, </a:t>
              </a:r>
              <a:r>
                <a:rPr lang="da-DK" dirty="0" smtClean="0">
                  <a:solidFill>
                    <a:schemeClr val="bg1"/>
                  </a:solidFill>
                </a:rPr>
                <a:t>fokusering på levering af pleje på stedet</a:t>
              </a:r>
              <a:endParaRPr kumimoji="0" lang="da-DK" sz="1400" b="1" i="0" u="none" strike="noStrike" cap="none" normalizeH="0" baseline="0" dirty="0" smtClean="0">
                <a:ln>
                  <a:noFill/>
                </a:ln>
                <a:solidFill>
                  <a:schemeClr val="bg1"/>
                </a:solidFill>
                <a:effectLst/>
              </a:endParaRPr>
            </a:p>
          </p:txBody>
        </p:sp>
        <p:sp>
          <p:nvSpPr>
            <p:cNvPr id="33" name="Pil høyre 32"/>
            <p:cNvSpPr/>
            <p:nvPr/>
          </p:nvSpPr>
          <p:spPr bwMode="auto">
            <a:xfrm>
              <a:off x="4109393" y="4966800"/>
              <a:ext cx="945404" cy="288000"/>
            </a:xfrm>
            <a:prstGeom prst="rightArrow">
              <a:avLst/>
            </a:prstGeom>
            <a:solidFill>
              <a:schemeClr val="accent4"/>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grpSp>
      <p:sp>
        <p:nvSpPr>
          <p:cNvPr id="38" name="TextBox 7"/>
          <p:cNvSpPr txBox="1"/>
          <p:nvPr/>
        </p:nvSpPr>
        <p:spPr>
          <a:xfrm>
            <a:off x="335024" y="6353299"/>
            <a:ext cx="4789426" cy="261610"/>
          </a:xfrm>
          <a:prstGeom prst="rect">
            <a:avLst/>
          </a:prstGeom>
          <a:noFill/>
        </p:spPr>
        <p:txBody>
          <a:bodyPr wrap="square" rtlCol="0">
            <a:spAutoFit/>
          </a:bodyPr>
          <a:lstStyle/>
          <a:p>
            <a:r>
              <a:rPr lang="da-DK" sz="1100" b="0" dirty="0" err="1" smtClean="0">
                <a:cs typeface="Times New Roman" panose="02020603050405020304" pitchFamily="18" charset="0"/>
              </a:rPr>
              <a:t>Swensen</a:t>
            </a:r>
            <a:r>
              <a:rPr lang="da-DK" sz="1100" b="0" dirty="0" smtClean="0">
                <a:cs typeface="Times New Roman" panose="02020603050405020304" pitchFamily="18" charset="0"/>
              </a:rPr>
              <a:t> et al. (2013)</a:t>
            </a:r>
            <a:endParaRPr lang="da-DK" sz="1100" b="0" dirty="0">
              <a:cs typeface="Times New Roman" panose="02020603050405020304" pitchFamily="18" charset="0"/>
            </a:endParaRPr>
          </a:p>
        </p:txBody>
      </p:sp>
    </p:spTree>
    <p:extLst>
      <p:ext uri="{BB962C8B-B14F-4D97-AF65-F5344CB8AC3E}">
        <p14:creationId xmlns:p14="http://schemas.microsoft.com/office/powerpoint/2010/main" val="75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8774" y="304800"/>
            <a:ext cx="6613797" cy="647700"/>
          </a:xfrm>
        </p:spPr>
        <p:txBody>
          <a:bodyPr/>
          <a:lstStyle/>
          <a:p>
            <a:r>
              <a:rPr lang="da-DK" sz="2000" dirty="0"/>
              <a:t>«High-</a:t>
            </a:r>
            <a:r>
              <a:rPr lang="da-DK" sz="2000" dirty="0" err="1"/>
              <a:t>Impact</a:t>
            </a:r>
            <a:r>
              <a:rPr lang="da-DK" sz="2000" dirty="0"/>
              <a:t> </a:t>
            </a:r>
            <a:r>
              <a:rPr lang="da-DK" sz="2000" dirty="0" err="1"/>
              <a:t>Leadership</a:t>
            </a:r>
            <a:r>
              <a:rPr lang="da-DK" sz="2000" dirty="0"/>
              <a:t>» er en forudsætning for et sundhedsvæsen som arbejder med </a:t>
            </a:r>
            <a:r>
              <a:rPr lang="da-DK" sz="2000" dirty="0" err="1"/>
              <a:t>Triple</a:t>
            </a:r>
            <a:r>
              <a:rPr lang="da-DK" sz="2000" dirty="0"/>
              <a:t> </a:t>
            </a:r>
            <a:r>
              <a:rPr lang="da-DK" sz="2000" dirty="0" err="1"/>
              <a:t>Aim</a:t>
            </a:r>
            <a:endParaRPr lang="da-DK" sz="2000" dirty="0"/>
          </a:p>
        </p:txBody>
      </p:sp>
      <p:grpSp>
        <p:nvGrpSpPr>
          <p:cNvPr id="26" name="Gruppe 25"/>
          <p:cNvGrpSpPr/>
          <p:nvPr/>
        </p:nvGrpSpPr>
        <p:grpSpPr>
          <a:xfrm>
            <a:off x="352416" y="1442416"/>
            <a:ext cx="8320910" cy="468000"/>
            <a:chOff x="352416" y="1442416"/>
            <a:chExt cx="8320910" cy="468000"/>
          </a:xfrm>
        </p:grpSpPr>
        <p:sp>
          <p:nvSpPr>
            <p:cNvPr id="6" name="Avrundet rektangel 5"/>
            <p:cNvSpPr/>
            <p:nvPr/>
          </p:nvSpPr>
          <p:spPr bwMode="auto">
            <a:xfrm>
              <a:off x="352416" y="1442416"/>
              <a:ext cx="4657735" cy="4680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bg1"/>
                  </a:solidFill>
                  <a:effectLst/>
                  <a:latin typeface="+mn-lt"/>
                </a:rPr>
                <a:t>New Mental Models</a:t>
              </a:r>
            </a:p>
          </p:txBody>
        </p:sp>
        <p:sp>
          <p:nvSpPr>
            <p:cNvPr id="22" name="Rektangel 21"/>
            <p:cNvSpPr/>
            <p:nvPr/>
          </p:nvSpPr>
          <p:spPr>
            <a:xfrm>
              <a:off x="4991100" y="1543731"/>
              <a:ext cx="3682226" cy="307777"/>
            </a:xfrm>
            <a:prstGeom prst="rect">
              <a:avLst/>
            </a:prstGeom>
          </p:spPr>
          <p:txBody>
            <a:bodyPr wrap="none">
              <a:spAutoFit/>
            </a:bodyPr>
            <a:lstStyle/>
            <a:p>
              <a:r>
                <a:rPr lang="da-DK" dirty="0">
                  <a:solidFill>
                    <a:schemeClr val="bg1">
                      <a:lumMod val="75000"/>
                    </a:schemeClr>
                  </a:solidFill>
                </a:rPr>
                <a:t>Hvordan ledere ser udfordringer og løsninger</a:t>
              </a:r>
            </a:p>
          </p:txBody>
        </p:sp>
      </p:grpSp>
      <p:grpSp>
        <p:nvGrpSpPr>
          <p:cNvPr id="27" name="Gruppe 26"/>
          <p:cNvGrpSpPr/>
          <p:nvPr/>
        </p:nvGrpSpPr>
        <p:grpSpPr>
          <a:xfrm>
            <a:off x="352416" y="2009766"/>
            <a:ext cx="7779031" cy="468000"/>
            <a:chOff x="352416" y="2049822"/>
            <a:chExt cx="7779031" cy="468000"/>
          </a:xfrm>
        </p:grpSpPr>
        <p:sp>
          <p:nvSpPr>
            <p:cNvPr id="11" name="Avrundet rektangel 10"/>
            <p:cNvSpPr/>
            <p:nvPr/>
          </p:nvSpPr>
          <p:spPr bwMode="auto">
            <a:xfrm>
              <a:off x="352416" y="2049822"/>
              <a:ext cx="4657735" cy="468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bg1"/>
                  </a:solidFill>
                  <a:effectLst/>
                  <a:latin typeface="+mn-lt"/>
                </a:rPr>
                <a:t>High-</a:t>
              </a:r>
              <a:r>
                <a:rPr kumimoji="0" lang="da-DK" sz="1600" b="1" i="0" u="none" strike="noStrike" cap="none" normalizeH="0" baseline="0" dirty="0" err="1" smtClean="0">
                  <a:ln>
                    <a:noFill/>
                  </a:ln>
                  <a:solidFill>
                    <a:schemeClr val="bg1"/>
                  </a:solidFill>
                  <a:effectLst/>
                  <a:latin typeface="+mn-lt"/>
                </a:rPr>
                <a:t>Impact</a:t>
              </a:r>
              <a:r>
                <a:rPr kumimoji="0" lang="da-DK" sz="1600" b="1" i="0" u="none" strike="noStrike" cap="none" normalizeH="0" baseline="0" dirty="0" smtClean="0">
                  <a:ln>
                    <a:noFill/>
                  </a:ln>
                  <a:solidFill>
                    <a:schemeClr val="bg1"/>
                  </a:solidFill>
                  <a:effectLst/>
                  <a:latin typeface="+mn-lt"/>
                </a:rPr>
                <a:t> </a:t>
              </a:r>
              <a:r>
                <a:rPr kumimoji="0" lang="da-DK" sz="1600" b="1" i="0" u="none" strike="noStrike" cap="none" normalizeH="0" baseline="0" dirty="0" err="1" smtClean="0">
                  <a:ln>
                    <a:noFill/>
                  </a:ln>
                  <a:solidFill>
                    <a:schemeClr val="bg1"/>
                  </a:solidFill>
                  <a:effectLst/>
                  <a:latin typeface="+mn-lt"/>
                </a:rPr>
                <a:t>Leadership</a:t>
              </a:r>
              <a:r>
                <a:rPr kumimoji="0" lang="da-DK" sz="1600" b="1" i="0" u="none" strike="noStrike" cap="none" normalizeH="0" baseline="0" dirty="0" smtClean="0">
                  <a:ln>
                    <a:noFill/>
                  </a:ln>
                  <a:solidFill>
                    <a:schemeClr val="bg1"/>
                  </a:solidFill>
                  <a:effectLst/>
                  <a:latin typeface="+mn-lt"/>
                </a:rPr>
                <a:t> adfærd</a:t>
              </a:r>
            </a:p>
          </p:txBody>
        </p:sp>
        <p:sp>
          <p:nvSpPr>
            <p:cNvPr id="23" name="Rektangel 22"/>
            <p:cNvSpPr/>
            <p:nvPr/>
          </p:nvSpPr>
          <p:spPr>
            <a:xfrm>
              <a:off x="4991100" y="2129933"/>
              <a:ext cx="3140347" cy="307777"/>
            </a:xfrm>
            <a:prstGeom prst="rect">
              <a:avLst/>
            </a:prstGeom>
          </p:spPr>
          <p:txBody>
            <a:bodyPr wrap="none">
              <a:spAutoFit/>
            </a:bodyPr>
            <a:lstStyle/>
            <a:p>
              <a:r>
                <a:rPr lang="da-DK" dirty="0">
                  <a:solidFill>
                    <a:schemeClr val="tx2"/>
                  </a:solidFill>
                </a:rPr>
                <a:t>Hvad ledere gøre for at gøre en forskel</a:t>
              </a:r>
            </a:p>
          </p:txBody>
        </p:sp>
      </p:grpSp>
      <p:grpSp>
        <p:nvGrpSpPr>
          <p:cNvPr id="28" name="Gruppe 27"/>
          <p:cNvGrpSpPr/>
          <p:nvPr/>
        </p:nvGrpSpPr>
        <p:grpSpPr>
          <a:xfrm>
            <a:off x="352415" y="2577115"/>
            <a:ext cx="7777365" cy="468000"/>
            <a:chOff x="352415" y="2657227"/>
            <a:chExt cx="7777365" cy="468000"/>
          </a:xfrm>
        </p:grpSpPr>
        <p:sp>
          <p:nvSpPr>
            <p:cNvPr id="13" name="Avrundet rektangel 12"/>
            <p:cNvSpPr/>
            <p:nvPr/>
          </p:nvSpPr>
          <p:spPr bwMode="auto">
            <a:xfrm>
              <a:off x="352415" y="2657227"/>
              <a:ext cx="4657735" cy="4680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bg1"/>
                  </a:solidFill>
                  <a:effectLst/>
                  <a:latin typeface="+mn-lt"/>
                </a:rPr>
                <a:t>IHI High-</a:t>
              </a:r>
              <a:r>
                <a:rPr kumimoji="0" lang="da-DK" sz="1600" b="1" i="0" u="none" strike="noStrike" cap="none" normalizeH="0" baseline="0" dirty="0" err="1" smtClean="0">
                  <a:ln>
                    <a:noFill/>
                  </a:ln>
                  <a:solidFill>
                    <a:schemeClr val="bg1"/>
                  </a:solidFill>
                  <a:effectLst/>
                  <a:latin typeface="+mn-lt"/>
                </a:rPr>
                <a:t>Impact</a:t>
              </a:r>
              <a:r>
                <a:rPr kumimoji="0" lang="da-DK" sz="1600" b="1" i="0" u="none" strike="noStrike" cap="none" normalizeH="0" dirty="0" smtClean="0">
                  <a:ln>
                    <a:noFill/>
                  </a:ln>
                  <a:solidFill>
                    <a:schemeClr val="bg1"/>
                  </a:solidFill>
                  <a:effectLst/>
                  <a:latin typeface="+mn-lt"/>
                </a:rPr>
                <a:t> </a:t>
              </a:r>
              <a:r>
                <a:rPr kumimoji="0" lang="da-DK" sz="1600" b="1" i="0" u="none" strike="noStrike" cap="none" normalizeH="0" dirty="0" err="1" smtClean="0">
                  <a:ln>
                    <a:noFill/>
                  </a:ln>
                  <a:solidFill>
                    <a:schemeClr val="bg1"/>
                  </a:solidFill>
                  <a:effectLst/>
                  <a:latin typeface="+mn-lt"/>
                </a:rPr>
                <a:t>Leadership</a:t>
              </a:r>
              <a:r>
                <a:rPr kumimoji="0" lang="da-DK" sz="1600" b="1" i="0" u="none" strike="noStrike" cap="none" normalizeH="0" dirty="0" smtClean="0">
                  <a:ln>
                    <a:noFill/>
                  </a:ln>
                  <a:solidFill>
                    <a:schemeClr val="bg1"/>
                  </a:solidFill>
                  <a:effectLst/>
                  <a:latin typeface="+mn-lt"/>
                </a:rPr>
                <a:t> Framework</a:t>
              </a:r>
            </a:p>
          </p:txBody>
        </p:sp>
        <p:sp>
          <p:nvSpPr>
            <p:cNvPr id="24" name="Rektangel 23"/>
            <p:cNvSpPr/>
            <p:nvPr/>
          </p:nvSpPr>
          <p:spPr>
            <a:xfrm>
              <a:off x="4991100" y="2737338"/>
              <a:ext cx="3138680" cy="307777"/>
            </a:xfrm>
            <a:prstGeom prst="rect">
              <a:avLst/>
            </a:prstGeom>
          </p:spPr>
          <p:txBody>
            <a:bodyPr wrap="none">
              <a:spAutoFit/>
            </a:bodyPr>
            <a:lstStyle/>
            <a:p>
              <a:r>
                <a:rPr lang="da-DK" dirty="0">
                  <a:solidFill>
                    <a:schemeClr val="bg1">
                      <a:lumMod val="75000"/>
                    </a:schemeClr>
                  </a:solidFill>
                </a:rPr>
                <a:t>Hvor ledere bør fokusere deres indsats</a:t>
              </a:r>
            </a:p>
          </p:txBody>
        </p:sp>
      </p:grpSp>
      <p:sp>
        <p:nvSpPr>
          <p:cNvPr id="30" name="TextBox 7"/>
          <p:cNvSpPr txBox="1"/>
          <p:nvPr/>
        </p:nvSpPr>
        <p:spPr>
          <a:xfrm>
            <a:off x="335024" y="6353299"/>
            <a:ext cx="4789426" cy="261610"/>
          </a:xfrm>
          <a:prstGeom prst="rect">
            <a:avLst/>
          </a:prstGeom>
          <a:noFill/>
        </p:spPr>
        <p:txBody>
          <a:bodyPr wrap="square" rtlCol="0">
            <a:spAutoFit/>
          </a:bodyPr>
          <a:lstStyle/>
          <a:p>
            <a:r>
              <a:rPr lang="da-DK" sz="1100" b="0" dirty="0" err="1" smtClean="0">
                <a:cs typeface="Times New Roman" panose="02020603050405020304" pitchFamily="18" charset="0"/>
              </a:rPr>
              <a:t>Swensen</a:t>
            </a:r>
            <a:r>
              <a:rPr lang="da-DK" sz="1100" b="0" dirty="0" smtClean="0">
                <a:cs typeface="Times New Roman" panose="02020603050405020304" pitchFamily="18" charset="0"/>
              </a:rPr>
              <a:t> et al. (2013)</a:t>
            </a:r>
            <a:endParaRPr lang="da-DK" sz="1100" b="0" dirty="0">
              <a:cs typeface="Times New Roman" panose="02020603050405020304" pitchFamily="18" charset="0"/>
            </a:endParaRPr>
          </a:p>
        </p:txBody>
      </p:sp>
      <p:sp>
        <p:nvSpPr>
          <p:cNvPr id="3" name="AutoShape 4" descr="http://www.ihi.org/_layouts/ihi/1033/images/focus/tmp/education-overview.jpg"/>
          <p:cNvSpPr>
            <a:spLocks noChangeAspect="1" noChangeArrowheads="1"/>
          </p:cNvSpPr>
          <p:nvPr/>
        </p:nvSpPr>
        <p:spPr bwMode="auto">
          <a:xfrm>
            <a:off x="155575" y="-1150938"/>
            <a:ext cx="48387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4" name="Avrundet rektangel 3"/>
          <p:cNvSpPr/>
          <p:nvPr/>
        </p:nvSpPr>
        <p:spPr bwMode="auto">
          <a:xfrm>
            <a:off x="361950" y="3200400"/>
            <a:ext cx="4648201" cy="2940050"/>
          </a:xfrm>
          <a:prstGeom prst="roundRect">
            <a:avLst/>
          </a:prstGeom>
          <a:solidFill>
            <a:schemeClr val="bg1"/>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mj-lt"/>
              <a:buAutoNum type="arabicPeriod"/>
            </a:pPr>
            <a:r>
              <a:rPr lang="da-DK" sz="1600" dirty="0" smtClean="0">
                <a:solidFill>
                  <a:schemeClr val="accent4"/>
                </a:solidFill>
                <a:latin typeface="+mn-lt"/>
              </a:rPr>
              <a:t>Personorienteret </a:t>
            </a:r>
          </a:p>
          <a:p>
            <a:r>
              <a:rPr lang="da-DK" sz="1200" b="0" dirty="0" smtClean="0">
                <a:solidFill>
                  <a:schemeClr val="tx2"/>
                </a:solidFill>
                <a:latin typeface="+mn-lt"/>
              </a:rPr>
              <a:t>Vær </a:t>
            </a:r>
            <a:r>
              <a:rPr lang="da-DK" sz="1200" b="0" dirty="0">
                <a:solidFill>
                  <a:schemeClr val="tx2"/>
                </a:solidFill>
                <a:latin typeface="+mn-lt"/>
              </a:rPr>
              <a:t>konsekvent personorienteret i ord og </a:t>
            </a:r>
            <a:r>
              <a:rPr lang="da-DK" sz="1200" b="0" dirty="0" smtClean="0">
                <a:solidFill>
                  <a:schemeClr val="tx2"/>
                </a:solidFill>
                <a:latin typeface="+mn-lt"/>
              </a:rPr>
              <a:t>gerninger</a:t>
            </a:r>
            <a:endParaRPr lang="da-DK" sz="1200" b="0" dirty="0">
              <a:solidFill>
                <a:schemeClr val="tx2"/>
              </a:solidFill>
              <a:latin typeface="+mn-lt"/>
            </a:endParaRPr>
          </a:p>
          <a:p>
            <a:pPr marL="342900" indent="-342900">
              <a:buFont typeface="+mj-lt"/>
              <a:buAutoNum type="arabicPeriod" startAt="2"/>
            </a:pPr>
            <a:r>
              <a:rPr kumimoji="0" lang="da-DK" sz="1600" b="1" i="0" u="none" strike="noStrike" cap="none" normalizeH="0" baseline="0" dirty="0" smtClean="0">
                <a:ln>
                  <a:noFill/>
                </a:ln>
                <a:solidFill>
                  <a:schemeClr val="accent4"/>
                </a:solidFill>
                <a:effectLst/>
                <a:latin typeface="+mn-lt"/>
              </a:rPr>
              <a:t>Forrest </a:t>
            </a:r>
            <a:r>
              <a:rPr lang="da-DK" sz="1600" dirty="0">
                <a:solidFill>
                  <a:schemeClr val="accent4"/>
                </a:solidFill>
                <a:latin typeface="+mn-lt"/>
              </a:rPr>
              <a:t>med engagement</a:t>
            </a:r>
            <a:endParaRPr kumimoji="0" lang="da-DK" sz="1600" b="1" i="0" u="none" strike="noStrike" cap="none" normalizeH="0" baseline="0" dirty="0" smtClean="0">
              <a:ln>
                <a:noFill/>
              </a:ln>
              <a:solidFill>
                <a:schemeClr val="accent4"/>
              </a:solidFill>
              <a:effectLst/>
              <a:latin typeface="+mn-lt"/>
            </a:endParaRPr>
          </a:p>
          <a:p>
            <a:r>
              <a:rPr lang="da-DK" sz="1200" b="0" dirty="0">
                <a:solidFill>
                  <a:schemeClr val="tx2"/>
                </a:solidFill>
                <a:latin typeface="+mn-lt"/>
              </a:rPr>
              <a:t>Vær regelmæssigt tilstede ved forreste linje og synlig forkæmper for </a:t>
            </a:r>
            <a:r>
              <a:rPr lang="da-DK" sz="1200" b="0" dirty="0" smtClean="0">
                <a:solidFill>
                  <a:schemeClr val="tx2"/>
                </a:solidFill>
                <a:latin typeface="+mn-lt"/>
              </a:rPr>
              <a:t>forbedringer</a:t>
            </a:r>
            <a:endParaRPr kumimoji="0" lang="da-DK" sz="1200" b="0" i="0" u="none" strike="noStrike" cap="none" normalizeH="0" baseline="0" dirty="0" smtClean="0">
              <a:ln>
                <a:noFill/>
              </a:ln>
              <a:solidFill>
                <a:schemeClr val="tx2"/>
              </a:solidFill>
              <a:effectLst/>
              <a:latin typeface="+mn-lt"/>
            </a:endParaRPr>
          </a:p>
          <a:p>
            <a:pPr marL="342900" marR="0" indent="-342900" algn="l" defTabSz="914400" rtl="0" eaLnBrk="1" fontAlgn="base" latinLnBrk="0" hangingPunct="1">
              <a:lnSpc>
                <a:spcPct val="100000"/>
              </a:lnSpc>
              <a:spcBef>
                <a:spcPct val="0"/>
              </a:spcBef>
              <a:spcAft>
                <a:spcPct val="0"/>
              </a:spcAft>
              <a:buClrTx/>
              <a:buSzTx/>
              <a:buFont typeface="+mj-lt"/>
              <a:buAutoNum type="arabicPeriod" startAt="3"/>
              <a:tabLst/>
            </a:pPr>
            <a:r>
              <a:rPr lang="da-DK" sz="1600" dirty="0" smtClean="0">
                <a:solidFill>
                  <a:schemeClr val="accent4"/>
                </a:solidFill>
                <a:latin typeface="+mn-lt"/>
              </a:rPr>
              <a:t>Målrettet fokus</a:t>
            </a:r>
          </a:p>
          <a:p>
            <a:pPr marR="0" algn="l" defTabSz="914400" rtl="0" eaLnBrk="1" fontAlgn="base" latinLnBrk="0" hangingPunct="1">
              <a:lnSpc>
                <a:spcPct val="100000"/>
              </a:lnSpc>
              <a:spcBef>
                <a:spcPct val="0"/>
              </a:spcBef>
              <a:spcAft>
                <a:spcPct val="0"/>
              </a:spcAft>
              <a:buClrTx/>
              <a:buSzTx/>
              <a:tabLst/>
            </a:pPr>
            <a:r>
              <a:rPr lang="da-DK" sz="1200" b="0" dirty="0" smtClean="0">
                <a:solidFill>
                  <a:schemeClr val="tx2"/>
                </a:solidFill>
                <a:latin typeface="+mn-lt"/>
              </a:rPr>
              <a:t>Forbliv fokuseret på vores vision og strategi</a:t>
            </a:r>
          </a:p>
          <a:p>
            <a:pPr marL="342900" indent="-342900">
              <a:buFont typeface="+mj-lt"/>
              <a:buAutoNum type="arabicPeriod" startAt="4"/>
            </a:pPr>
            <a:r>
              <a:rPr lang="da-DK" sz="1600" dirty="0" smtClean="0">
                <a:solidFill>
                  <a:schemeClr val="accent4"/>
                </a:solidFill>
                <a:latin typeface="+mn-lt"/>
              </a:rPr>
              <a:t>Gennemsigtighed</a:t>
            </a:r>
            <a:endParaRPr kumimoji="0" lang="da-DK" sz="1600" b="1" i="0" u="none" strike="noStrike" cap="none" normalizeH="0" baseline="0" dirty="0" smtClean="0">
              <a:ln>
                <a:noFill/>
              </a:ln>
              <a:solidFill>
                <a:schemeClr val="accent4"/>
              </a:solidFill>
              <a:effectLst/>
              <a:latin typeface="+mn-lt"/>
            </a:endParaRPr>
          </a:p>
          <a:p>
            <a:r>
              <a:rPr lang="da-DK" sz="1200" b="0" dirty="0">
                <a:solidFill>
                  <a:schemeClr val="tx2"/>
                </a:solidFill>
                <a:latin typeface="+mn-lt"/>
              </a:rPr>
              <a:t>Kræv åbenhed om resultater, fremskridt, mål og </a:t>
            </a:r>
            <a:r>
              <a:rPr lang="da-DK" sz="1200" b="0" dirty="0" smtClean="0">
                <a:solidFill>
                  <a:schemeClr val="tx2"/>
                </a:solidFill>
                <a:latin typeface="+mn-lt"/>
              </a:rPr>
              <a:t>mangler</a:t>
            </a:r>
            <a:endParaRPr kumimoji="0" lang="da-DK" sz="1200" b="0" i="0" u="none" strike="noStrike" cap="none" normalizeH="0" baseline="0" dirty="0" smtClean="0">
              <a:ln>
                <a:noFill/>
              </a:ln>
              <a:solidFill>
                <a:schemeClr val="tx2"/>
              </a:solidFill>
              <a:effectLst/>
              <a:latin typeface="+mn-lt"/>
            </a:endParaRPr>
          </a:p>
          <a:p>
            <a:pPr marL="342900" indent="-342900">
              <a:buFont typeface="+mj-lt"/>
              <a:buAutoNum type="arabicPeriod" startAt="5"/>
            </a:pPr>
            <a:r>
              <a:rPr lang="da-DK" sz="1600" dirty="0" smtClean="0">
                <a:solidFill>
                  <a:schemeClr val="accent4"/>
                </a:solidFill>
                <a:latin typeface="+mn-lt"/>
              </a:rPr>
              <a:t>Grænseoverskridende</a:t>
            </a:r>
          </a:p>
          <a:p>
            <a:r>
              <a:rPr lang="da-DK" sz="1200" b="0" dirty="0">
                <a:solidFill>
                  <a:schemeClr val="tx2"/>
                </a:solidFill>
                <a:latin typeface="+mn-lt"/>
              </a:rPr>
              <a:t>Opmuntre og praktiserer systemtænkning og samarbejde på </a:t>
            </a:r>
            <a:r>
              <a:rPr lang="da-DK" sz="1200" b="0" dirty="0" smtClean="0">
                <a:solidFill>
                  <a:schemeClr val="tx2"/>
                </a:solidFill>
                <a:latin typeface="+mn-lt"/>
              </a:rPr>
              <a:t>tværs</a:t>
            </a:r>
            <a:endParaRPr kumimoji="0" lang="da-DK" sz="1200" b="0" i="0" u="none" strike="noStrike" cap="none" normalizeH="0" baseline="0" dirty="0" smtClean="0">
              <a:ln>
                <a:noFill/>
              </a:ln>
              <a:solidFill>
                <a:schemeClr val="tx2"/>
              </a:solidFill>
              <a:effectLst/>
              <a:latin typeface="+mn-lt"/>
            </a:endParaRPr>
          </a:p>
        </p:txBody>
      </p:sp>
      <p:sp>
        <p:nvSpPr>
          <p:cNvPr id="5" name="AutoShape 6" descr="http://www.ihi.org/_layouts/ihi/1033/images/focus/tmp/education-overview.jpg"/>
          <p:cNvSpPr>
            <a:spLocks noChangeAspect="1" noChangeArrowheads="1"/>
          </p:cNvSpPr>
          <p:nvPr/>
        </p:nvSpPr>
        <p:spPr bwMode="auto">
          <a:xfrm>
            <a:off x="307975" y="-998538"/>
            <a:ext cx="48387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7" name="AutoShape 8" descr="http://www.ihi.org/_layouts/ihi/1033/images/focus/tmp/education-overview.jpg"/>
          <p:cNvSpPr>
            <a:spLocks noChangeAspect="1" noChangeArrowheads="1"/>
          </p:cNvSpPr>
          <p:nvPr/>
        </p:nvSpPr>
        <p:spPr bwMode="auto">
          <a:xfrm>
            <a:off x="460375" y="-846138"/>
            <a:ext cx="4838700" cy="2400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pic>
        <p:nvPicPr>
          <p:cNvPr id="6154" name="Picture 10" descr="http://www.ihi.org/_layouts/ihi/1033/images/focus/tmp/education-overview.jp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4636" r="17388"/>
          <a:stretch/>
        </p:blipFill>
        <p:spPr bwMode="auto">
          <a:xfrm>
            <a:off x="4818230" y="3200398"/>
            <a:ext cx="4028726" cy="294005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8774" y="304800"/>
            <a:ext cx="6613797" cy="647700"/>
          </a:xfrm>
        </p:spPr>
        <p:txBody>
          <a:bodyPr/>
          <a:lstStyle/>
          <a:p>
            <a:r>
              <a:rPr lang="da-DK" sz="2000" dirty="0"/>
              <a:t>«High-</a:t>
            </a:r>
            <a:r>
              <a:rPr lang="da-DK" sz="2000" dirty="0" err="1"/>
              <a:t>Impact</a:t>
            </a:r>
            <a:r>
              <a:rPr lang="da-DK" sz="2000" dirty="0"/>
              <a:t> </a:t>
            </a:r>
            <a:r>
              <a:rPr lang="da-DK" sz="2000" dirty="0" err="1"/>
              <a:t>Leadership</a:t>
            </a:r>
            <a:r>
              <a:rPr lang="da-DK" sz="2000" dirty="0"/>
              <a:t>» er en forudsætning for et sundhedsvæsen som arbejder med </a:t>
            </a:r>
            <a:r>
              <a:rPr lang="da-DK" sz="2000" dirty="0" err="1"/>
              <a:t>Triple</a:t>
            </a:r>
            <a:r>
              <a:rPr lang="da-DK" sz="2000" dirty="0"/>
              <a:t> </a:t>
            </a:r>
            <a:r>
              <a:rPr lang="da-DK" sz="2000" dirty="0" err="1"/>
              <a:t>Aim</a:t>
            </a:r>
            <a:endParaRPr lang="da-DK" sz="2000" dirty="0"/>
          </a:p>
        </p:txBody>
      </p:sp>
      <p:grpSp>
        <p:nvGrpSpPr>
          <p:cNvPr id="26" name="Gruppe 25"/>
          <p:cNvGrpSpPr/>
          <p:nvPr/>
        </p:nvGrpSpPr>
        <p:grpSpPr>
          <a:xfrm>
            <a:off x="352416" y="1442416"/>
            <a:ext cx="8320910" cy="468000"/>
            <a:chOff x="352416" y="1442416"/>
            <a:chExt cx="8320910" cy="468000"/>
          </a:xfrm>
        </p:grpSpPr>
        <p:sp>
          <p:nvSpPr>
            <p:cNvPr id="6" name="Avrundet rektangel 5"/>
            <p:cNvSpPr/>
            <p:nvPr/>
          </p:nvSpPr>
          <p:spPr bwMode="auto">
            <a:xfrm>
              <a:off x="352416" y="1442416"/>
              <a:ext cx="4657735" cy="4680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800" b="1" i="0" u="none" strike="noStrike" cap="none" normalizeH="0" baseline="0" dirty="0" smtClean="0">
                  <a:ln>
                    <a:noFill/>
                  </a:ln>
                  <a:solidFill>
                    <a:schemeClr val="bg1"/>
                  </a:solidFill>
                  <a:effectLst/>
                  <a:latin typeface="+mn-lt"/>
                </a:rPr>
                <a:t>New Mental Models</a:t>
              </a:r>
            </a:p>
          </p:txBody>
        </p:sp>
        <p:sp>
          <p:nvSpPr>
            <p:cNvPr id="22" name="Rektangel 21"/>
            <p:cNvSpPr/>
            <p:nvPr/>
          </p:nvSpPr>
          <p:spPr>
            <a:xfrm>
              <a:off x="4991100" y="1543731"/>
              <a:ext cx="3682226" cy="307777"/>
            </a:xfrm>
            <a:prstGeom prst="rect">
              <a:avLst/>
            </a:prstGeom>
          </p:spPr>
          <p:txBody>
            <a:bodyPr wrap="none">
              <a:spAutoFit/>
            </a:bodyPr>
            <a:lstStyle/>
            <a:p>
              <a:r>
                <a:rPr lang="da-DK" dirty="0">
                  <a:solidFill>
                    <a:schemeClr val="bg1">
                      <a:lumMod val="75000"/>
                    </a:schemeClr>
                  </a:solidFill>
                </a:rPr>
                <a:t>Hvordan ledere ser udfordringer og løsninger</a:t>
              </a:r>
            </a:p>
          </p:txBody>
        </p:sp>
      </p:grpSp>
      <p:grpSp>
        <p:nvGrpSpPr>
          <p:cNvPr id="27" name="Gruppe 26"/>
          <p:cNvGrpSpPr/>
          <p:nvPr/>
        </p:nvGrpSpPr>
        <p:grpSpPr>
          <a:xfrm>
            <a:off x="352416" y="2009766"/>
            <a:ext cx="7779031" cy="468000"/>
            <a:chOff x="352416" y="2049822"/>
            <a:chExt cx="7779031" cy="468000"/>
          </a:xfrm>
        </p:grpSpPr>
        <p:sp>
          <p:nvSpPr>
            <p:cNvPr id="11" name="Avrundet rektangel 10"/>
            <p:cNvSpPr/>
            <p:nvPr/>
          </p:nvSpPr>
          <p:spPr bwMode="auto">
            <a:xfrm>
              <a:off x="352416" y="2049822"/>
              <a:ext cx="4657735" cy="4680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bg1"/>
                  </a:solidFill>
                  <a:effectLst/>
                  <a:latin typeface="+mn-lt"/>
                </a:rPr>
                <a:t>High-</a:t>
              </a:r>
              <a:r>
                <a:rPr kumimoji="0" lang="da-DK" sz="1600" b="1" i="0" u="none" strike="noStrike" cap="none" normalizeH="0" baseline="0" dirty="0" err="1" smtClean="0">
                  <a:ln>
                    <a:noFill/>
                  </a:ln>
                  <a:solidFill>
                    <a:schemeClr val="bg1"/>
                  </a:solidFill>
                  <a:effectLst/>
                  <a:latin typeface="+mn-lt"/>
                </a:rPr>
                <a:t>Impact</a:t>
              </a:r>
              <a:r>
                <a:rPr kumimoji="0" lang="da-DK" sz="1600" b="1" i="0" u="none" strike="noStrike" cap="none" normalizeH="0" baseline="0" dirty="0" smtClean="0">
                  <a:ln>
                    <a:noFill/>
                  </a:ln>
                  <a:solidFill>
                    <a:schemeClr val="bg1"/>
                  </a:solidFill>
                  <a:effectLst/>
                  <a:latin typeface="+mn-lt"/>
                </a:rPr>
                <a:t> </a:t>
              </a:r>
              <a:r>
                <a:rPr kumimoji="0" lang="da-DK" sz="1600" b="1" i="0" u="none" strike="noStrike" cap="none" normalizeH="0" baseline="0" dirty="0" err="1" smtClean="0">
                  <a:ln>
                    <a:noFill/>
                  </a:ln>
                  <a:solidFill>
                    <a:schemeClr val="bg1"/>
                  </a:solidFill>
                  <a:effectLst/>
                  <a:latin typeface="+mn-lt"/>
                </a:rPr>
                <a:t>Leadership</a:t>
              </a:r>
              <a:r>
                <a:rPr kumimoji="0" lang="da-DK" sz="1600" b="1" i="0" u="none" strike="noStrike" cap="none" normalizeH="0" dirty="0" smtClean="0">
                  <a:ln>
                    <a:noFill/>
                  </a:ln>
                  <a:solidFill>
                    <a:schemeClr val="bg1"/>
                  </a:solidFill>
                  <a:effectLst/>
                  <a:latin typeface="+mn-lt"/>
                </a:rPr>
                <a:t> adfærd</a:t>
              </a:r>
              <a:endParaRPr kumimoji="0" lang="da-DK" sz="1600" b="1" i="0" u="none" strike="noStrike" cap="none" normalizeH="0" baseline="0" dirty="0" smtClean="0">
                <a:ln>
                  <a:noFill/>
                </a:ln>
                <a:solidFill>
                  <a:schemeClr val="bg1"/>
                </a:solidFill>
                <a:effectLst/>
                <a:latin typeface="+mn-lt"/>
              </a:endParaRPr>
            </a:p>
          </p:txBody>
        </p:sp>
        <p:sp>
          <p:nvSpPr>
            <p:cNvPr id="23" name="Rektangel 22"/>
            <p:cNvSpPr/>
            <p:nvPr/>
          </p:nvSpPr>
          <p:spPr>
            <a:xfrm>
              <a:off x="4991100" y="2129933"/>
              <a:ext cx="3140347" cy="307777"/>
            </a:xfrm>
            <a:prstGeom prst="rect">
              <a:avLst/>
            </a:prstGeom>
          </p:spPr>
          <p:txBody>
            <a:bodyPr wrap="none">
              <a:spAutoFit/>
            </a:bodyPr>
            <a:lstStyle/>
            <a:p>
              <a:r>
                <a:rPr lang="da-DK" dirty="0">
                  <a:solidFill>
                    <a:schemeClr val="bg1">
                      <a:lumMod val="75000"/>
                    </a:schemeClr>
                  </a:solidFill>
                </a:rPr>
                <a:t>Hvad ledere gøre for at gøre en forskel</a:t>
              </a:r>
            </a:p>
          </p:txBody>
        </p:sp>
      </p:grpSp>
      <p:grpSp>
        <p:nvGrpSpPr>
          <p:cNvPr id="28" name="Gruppe 27"/>
          <p:cNvGrpSpPr/>
          <p:nvPr/>
        </p:nvGrpSpPr>
        <p:grpSpPr>
          <a:xfrm>
            <a:off x="352415" y="2577115"/>
            <a:ext cx="7777365" cy="468000"/>
            <a:chOff x="352415" y="2657227"/>
            <a:chExt cx="7777365" cy="468000"/>
          </a:xfrm>
        </p:grpSpPr>
        <p:sp>
          <p:nvSpPr>
            <p:cNvPr id="13" name="Avrundet rektangel 12"/>
            <p:cNvSpPr/>
            <p:nvPr/>
          </p:nvSpPr>
          <p:spPr bwMode="auto">
            <a:xfrm>
              <a:off x="352415" y="2657227"/>
              <a:ext cx="4657735" cy="468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600" b="1" i="0" u="none" strike="noStrike" cap="none" normalizeH="0" baseline="0" dirty="0" smtClean="0">
                  <a:ln>
                    <a:noFill/>
                  </a:ln>
                  <a:solidFill>
                    <a:schemeClr val="bg1"/>
                  </a:solidFill>
                  <a:effectLst/>
                  <a:latin typeface="+mn-lt"/>
                </a:rPr>
                <a:t>IHI High-</a:t>
              </a:r>
              <a:r>
                <a:rPr kumimoji="0" lang="da-DK" sz="1600" b="1" i="0" u="none" strike="noStrike" cap="none" normalizeH="0" baseline="0" dirty="0" err="1" smtClean="0">
                  <a:ln>
                    <a:noFill/>
                  </a:ln>
                  <a:solidFill>
                    <a:schemeClr val="bg1"/>
                  </a:solidFill>
                  <a:effectLst/>
                  <a:latin typeface="+mn-lt"/>
                </a:rPr>
                <a:t>Impact</a:t>
              </a:r>
              <a:r>
                <a:rPr kumimoji="0" lang="da-DK" sz="1600" b="1" i="0" u="none" strike="noStrike" cap="none" normalizeH="0" dirty="0" smtClean="0">
                  <a:ln>
                    <a:noFill/>
                  </a:ln>
                  <a:solidFill>
                    <a:schemeClr val="bg1"/>
                  </a:solidFill>
                  <a:effectLst/>
                  <a:latin typeface="+mn-lt"/>
                </a:rPr>
                <a:t> </a:t>
              </a:r>
              <a:r>
                <a:rPr kumimoji="0" lang="da-DK" sz="1600" b="1" i="0" u="none" strike="noStrike" cap="none" normalizeH="0" dirty="0" err="1" smtClean="0">
                  <a:ln>
                    <a:noFill/>
                  </a:ln>
                  <a:solidFill>
                    <a:schemeClr val="bg1"/>
                  </a:solidFill>
                  <a:effectLst/>
                  <a:latin typeface="+mn-lt"/>
                </a:rPr>
                <a:t>Leadership</a:t>
              </a:r>
              <a:r>
                <a:rPr kumimoji="0" lang="da-DK" sz="1600" b="1" i="0" u="none" strike="noStrike" cap="none" normalizeH="0" dirty="0" smtClean="0">
                  <a:ln>
                    <a:noFill/>
                  </a:ln>
                  <a:solidFill>
                    <a:schemeClr val="bg1"/>
                  </a:solidFill>
                  <a:effectLst/>
                  <a:latin typeface="+mn-lt"/>
                </a:rPr>
                <a:t> Framework</a:t>
              </a:r>
            </a:p>
          </p:txBody>
        </p:sp>
        <p:sp>
          <p:nvSpPr>
            <p:cNvPr id="24" name="Rektangel 23"/>
            <p:cNvSpPr/>
            <p:nvPr/>
          </p:nvSpPr>
          <p:spPr>
            <a:xfrm>
              <a:off x="4991100" y="2737338"/>
              <a:ext cx="3138680" cy="307777"/>
            </a:xfrm>
            <a:prstGeom prst="rect">
              <a:avLst/>
            </a:prstGeom>
          </p:spPr>
          <p:txBody>
            <a:bodyPr wrap="none">
              <a:spAutoFit/>
            </a:bodyPr>
            <a:lstStyle/>
            <a:p>
              <a:r>
                <a:rPr lang="da-DK" dirty="0">
                  <a:solidFill>
                    <a:schemeClr val="bg1">
                      <a:lumMod val="75000"/>
                    </a:schemeClr>
                  </a:solidFill>
                </a:rPr>
                <a:t>Hvor ledere bør fokusere deres indsats</a:t>
              </a:r>
            </a:p>
          </p:txBody>
        </p:sp>
      </p:grpSp>
      <p:sp>
        <p:nvSpPr>
          <p:cNvPr id="30" name="TextBox 7"/>
          <p:cNvSpPr txBox="1"/>
          <p:nvPr/>
        </p:nvSpPr>
        <p:spPr>
          <a:xfrm>
            <a:off x="335024" y="6353299"/>
            <a:ext cx="4789426" cy="261610"/>
          </a:xfrm>
          <a:prstGeom prst="rect">
            <a:avLst/>
          </a:prstGeom>
          <a:noFill/>
        </p:spPr>
        <p:txBody>
          <a:bodyPr wrap="square" rtlCol="0">
            <a:spAutoFit/>
          </a:bodyPr>
          <a:lstStyle/>
          <a:p>
            <a:r>
              <a:rPr lang="da-DK" sz="1100" b="0" dirty="0" err="1" smtClean="0">
                <a:cs typeface="Times New Roman" panose="02020603050405020304" pitchFamily="18" charset="0"/>
              </a:rPr>
              <a:t>Swensen</a:t>
            </a:r>
            <a:r>
              <a:rPr lang="da-DK" sz="1100" b="0" dirty="0" smtClean="0">
                <a:cs typeface="Times New Roman" panose="02020603050405020304" pitchFamily="18" charset="0"/>
              </a:rPr>
              <a:t> et al. (2013)</a:t>
            </a:r>
            <a:endParaRPr lang="da-DK" sz="1100" b="0" dirty="0">
              <a:cs typeface="Times New Roman" panose="02020603050405020304" pitchFamily="18"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37" t="-4071" r="-3619" b="-4383"/>
          <a:stretch/>
        </p:blipFill>
        <p:spPr bwMode="auto">
          <a:xfrm>
            <a:off x="9144000" y="1141820"/>
            <a:ext cx="8783726" cy="5211479"/>
          </a:xfrm>
          <a:prstGeom prst="round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pic>
        <p:nvPicPr>
          <p:cNvPr id="12" name="Bild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6770" y="3128025"/>
            <a:ext cx="3010460" cy="3012425"/>
          </a:xfrm>
          <a:prstGeom prst="rect">
            <a:avLst/>
          </a:prstGeom>
        </p:spPr>
      </p:pic>
    </p:spTree>
    <p:extLst>
      <p:ext uri="{BB962C8B-B14F-4D97-AF65-F5344CB8AC3E}">
        <p14:creationId xmlns:p14="http://schemas.microsoft.com/office/powerpoint/2010/main" val="1062550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8775" y="304800"/>
            <a:ext cx="6924620" cy="647700"/>
          </a:xfrm>
        </p:spPr>
        <p:txBody>
          <a:bodyPr/>
          <a:lstStyle/>
          <a:p>
            <a:r>
              <a:rPr lang="da-DK" sz="2000" dirty="0" smtClean="0"/>
              <a:t>Kapacitetsopbygning er en nødvendighed </a:t>
            </a:r>
            <a:r>
              <a:rPr lang="da-DK" sz="2000" dirty="0"/>
              <a:t>for implementering </a:t>
            </a:r>
            <a:r>
              <a:rPr lang="da-DK" sz="2000" dirty="0" smtClean="0"/>
              <a:t> af nye løsninger og bedst praksis</a:t>
            </a:r>
            <a:endParaRPr lang="da-DK" sz="2000" dirty="0"/>
          </a:p>
        </p:txBody>
      </p:sp>
      <p:sp>
        <p:nvSpPr>
          <p:cNvPr id="4" name="Rektangel 3"/>
          <p:cNvSpPr/>
          <p:nvPr/>
        </p:nvSpPr>
        <p:spPr bwMode="auto">
          <a:xfrm>
            <a:off x="4552950" y="1924050"/>
            <a:ext cx="4048124" cy="51435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a-DK" sz="1600" dirty="0" smtClean="0">
                <a:solidFill>
                  <a:schemeClr val="tx2"/>
                </a:solidFill>
                <a:latin typeface="Arial" panose="020B0604020202020204" pitchFamily="34" charset="0"/>
                <a:cs typeface="Arial" panose="020B0604020202020204" pitchFamily="34" charset="0"/>
              </a:rPr>
              <a:t>1. Hvad ønsker vi at opnå?</a:t>
            </a:r>
            <a:endParaRPr lang="da-DK" sz="1600" dirty="0">
              <a:solidFill>
                <a:schemeClr val="tx2"/>
              </a:solidFill>
              <a:latin typeface="Arial" panose="020B0604020202020204" pitchFamily="34" charset="0"/>
              <a:cs typeface="Arial" panose="020B0604020202020204" pitchFamily="34" charset="0"/>
            </a:endParaRPr>
          </a:p>
        </p:txBody>
      </p:sp>
      <p:sp>
        <p:nvSpPr>
          <p:cNvPr id="5" name="Rektangel 4"/>
          <p:cNvSpPr/>
          <p:nvPr/>
        </p:nvSpPr>
        <p:spPr bwMode="auto">
          <a:xfrm>
            <a:off x="4552950" y="2614612"/>
            <a:ext cx="4048124" cy="51435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a-DK" sz="1600" dirty="0" smtClean="0">
                <a:latin typeface="Arial" panose="020B0604020202020204" pitchFamily="34" charset="0"/>
                <a:cs typeface="Arial" panose="020B0604020202020204" pitchFamily="34" charset="0"/>
              </a:rPr>
              <a:t>2. Hvordan ved vi, at en forandring er en forbedring?</a:t>
            </a:r>
            <a:endParaRPr lang="da-DK" sz="1600" dirty="0">
              <a:latin typeface="Arial" panose="020B0604020202020204" pitchFamily="34" charset="0"/>
              <a:cs typeface="Arial" panose="020B0604020202020204" pitchFamily="34" charset="0"/>
            </a:endParaRPr>
          </a:p>
        </p:txBody>
      </p:sp>
      <p:sp>
        <p:nvSpPr>
          <p:cNvPr id="6" name="Rektangel 5"/>
          <p:cNvSpPr/>
          <p:nvPr/>
        </p:nvSpPr>
        <p:spPr bwMode="auto">
          <a:xfrm>
            <a:off x="4552950" y="3305173"/>
            <a:ext cx="4048124" cy="51435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a-DK" sz="1600" dirty="0" smtClean="0">
                <a:latin typeface="Arial" panose="020B0604020202020204" pitchFamily="34" charset="0"/>
                <a:cs typeface="Arial" panose="020B0604020202020204" pitchFamily="34" charset="0"/>
              </a:rPr>
              <a:t>3. Hvilke forandringer skal iværksættes for at skabe forbedringer?</a:t>
            </a:r>
            <a:endParaRPr lang="da-DK" sz="1600"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4287592134"/>
              </p:ext>
            </p:extLst>
          </p:nvPr>
        </p:nvGraphicFramePr>
        <p:xfrm>
          <a:off x="4552949" y="3924299"/>
          <a:ext cx="4048125" cy="211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Sylinder 7"/>
          <p:cNvSpPr txBox="1"/>
          <p:nvPr/>
        </p:nvSpPr>
        <p:spPr>
          <a:xfrm>
            <a:off x="4552950" y="1371600"/>
            <a:ext cx="3028950" cy="400110"/>
          </a:xfrm>
          <a:prstGeom prst="rect">
            <a:avLst/>
          </a:prstGeom>
          <a:noFill/>
        </p:spPr>
        <p:txBody>
          <a:bodyPr wrap="square" rtlCol="0">
            <a:spAutoFit/>
          </a:bodyPr>
          <a:lstStyle/>
          <a:p>
            <a:r>
              <a:rPr lang="da-DK" sz="2000" dirty="0" smtClean="0">
                <a:solidFill>
                  <a:schemeClr val="accent4"/>
                </a:solidFill>
                <a:latin typeface="+mn-lt"/>
              </a:rPr>
              <a:t>Forbedringsmodellen</a:t>
            </a:r>
            <a:endParaRPr lang="da-DK" sz="2000" dirty="0">
              <a:solidFill>
                <a:schemeClr val="accent4"/>
              </a:solidFill>
              <a:latin typeface="+mn-lt"/>
            </a:endParaRPr>
          </a:p>
        </p:txBody>
      </p:sp>
      <p:pic>
        <p:nvPicPr>
          <p:cNvPr id="8195" name="Picture 3"/>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1950" y="3128962"/>
            <a:ext cx="3904974" cy="3011488"/>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ktangel 8"/>
          <p:cNvSpPr/>
          <p:nvPr/>
        </p:nvSpPr>
        <p:spPr bwMode="auto">
          <a:xfrm>
            <a:off x="4465122" y="1323975"/>
            <a:ext cx="4326453" cy="4816475"/>
          </a:xfrm>
          <a:prstGeom prst="rect">
            <a:avLst/>
          </a:prstGeom>
          <a:noFill/>
          <a:ln w="127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sp>
        <p:nvSpPr>
          <p:cNvPr id="13" name="TextBox 7"/>
          <p:cNvSpPr txBox="1"/>
          <p:nvPr/>
        </p:nvSpPr>
        <p:spPr>
          <a:xfrm>
            <a:off x="335024" y="6353299"/>
            <a:ext cx="4789426" cy="261610"/>
          </a:xfrm>
          <a:prstGeom prst="rect">
            <a:avLst/>
          </a:prstGeom>
          <a:noFill/>
        </p:spPr>
        <p:txBody>
          <a:bodyPr wrap="square" rtlCol="0">
            <a:spAutoFit/>
          </a:bodyPr>
          <a:lstStyle/>
          <a:p>
            <a:r>
              <a:rPr lang="da-DK" sz="1100" b="0" dirty="0" err="1" smtClean="0">
                <a:cs typeface="Times New Roman" panose="02020603050405020304" pitchFamily="18" charset="0"/>
              </a:rPr>
              <a:t>Berwick</a:t>
            </a:r>
            <a:r>
              <a:rPr lang="da-DK" sz="1100" b="0" dirty="0" smtClean="0">
                <a:cs typeface="Times New Roman" panose="02020603050405020304" pitchFamily="18" charset="0"/>
              </a:rPr>
              <a:t> (2013)</a:t>
            </a:r>
            <a:endParaRPr lang="da-DK" sz="1100" b="0" dirty="0">
              <a:cs typeface="Times New Roman" panose="02020603050405020304" pitchFamily="18" charset="0"/>
            </a:endParaRPr>
          </a:p>
        </p:txBody>
      </p:sp>
      <p:sp>
        <p:nvSpPr>
          <p:cNvPr id="14" name="TextBox 7"/>
          <p:cNvSpPr txBox="1"/>
          <p:nvPr/>
        </p:nvSpPr>
        <p:spPr>
          <a:xfrm>
            <a:off x="4002149" y="6353299"/>
            <a:ext cx="4789426" cy="261610"/>
          </a:xfrm>
          <a:prstGeom prst="rect">
            <a:avLst/>
          </a:prstGeom>
          <a:noFill/>
        </p:spPr>
        <p:txBody>
          <a:bodyPr wrap="square" rtlCol="0">
            <a:spAutoFit/>
          </a:bodyPr>
          <a:lstStyle/>
          <a:p>
            <a:pPr algn="r"/>
            <a:r>
              <a:rPr lang="da-DK" sz="1100" b="0" dirty="0" err="1" smtClean="0">
                <a:cs typeface="Times New Roman" panose="02020603050405020304" pitchFamily="18" charset="0"/>
              </a:rPr>
              <a:t>Langley</a:t>
            </a:r>
            <a:r>
              <a:rPr lang="da-DK" sz="1100" b="0" dirty="0" smtClean="0">
                <a:cs typeface="Times New Roman" panose="02020603050405020304" pitchFamily="18" charset="0"/>
              </a:rPr>
              <a:t> et al. (2009)</a:t>
            </a:r>
            <a:endParaRPr lang="da-DK" sz="1100" b="0" dirty="0">
              <a:cs typeface="Times New Roman" panose="02020603050405020304" pitchFamily="18" charset="0"/>
            </a:endParaRPr>
          </a:p>
        </p:txBody>
      </p:sp>
      <p:sp>
        <p:nvSpPr>
          <p:cNvPr id="16" name="Content Placeholder 7"/>
          <p:cNvSpPr txBox="1">
            <a:spLocks/>
          </p:cNvSpPr>
          <p:nvPr/>
        </p:nvSpPr>
        <p:spPr>
          <a:xfrm>
            <a:off x="874912" y="1325679"/>
            <a:ext cx="3392012" cy="1611586"/>
          </a:xfrm>
          <a:prstGeom prst="rect">
            <a:avLst/>
          </a:prstGeom>
        </p:spPr>
        <p:txBody>
          <a:bodyPr vert="horz" wrap="square" lIns="0" tIns="7200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da-DK" b="0" dirty="0" smtClean="0">
                <a:latin typeface="+mn-lt"/>
              </a:rPr>
              <a:t>Forbedringsmodellen er et enkelt og meget anvendeligt værktøj til at accelerere forandrings- og forbedringsprocesser</a:t>
            </a:r>
          </a:p>
          <a:p>
            <a:pPr>
              <a:defRPr/>
            </a:pPr>
            <a:endParaRPr lang="da-DK" sz="100" b="0" dirty="0" smtClean="0">
              <a:latin typeface="+mn-lt"/>
            </a:endParaRPr>
          </a:p>
          <a:p>
            <a:pPr algn="r">
              <a:defRPr/>
            </a:pPr>
            <a:r>
              <a:rPr lang="da-DK" sz="1600" b="0" i="1" dirty="0" smtClean="0">
                <a:solidFill>
                  <a:schemeClr val="accent4"/>
                </a:solidFill>
                <a:latin typeface="+mn-lt"/>
                <a:ea typeface="Calibri" pitchFamily="34" charset="0"/>
              </a:rPr>
              <a:t>Dansk Selskab for Patientsikkerhed</a:t>
            </a:r>
            <a:endParaRPr lang="da-DK" sz="1600" b="0" i="1" dirty="0">
              <a:solidFill>
                <a:schemeClr val="accent4"/>
              </a:solidFill>
              <a:latin typeface="+mn-lt"/>
            </a:endParaRPr>
          </a:p>
        </p:txBody>
      </p:sp>
      <p:cxnSp>
        <p:nvCxnSpPr>
          <p:cNvPr id="17" name="Straight Connector 14"/>
          <p:cNvCxnSpPr/>
          <p:nvPr/>
        </p:nvCxnSpPr>
        <p:spPr>
          <a:xfrm>
            <a:off x="874912" y="1325679"/>
            <a:ext cx="3392012"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Gruppe 10"/>
          <p:cNvGrpSpPr/>
          <p:nvPr/>
        </p:nvGrpSpPr>
        <p:grpSpPr>
          <a:xfrm>
            <a:off x="361951" y="1323975"/>
            <a:ext cx="409800" cy="270107"/>
            <a:chOff x="361950" y="1323975"/>
            <a:chExt cx="524865" cy="270107"/>
          </a:xfrm>
        </p:grpSpPr>
        <p:sp>
          <p:nvSpPr>
            <p:cNvPr id="18" name="Freeform 26"/>
            <p:cNvSpPr>
              <a:spLocks/>
            </p:cNvSpPr>
            <p:nvPr/>
          </p:nvSpPr>
          <p:spPr bwMode="auto">
            <a:xfrm>
              <a:off x="361950" y="1323975"/>
              <a:ext cx="230130" cy="270107"/>
            </a:xfrm>
            <a:custGeom>
              <a:avLst/>
              <a:gdLst/>
              <a:ahLst/>
              <a:cxnLst>
                <a:cxn ang="0">
                  <a:pos x="382" y="82"/>
                </a:cxn>
                <a:cxn ang="0">
                  <a:pos x="453" y="278"/>
                </a:cxn>
                <a:cxn ang="0">
                  <a:pos x="330" y="563"/>
                </a:cxn>
                <a:cxn ang="0">
                  <a:pos x="31" y="682"/>
                </a:cxn>
                <a:cxn ang="0">
                  <a:pos x="27" y="648"/>
                </a:cxn>
                <a:cxn ang="0">
                  <a:pos x="224" y="573"/>
                </a:cxn>
                <a:cxn ang="0">
                  <a:pos x="314" y="399"/>
                </a:cxn>
                <a:cxn ang="0">
                  <a:pos x="308" y="366"/>
                </a:cxn>
                <a:cxn ang="0">
                  <a:pos x="291" y="354"/>
                </a:cxn>
                <a:cxn ang="0">
                  <a:pos x="243" y="369"/>
                </a:cxn>
                <a:cxn ang="0">
                  <a:pos x="188" y="384"/>
                </a:cxn>
                <a:cxn ang="0">
                  <a:pos x="57" y="333"/>
                </a:cxn>
                <a:cxn ang="0">
                  <a:pos x="0" y="204"/>
                </a:cxn>
                <a:cxn ang="0">
                  <a:pos x="56" y="58"/>
                </a:cxn>
                <a:cxn ang="0">
                  <a:pos x="202" y="0"/>
                </a:cxn>
                <a:cxn ang="0">
                  <a:pos x="382" y="82"/>
                </a:cxn>
              </a:cxnLst>
              <a:rect l="0" t="0" r="r" b="b"/>
              <a:pathLst>
                <a:path w="453" h="682">
                  <a:moveTo>
                    <a:pt x="382" y="82"/>
                  </a:moveTo>
                  <a:cubicBezTo>
                    <a:pt x="429" y="137"/>
                    <a:pt x="453" y="202"/>
                    <a:pt x="453" y="278"/>
                  </a:cubicBezTo>
                  <a:cubicBezTo>
                    <a:pt x="453" y="389"/>
                    <a:pt x="412" y="484"/>
                    <a:pt x="330" y="563"/>
                  </a:cubicBezTo>
                  <a:cubicBezTo>
                    <a:pt x="247" y="642"/>
                    <a:pt x="148" y="682"/>
                    <a:pt x="31" y="682"/>
                  </a:cubicBezTo>
                  <a:cubicBezTo>
                    <a:pt x="27" y="648"/>
                    <a:pt x="27" y="648"/>
                    <a:pt x="27" y="648"/>
                  </a:cubicBezTo>
                  <a:cubicBezTo>
                    <a:pt x="99" y="648"/>
                    <a:pt x="164" y="623"/>
                    <a:pt x="224" y="573"/>
                  </a:cubicBezTo>
                  <a:cubicBezTo>
                    <a:pt x="284" y="522"/>
                    <a:pt x="314" y="464"/>
                    <a:pt x="314" y="399"/>
                  </a:cubicBezTo>
                  <a:cubicBezTo>
                    <a:pt x="314" y="384"/>
                    <a:pt x="312" y="373"/>
                    <a:pt x="308" y="366"/>
                  </a:cubicBezTo>
                  <a:cubicBezTo>
                    <a:pt x="305" y="358"/>
                    <a:pt x="299" y="354"/>
                    <a:pt x="291" y="354"/>
                  </a:cubicBezTo>
                  <a:cubicBezTo>
                    <a:pt x="281" y="354"/>
                    <a:pt x="265" y="359"/>
                    <a:pt x="243" y="369"/>
                  </a:cubicBezTo>
                  <a:cubicBezTo>
                    <a:pt x="222" y="379"/>
                    <a:pt x="203" y="384"/>
                    <a:pt x="188" y="384"/>
                  </a:cubicBezTo>
                  <a:cubicBezTo>
                    <a:pt x="139" y="384"/>
                    <a:pt x="95" y="367"/>
                    <a:pt x="57" y="333"/>
                  </a:cubicBezTo>
                  <a:cubicBezTo>
                    <a:pt x="19" y="299"/>
                    <a:pt x="0" y="256"/>
                    <a:pt x="0" y="204"/>
                  </a:cubicBezTo>
                  <a:cubicBezTo>
                    <a:pt x="0" y="146"/>
                    <a:pt x="19" y="97"/>
                    <a:pt x="56" y="58"/>
                  </a:cubicBezTo>
                  <a:cubicBezTo>
                    <a:pt x="93" y="20"/>
                    <a:pt x="142" y="0"/>
                    <a:pt x="202" y="0"/>
                  </a:cubicBezTo>
                  <a:cubicBezTo>
                    <a:pt x="275" y="0"/>
                    <a:pt x="335" y="27"/>
                    <a:pt x="382" y="82"/>
                  </a:cubicBezTo>
                  <a:close/>
                </a:path>
              </a:pathLst>
            </a:custGeom>
            <a:solidFill>
              <a:schemeClr val="accent4"/>
            </a:solidFill>
            <a:ln w="9525">
              <a:noFill/>
              <a:round/>
              <a:headEnd/>
              <a:tailEnd/>
            </a:ln>
          </p:spPr>
          <p:txBody>
            <a:bodyPr vert="horz" wrap="square" lIns="108000" tIns="108000" rIns="108000" bIns="108000" numCol="1" anchor="t" anchorCtr="0" compatLnSpc="1">
              <a:prstTxWarp prst="textNoShape">
                <a:avLst/>
              </a:prstTxWarp>
            </a:bodyPr>
            <a:lstStyle/>
            <a:p>
              <a:pPr eaLnBrk="0" hangingPunct="0">
                <a:spcBef>
                  <a:spcPts val="600"/>
                </a:spcBef>
              </a:pPr>
              <a:endParaRPr lang="da-DK" sz="1200" dirty="0">
                <a:latin typeface="Arial" pitchFamily="34" charset="0"/>
                <a:cs typeface="Arial" pitchFamily="34" charset="0"/>
              </a:endParaRPr>
            </a:p>
          </p:txBody>
        </p:sp>
        <p:sp>
          <p:nvSpPr>
            <p:cNvPr id="19" name="Freeform 27"/>
            <p:cNvSpPr>
              <a:spLocks/>
            </p:cNvSpPr>
            <p:nvPr/>
          </p:nvSpPr>
          <p:spPr bwMode="auto">
            <a:xfrm>
              <a:off x="656685" y="1323975"/>
              <a:ext cx="230130" cy="270107"/>
            </a:xfrm>
            <a:custGeom>
              <a:avLst/>
              <a:gdLst/>
              <a:ahLst/>
              <a:cxnLst>
                <a:cxn ang="0">
                  <a:pos x="382" y="82"/>
                </a:cxn>
                <a:cxn ang="0">
                  <a:pos x="202" y="0"/>
                </a:cxn>
                <a:cxn ang="0">
                  <a:pos x="56" y="58"/>
                </a:cxn>
                <a:cxn ang="0">
                  <a:pos x="0" y="204"/>
                </a:cxn>
                <a:cxn ang="0">
                  <a:pos x="57" y="333"/>
                </a:cxn>
                <a:cxn ang="0">
                  <a:pos x="189" y="384"/>
                </a:cxn>
                <a:cxn ang="0">
                  <a:pos x="243" y="369"/>
                </a:cxn>
                <a:cxn ang="0">
                  <a:pos x="292" y="354"/>
                </a:cxn>
                <a:cxn ang="0">
                  <a:pos x="308" y="366"/>
                </a:cxn>
                <a:cxn ang="0">
                  <a:pos x="314" y="399"/>
                </a:cxn>
                <a:cxn ang="0">
                  <a:pos x="224" y="573"/>
                </a:cxn>
                <a:cxn ang="0">
                  <a:pos x="27" y="648"/>
                </a:cxn>
                <a:cxn ang="0">
                  <a:pos x="32" y="682"/>
                </a:cxn>
                <a:cxn ang="0">
                  <a:pos x="330" y="563"/>
                </a:cxn>
                <a:cxn ang="0">
                  <a:pos x="453" y="278"/>
                </a:cxn>
                <a:cxn ang="0">
                  <a:pos x="382" y="82"/>
                </a:cxn>
              </a:cxnLst>
              <a:rect l="0" t="0" r="r" b="b"/>
              <a:pathLst>
                <a:path w="453" h="682">
                  <a:moveTo>
                    <a:pt x="382" y="82"/>
                  </a:moveTo>
                  <a:cubicBezTo>
                    <a:pt x="335" y="27"/>
                    <a:pt x="275" y="0"/>
                    <a:pt x="202" y="0"/>
                  </a:cubicBezTo>
                  <a:cubicBezTo>
                    <a:pt x="142" y="0"/>
                    <a:pt x="94" y="20"/>
                    <a:pt x="56" y="58"/>
                  </a:cubicBezTo>
                  <a:cubicBezTo>
                    <a:pt x="19" y="97"/>
                    <a:pt x="0" y="146"/>
                    <a:pt x="0" y="204"/>
                  </a:cubicBezTo>
                  <a:cubicBezTo>
                    <a:pt x="0" y="256"/>
                    <a:pt x="19" y="299"/>
                    <a:pt x="57" y="333"/>
                  </a:cubicBezTo>
                  <a:cubicBezTo>
                    <a:pt x="95" y="367"/>
                    <a:pt x="139" y="384"/>
                    <a:pt x="189" y="384"/>
                  </a:cubicBezTo>
                  <a:cubicBezTo>
                    <a:pt x="203" y="384"/>
                    <a:pt x="222" y="379"/>
                    <a:pt x="243" y="369"/>
                  </a:cubicBezTo>
                  <a:cubicBezTo>
                    <a:pt x="265" y="359"/>
                    <a:pt x="281" y="354"/>
                    <a:pt x="292" y="354"/>
                  </a:cubicBezTo>
                  <a:cubicBezTo>
                    <a:pt x="299" y="354"/>
                    <a:pt x="305" y="358"/>
                    <a:pt x="308" y="366"/>
                  </a:cubicBezTo>
                  <a:cubicBezTo>
                    <a:pt x="312" y="373"/>
                    <a:pt x="314" y="384"/>
                    <a:pt x="314" y="399"/>
                  </a:cubicBezTo>
                  <a:cubicBezTo>
                    <a:pt x="314" y="464"/>
                    <a:pt x="284" y="522"/>
                    <a:pt x="224" y="573"/>
                  </a:cubicBezTo>
                  <a:cubicBezTo>
                    <a:pt x="165" y="623"/>
                    <a:pt x="99" y="648"/>
                    <a:pt x="27" y="648"/>
                  </a:cubicBezTo>
                  <a:cubicBezTo>
                    <a:pt x="32" y="682"/>
                    <a:pt x="32" y="682"/>
                    <a:pt x="32" y="682"/>
                  </a:cubicBezTo>
                  <a:cubicBezTo>
                    <a:pt x="148" y="682"/>
                    <a:pt x="248" y="642"/>
                    <a:pt x="330" y="563"/>
                  </a:cubicBezTo>
                  <a:cubicBezTo>
                    <a:pt x="412" y="484"/>
                    <a:pt x="453" y="389"/>
                    <a:pt x="453" y="278"/>
                  </a:cubicBezTo>
                  <a:cubicBezTo>
                    <a:pt x="453" y="202"/>
                    <a:pt x="429" y="137"/>
                    <a:pt x="382" y="82"/>
                  </a:cubicBezTo>
                  <a:close/>
                </a:path>
              </a:pathLst>
            </a:custGeom>
            <a:solidFill>
              <a:schemeClr val="accent4"/>
            </a:solidFill>
            <a:ln w="9525">
              <a:noFill/>
              <a:round/>
              <a:headEnd/>
              <a:tailEnd/>
            </a:ln>
          </p:spPr>
          <p:txBody>
            <a:bodyPr vert="horz" wrap="square" lIns="108000" tIns="108000" rIns="108000" bIns="108000" numCol="1" anchor="t" anchorCtr="0" compatLnSpc="1">
              <a:prstTxWarp prst="textNoShape">
                <a:avLst/>
              </a:prstTxWarp>
            </a:bodyPr>
            <a:lstStyle/>
            <a:p>
              <a:pPr eaLnBrk="0" hangingPunct="0">
                <a:spcBef>
                  <a:spcPts val="600"/>
                </a:spcBef>
              </a:pPr>
              <a:endParaRPr lang="da-DK" sz="1200" dirty="0">
                <a:latin typeface="Arial" pitchFamily="34" charset="0"/>
                <a:cs typeface="Arial" pitchFamily="34" charset="0"/>
              </a:endParaRPr>
            </a:p>
          </p:txBody>
        </p:sp>
      </p:grpSp>
    </p:spTree>
    <p:extLst>
      <p:ext uri="{BB962C8B-B14F-4D97-AF65-F5344CB8AC3E}">
        <p14:creationId xmlns:p14="http://schemas.microsoft.com/office/powerpoint/2010/main" val="365164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Object 90"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33" name="think-cell Slide" r:id="rId90" imgW="360" imgH="360" progId="">
                  <p:embed/>
                </p:oleObj>
              </mc:Choice>
              <mc:Fallback>
                <p:oleObj name="think-cell Slide" r:id="rId90" imgW="360" imgH="360" progId="">
                  <p:embed/>
                  <p:pic>
                    <p:nvPicPr>
                      <p:cNvPr id="0" name="Picture 69"/>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358775" y="381919"/>
            <a:ext cx="6835239" cy="647700"/>
          </a:xfrm>
          <a:noFill/>
          <a:ln w="9525">
            <a:noFill/>
            <a:miter lim="800000"/>
            <a:headEnd/>
            <a:tailEnd/>
          </a:ln>
        </p:spPr>
        <p:txBody>
          <a:bodyPr vert="horz" wrap="square" lIns="0" tIns="0" rIns="0" bIns="0" numCol="1" anchor="b" anchorCtr="0" compatLnSpc="1">
            <a:prstTxWarp prst="textNoShape">
              <a:avLst/>
            </a:prstTxWarp>
          </a:bodyPr>
          <a:lstStyle/>
          <a:p>
            <a:pPr>
              <a:lnSpc>
                <a:spcPts val="2600"/>
              </a:lnSpc>
            </a:pPr>
            <a:r>
              <a:rPr lang="da-DK" dirty="0" smtClean="0"/>
              <a:t>Borger med mange kontakter i sundhedssystemet – behandlingspsykiatri, socialpsykiatri, almen praksis</a:t>
            </a:r>
          </a:p>
        </p:txBody>
      </p:sp>
      <p:sp>
        <p:nvSpPr>
          <p:cNvPr id="3" name="Title 3"/>
          <p:cNvSpPr txBox="1">
            <a:spLocks/>
          </p:cNvSpPr>
          <p:nvPr>
            <p:custDataLst>
              <p:tags r:id="rId4"/>
            </p:custDataLst>
          </p:nvPr>
        </p:nvSpPr>
        <p:spPr bwMode="auto">
          <a:xfrm>
            <a:off x="1018310" y="1323975"/>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p>
            <a:pPr algn="ctr">
              <a:spcBef>
                <a:spcPts val="600"/>
              </a:spcBef>
              <a:defRPr/>
            </a:pPr>
            <a:r>
              <a:rPr lang="da-DK" sz="800" b="0" kern="0" dirty="0" smtClean="0">
                <a:solidFill>
                  <a:srgbClr val="000000"/>
                </a:solidFill>
              </a:rPr>
              <a:t>Samtale med pårørende</a:t>
            </a:r>
            <a:endParaRPr lang="da-DK" sz="800" b="0" kern="0" dirty="0">
              <a:solidFill>
                <a:srgbClr val="000000"/>
              </a:solidFill>
            </a:endParaRPr>
          </a:p>
        </p:txBody>
      </p:sp>
      <p:sp>
        <p:nvSpPr>
          <p:cNvPr id="4" name="Title 3"/>
          <p:cNvSpPr txBox="1">
            <a:spLocks/>
          </p:cNvSpPr>
          <p:nvPr>
            <p:custDataLst>
              <p:tags r:id="rId5"/>
            </p:custDataLst>
          </p:nvPr>
        </p:nvSpPr>
        <p:spPr>
          <a:xfrm>
            <a:off x="1018310" y="1862931"/>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Individuel psykoterapi</a:t>
            </a:r>
            <a:endParaRPr lang="da-DK" sz="800" b="0" kern="0" dirty="0">
              <a:solidFill>
                <a:srgbClr val="000000"/>
              </a:solidFill>
            </a:endParaRPr>
          </a:p>
        </p:txBody>
      </p:sp>
      <p:sp>
        <p:nvSpPr>
          <p:cNvPr id="5" name="Title 3"/>
          <p:cNvSpPr txBox="1">
            <a:spLocks/>
          </p:cNvSpPr>
          <p:nvPr>
            <p:custDataLst>
              <p:tags r:id="rId6"/>
            </p:custDataLst>
          </p:nvPr>
        </p:nvSpPr>
        <p:spPr>
          <a:xfrm>
            <a:off x="1018310" y="2401887"/>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Hjemmebesøg</a:t>
            </a:r>
            <a:endParaRPr lang="da-DK" sz="800" b="0" kern="0" dirty="0">
              <a:solidFill>
                <a:srgbClr val="000000"/>
              </a:solidFill>
            </a:endParaRPr>
          </a:p>
        </p:txBody>
      </p:sp>
      <p:sp>
        <p:nvSpPr>
          <p:cNvPr id="6" name="Title 3"/>
          <p:cNvSpPr txBox="1">
            <a:spLocks/>
          </p:cNvSpPr>
          <p:nvPr>
            <p:custDataLst>
              <p:tags r:id="rId7"/>
            </p:custDataLst>
          </p:nvPr>
        </p:nvSpPr>
        <p:spPr>
          <a:xfrm>
            <a:off x="1018310" y="3479799"/>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Somatisk udredning</a:t>
            </a:r>
            <a:endParaRPr lang="da-DK" sz="800" b="0" kern="0" dirty="0">
              <a:solidFill>
                <a:srgbClr val="000000"/>
              </a:solidFill>
            </a:endParaRPr>
          </a:p>
        </p:txBody>
      </p:sp>
      <p:sp>
        <p:nvSpPr>
          <p:cNvPr id="7" name="Title 3"/>
          <p:cNvSpPr txBox="1">
            <a:spLocks/>
          </p:cNvSpPr>
          <p:nvPr>
            <p:custDataLst>
              <p:tags r:id="rId8"/>
            </p:custDataLst>
          </p:nvPr>
        </p:nvSpPr>
        <p:spPr>
          <a:xfrm>
            <a:off x="1018310" y="4557711"/>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Indlæggelse, angsttilstande</a:t>
            </a:r>
            <a:endParaRPr lang="da-DK" sz="800" b="0" kern="0" dirty="0">
              <a:solidFill>
                <a:srgbClr val="000000"/>
              </a:solidFill>
            </a:endParaRPr>
          </a:p>
        </p:txBody>
      </p:sp>
      <p:sp>
        <p:nvSpPr>
          <p:cNvPr id="8" name="Title 3"/>
          <p:cNvSpPr txBox="1">
            <a:spLocks/>
          </p:cNvSpPr>
          <p:nvPr>
            <p:custDataLst>
              <p:tags r:id="rId9"/>
            </p:custDataLst>
          </p:nvPr>
        </p:nvSpPr>
        <p:spPr>
          <a:xfrm>
            <a:off x="1018310" y="4018755"/>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Familieterapi</a:t>
            </a:r>
            <a:endParaRPr lang="da-DK" sz="800" b="0" kern="0" dirty="0">
              <a:solidFill>
                <a:srgbClr val="000000"/>
              </a:solidFill>
            </a:endParaRPr>
          </a:p>
        </p:txBody>
      </p:sp>
      <p:sp>
        <p:nvSpPr>
          <p:cNvPr id="9" name="TextBox 1"/>
          <p:cNvSpPr txBox="1">
            <a:spLocks noChangeArrowheads="1"/>
          </p:cNvSpPr>
          <p:nvPr>
            <p:custDataLst>
              <p:tags r:id="rId10"/>
            </p:custDataLst>
          </p:nvPr>
        </p:nvSpPr>
        <p:spPr bwMode="auto">
          <a:xfrm>
            <a:off x="358775" y="1323976"/>
            <a:ext cx="6059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12.912 kr.</a:t>
            </a:r>
          </a:p>
        </p:txBody>
      </p:sp>
      <p:sp>
        <p:nvSpPr>
          <p:cNvPr id="10" name="TextBox 9"/>
          <p:cNvSpPr txBox="1">
            <a:spLocks noChangeArrowheads="1"/>
          </p:cNvSpPr>
          <p:nvPr>
            <p:custDataLst>
              <p:tags r:id="rId11"/>
            </p:custDataLst>
          </p:nvPr>
        </p:nvSpPr>
        <p:spPr bwMode="auto">
          <a:xfrm>
            <a:off x="5569661" y="5484275"/>
            <a:ext cx="501740"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14.152 kr.</a:t>
            </a:r>
          </a:p>
        </p:txBody>
      </p:sp>
      <p:sp>
        <p:nvSpPr>
          <p:cNvPr id="11" name="TextBox 10"/>
          <p:cNvSpPr txBox="1">
            <a:spLocks noChangeArrowheads="1"/>
          </p:cNvSpPr>
          <p:nvPr>
            <p:custDataLst>
              <p:tags r:id="rId12"/>
            </p:custDataLst>
          </p:nvPr>
        </p:nvSpPr>
        <p:spPr bwMode="auto">
          <a:xfrm>
            <a:off x="3619987" y="5484275"/>
            <a:ext cx="540212"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20.285 kr.</a:t>
            </a:r>
          </a:p>
        </p:txBody>
      </p:sp>
      <p:sp>
        <p:nvSpPr>
          <p:cNvPr id="12" name="TextBox 12"/>
          <p:cNvSpPr txBox="1">
            <a:spLocks noChangeArrowheads="1"/>
          </p:cNvSpPr>
          <p:nvPr>
            <p:custDataLst>
              <p:tags r:id="rId13"/>
            </p:custDataLst>
          </p:nvPr>
        </p:nvSpPr>
        <p:spPr bwMode="auto">
          <a:xfrm>
            <a:off x="4584405" y="5484275"/>
            <a:ext cx="541815"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14.916 kr..</a:t>
            </a:r>
          </a:p>
        </p:txBody>
      </p:sp>
      <p:sp>
        <p:nvSpPr>
          <p:cNvPr id="13" name="TextBox 13"/>
          <p:cNvSpPr txBox="1">
            <a:spLocks noChangeArrowheads="1"/>
          </p:cNvSpPr>
          <p:nvPr>
            <p:custDataLst>
              <p:tags r:id="rId14"/>
            </p:custDataLst>
          </p:nvPr>
        </p:nvSpPr>
        <p:spPr bwMode="auto">
          <a:xfrm>
            <a:off x="358775" y="1871267"/>
            <a:ext cx="6059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23.672 kr.</a:t>
            </a:r>
          </a:p>
        </p:txBody>
      </p:sp>
      <p:sp>
        <p:nvSpPr>
          <p:cNvPr id="14" name="TextBox 14"/>
          <p:cNvSpPr txBox="1">
            <a:spLocks noChangeArrowheads="1"/>
          </p:cNvSpPr>
          <p:nvPr>
            <p:custDataLst>
              <p:tags r:id="rId15"/>
            </p:custDataLst>
          </p:nvPr>
        </p:nvSpPr>
        <p:spPr bwMode="auto">
          <a:xfrm>
            <a:off x="1927572" y="4607721"/>
            <a:ext cx="112479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smtClean="0">
                <a:solidFill>
                  <a:srgbClr val="342F2B"/>
                </a:solidFill>
                <a:latin typeface="+mn-lt"/>
                <a:cs typeface="Arial" charset="0"/>
              </a:rPr>
              <a:t>21 </a:t>
            </a:r>
            <a:r>
              <a:rPr lang="da-DK" altLang="en-US" sz="800" dirty="0">
                <a:solidFill>
                  <a:srgbClr val="342F2B"/>
                </a:solidFill>
                <a:latin typeface="+mn-lt"/>
                <a:cs typeface="Arial" charset="0"/>
              </a:rPr>
              <a:t>dages indlæggelse</a:t>
            </a:r>
          </a:p>
        </p:txBody>
      </p:sp>
      <p:sp>
        <p:nvSpPr>
          <p:cNvPr id="15" name="Title 3"/>
          <p:cNvSpPr txBox="1">
            <a:spLocks/>
          </p:cNvSpPr>
          <p:nvPr>
            <p:custDataLst>
              <p:tags r:id="rId16"/>
            </p:custDataLst>
          </p:nvPr>
        </p:nvSpPr>
        <p:spPr>
          <a:xfrm>
            <a:off x="1018310" y="2940843"/>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Indlæggelse, angsttilstande</a:t>
            </a:r>
            <a:endParaRPr lang="da-DK" sz="800" b="0" kern="0" dirty="0">
              <a:solidFill>
                <a:srgbClr val="000000"/>
              </a:solidFill>
            </a:endParaRPr>
          </a:p>
        </p:txBody>
      </p:sp>
      <p:sp>
        <p:nvSpPr>
          <p:cNvPr id="16" name="TextBox 16"/>
          <p:cNvSpPr txBox="1">
            <a:spLocks noChangeArrowheads="1"/>
          </p:cNvSpPr>
          <p:nvPr>
            <p:custDataLst>
              <p:tags r:id="rId17"/>
            </p:custDataLst>
          </p:nvPr>
        </p:nvSpPr>
        <p:spPr bwMode="auto">
          <a:xfrm>
            <a:off x="1927572" y="2965849"/>
            <a:ext cx="116486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 32 </a:t>
            </a:r>
            <a:r>
              <a:rPr lang="da-DK" altLang="en-US" sz="800" dirty="0" smtClean="0">
                <a:solidFill>
                  <a:srgbClr val="342F2B"/>
                </a:solidFill>
                <a:latin typeface="+mn-lt"/>
                <a:cs typeface="Arial" charset="0"/>
              </a:rPr>
              <a:t>dages indlæggelse</a:t>
            </a:r>
            <a:endParaRPr lang="da-DK" altLang="en-US" sz="800" dirty="0">
              <a:solidFill>
                <a:srgbClr val="342F2B"/>
              </a:solidFill>
              <a:latin typeface="+mn-lt"/>
              <a:cs typeface="Arial" charset="0"/>
            </a:endParaRPr>
          </a:p>
        </p:txBody>
      </p:sp>
      <p:cxnSp>
        <p:nvCxnSpPr>
          <p:cNvPr id="18" name="Straight Arrow Connector 17"/>
          <p:cNvCxnSpPr/>
          <p:nvPr>
            <p:custDataLst>
              <p:tags r:id="rId18"/>
            </p:custDataLst>
          </p:nvPr>
        </p:nvCxnSpPr>
        <p:spPr>
          <a:xfrm flipH="1" flipV="1">
            <a:off x="2241551" y="1214438"/>
            <a:ext cx="2063750" cy="1962150"/>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71" idx="0"/>
          </p:cNvCxnSpPr>
          <p:nvPr>
            <p:custDataLst>
              <p:tags r:id="rId19"/>
            </p:custDataLst>
          </p:nvPr>
        </p:nvCxnSpPr>
        <p:spPr>
          <a:xfrm flipH="1">
            <a:off x="2924874" y="4049175"/>
            <a:ext cx="1961456" cy="1435100"/>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69" idx="1"/>
          </p:cNvCxnSpPr>
          <p:nvPr>
            <p:custDataLst>
              <p:tags r:id="rId20"/>
            </p:custDataLst>
          </p:nvPr>
        </p:nvCxnSpPr>
        <p:spPr>
          <a:xfrm>
            <a:off x="5570220" y="4160520"/>
            <a:ext cx="1186181" cy="458747"/>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66" idx="1"/>
          </p:cNvCxnSpPr>
          <p:nvPr>
            <p:custDataLst>
              <p:tags r:id="rId21"/>
            </p:custDataLst>
          </p:nvPr>
        </p:nvCxnSpPr>
        <p:spPr>
          <a:xfrm flipV="1">
            <a:off x="5707380" y="3541355"/>
            <a:ext cx="1049021" cy="192445"/>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68" idx="1"/>
          </p:cNvCxnSpPr>
          <p:nvPr>
            <p:custDataLst>
              <p:tags r:id="rId22"/>
            </p:custDataLst>
          </p:nvPr>
        </p:nvCxnSpPr>
        <p:spPr>
          <a:xfrm>
            <a:off x="5624514" y="4011614"/>
            <a:ext cx="1131887" cy="68697"/>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5"/>
          <p:cNvSpPr txBox="1">
            <a:spLocks noChangeArrowheads="1"/>
          </p:cNvSpPr>
          <p:nvPr>
            <p:custDataLst>
              <p:tags r:id="rId23"/>
            </p:custDataLst>
          </p:nvPr>
        </p:nvSpPr>
        <p:spPr bwMode="auto">
          <a:xfrm>
            <a:off x="1927572" y="1323976"/>
            <a:ext cx="40075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6 gange</a:t>
            </a:r>
          </a:p>
        </p:txBody>
      </p:sp>
      <p:sp>
        <p:nvSpPr>
          <p:cNvPr id="24" name="TextBox 26"/>
          <p:cNvSpPr txBox="1">
            <a:spLocks noChangeArrowheads="1"/>
          </p:cNvSpPr>
          <p:nvPr>
            <p:custDataLst>
              <p:tags r:id="rId24"/>
            </p:custDataLst>
          </p:nvPr>
        </p:nvSpPr>
        <p:spPr bwMode="auto">
          <a:xfrm>
            <a:off x="1927572" y="1871267"/>
            <a:ext cx="47076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11 gange</a:t>
            </a:r>
          </a:p>
        </p:txBody>
      </p:sp>
      <p:sp>
        <p:nvSpPr>
          <p:cNvPr id="25" name="TextBox 27"/>
          <p:cNvSpPr txBox="1">
            <a:spLocks noChangeArrowheads="1"/>
          </p:cNvSpPr>
          <p:nvPr>
            <p:custDataLst>
              <p:tags r:id="rId25"/>
            </p:custDataLst>
          </p:nvPr>
        </p:nvSpPr>
        <p:spPr bwMode="auto">
          <a:xfrm>
            <a:off x="1927572" y="2418558"/>
            <a:ext cx="4387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4 gange</a:t>
            </a:r>
          </a:p>
        </p:txBody>
      </p:sp>
      <p:sp>
        <p:nvSpPr>
          <p:cNvPr id="26" name="TextBox 28"/>
          <p:cNvSpPr txBox="1">
            <a:spLocks noChangeArrowheads="1"/>
          </p:cNvSpPr>
          <p:nvPr>
            <p:custDataLst>
              <p:tags r:id="rId26"/>
            </p:custDataLst>
          </p:nvPr>
        </p:nvSpPr>
        <p:spPr bwMode="auto">
          <a:xfrm>
            <a:off x="358775" y="2418558"/>
            <a:ext cx="6059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8.608 kr.</a:t>
            </a:r>
          </a:p>
        </p:txBody>
      </p:sp>
      <p:sp>
        <p:nvSpPr>
          <p:cNvPr id="27" name="TextBox 29"/>
          <p:cNvSpPr txBox="1">
            <a:spLocks noChangeArrowheads="1"/>
          </p:cNvSpPr>
          <p:nvPr>
            <p:custDataLst>
              <p:tags r:id="rId27"/>
            </p:custDataLst>
          </p:nvPr>
        </p:nvSpPr>
        <p:spPr bwMode="auto">
          <a:xfrm>
            <a:off x="358775" y="2965849"/>
            <a:ext cx="6059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75.122 kr.</a:t>
            </a:r>
          </a:p>
        </p:txBody>
      </p:sp>
      <p:sp>
        <p:nvSpPr>
          <p:cNvPr id="28" name="TextBox 30"/>
          <p:cNvSpPr txBox="1">
            <a:spLocks noChangeArrowheads="1"/>
          </p:cNvSpPr>
          <p:nvPr>
            <p:custDataLst>
              <p:tags r:id="rId28"/>
            </p:custDataLst>
          </p:nvPr>
        </p:nvSpPr>
        <p:spPr bwMode="auto">
          <a:xfrm>
            <a:off x="1927572" y="3513140"/>
            <a:ext cx="43870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4 gange</a:t>
            </a:r>
          </a:p>
        </p:txBody>
      </p:sp>
      <p:sp>
        <p:nvSpPr>
          <p:cNvPr id="29" name="TextBox 31"/>
          <p:cNvSpPr txBox="1">
            <a:spLocks noChangeArrowheads="1"/>
          </p:cNvSpPr>
          <p:nvPr>
            <p:custDataLst>
              <p:tags r:id="rId29"/>
            </p:custDataLst>
          </p:nvPr>
        </p:nvSpPr>
        <p:spPr bwMode="auto">
          <a:xfrm>
            <a:off x="358775" y="3513140"/>
            <a:ext cx="6059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8.764 kr.</a:t>
            </a:r>
          </a:p>
        </p:txBody>
      </p:sp>
      <p:sp>
        <p:nvSpPr>
          <p:cNvPr id="30" name="TextBox 32"/>
          <p:cNvSpPr txBox="1">
            <a:spLocks noChangeArrowheads="1"/>
          </p:cNvSpPr>
          <p:nvPr>
            <p:custDataLst>
              <p:tags r:id="rId30"/>
            </p:custDataLst>
          </p:nvPr>
        </p:nvSpPr>
        <p:spPr bwMode="auto">
          <a:xfrm>
            <a:off x="358775" y="4060430"/>
            <a:ext cx="6059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17.178 kr.</a:t>
            </a:r>
          </a:p>
        </p:txBody>
      </p:sp>
      <p:sp>
        <p:nvSpPr>
          <p:cNvPr id="31" name="TextBox 33"/>
          <p:cNvSpPr txBox="1">
            <a:spLocks noChangeArrowheads="1"/>
          </p:cNvSpPr>
          <p:nvPr>
            <p:custDataLst>
              <p:tags r:id="rId31"/>
            </p:custDataLst>
          </p:nvPr>
        </p:nvSpPr>
        <p:spPr bwMode="auto">
          <a:xfrm>
            <a:off x="358775" y="4607720"/>
            <a:ext cx="6059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smtClean="0">
                <a:solidFill>
                  <a:srgbClr val="342F2B"/>
                </a:solidFill>
                <a:latin typeface="+mn-lt"/>
                <a:cs typeface="Arial" charset="0"/>
              </a:rPr>
              <a:t>25.841 </a:t>
            </a:r>
            <a:r>
              <a:rPr lang="da-DK" altLang="en-US" sz="800" b="1" dirty="0">
                <a:solidFill>
                  <a:srgbClr val="342F2B"/>
                </a:solidFill>
                <a:latin typeface="+mn-lt"/>
                <a:cs typeface="Arial" charset="0"/>
              </a:rPr>
              <a:t>kr.</a:t>
            </a:r>
          </a:p>
        </p:txBody>
      </p:sp>
      <p:sp>
        <p:nvSpPr>
          <p:cNvPr id="32" name="TextBox 34"/>
          <p:cNvSpPr txBox="1">
            <a:spLocks noChangeArrowheads="1"/>
          </p:cNvSpPr>
          <p:nvPr>
            <p:custDataLst>
              <p:tags r:id="rId32"/>
            </p:custDataLst>
          </p:nvPr>
        </p:nvSpPr>
        <p:spPr bwMode="auto">
          <a:xfrm>
            <a:off x="1927572" y="4060431"/>
            <a:ext cx="43710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6 gange</a:t>
            </a:r>
          </a:p>
        </p:txBody>
      </p:sp>
      <p:sp>
        <p:nvSpPr>
          <p:cNvPr id="33" name="Title 3"/>
          <p:cNvSpPr txBox="1">
            <a:spLocks/>
          </p:cNvSpPr>
          <p:nvPr>
            <p:custDataLst>
              <p:tags r:id="rId33"/>
            </p:custDataLst>
          </p:nvPr>
        </p:nvSpPr>
        <p:spPr>
          <a:xfrm>
            <a:off x="1018310" y="5096667"/>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Psykiatrisk dagbehandling</a:t>
            </a:r>
            <a:endParaRPr lang="da-DK" sz="800" b="0" kern="0" dirty="0">
              <a:solidFill>
                <a:srgbClr val="000000"/>
              </a:solidFill>
            </a:endParaRPr>
          </a:p>
        </p:txBody>
      </p:sp>
      <p:sp>
        <p:nvSpPr>
          <p:cNvPr id="34" name="TextBox 36"/>
          <p:cNvSpPr txBox="1">
            <a:spLocks noChangeArrowheads="1"/>
          </p:cNvSpPr>
          <p:nvPr>
            <p:custDataLst>
              <p:tags r:id="rId34"/>
            </p:custDataLst>
          </p:nvPr>
        </p:nvSpPr>
        <p:spPr bwMode="auto">
          <a:xfrm>
            <a:off x="358775" y="5155010"/>
            <a:ext cx="6059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106.002 kr.</a:t>
            </a:r>
          </a:p>
        </p:txBody>
      </p:sp>
      <p:sp>
        <p:nvSpPr>
          <p:cNvPr id="35" name="TextBox 37"/>
          <p:cNvSpPr txBox="1">
            <a:spLocks noChangeArrowheads="1"/>
          </p:cNvSpPr>
          <p:nvPr>
            <p:custDataLst>
              <p:tags r:id="rId35"/>
            </p:custDataLst>
          </p:nvPr>
        </p:nvSpPr>
        <p:spPr bwMode="auto">
          <a:xfrm>
            <a:off x="1927572" y="5155011"/>
            <a:ext cx="49000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18 gange</a:t>
            </a:r>
          </a:p>
        </p:txBody>
      </p:sp>
      <p:sp>
        <p:nvSpPr>
          <p:cNvPr id="36" name="Title 3"/>
          <p:cNvSpPr txBox="1">
            <a:spLocks/>
          </p:cNvSpPr>
          <p:nvPr>
            <p:custDataLst>
              <p:tags r:id="rId36"/>
            </p:custDataLst>
          </p:nvPr>
        </p:nvSpPr>
        <p:spPr>
          <a:xfrm>
            <a:off x="1018310" y="5702300"/>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Telefonsamtale med patient</a:t>
            </a:r>
            <a:endParaRPr lang="da-DK" sz="800" b="0" kern="0" dirty="0">
              <a:solidFill>
                <a:srgbClr val="000000"/>
              </a:solidFill>
            </a:endParaRPr>
          </a:p>
        </p:txBody>
      </p:sp>
      <p:sp>
        <p:nvSpPr>
          <p:cNvPr id="37" name="Title 3"/>
          <p:cNvSpPr txBox="1">
            <a:spLocks/>
          </p:cNvSpPr>
          <p:nvPr>
            <p:custDataLst>
              <p:tags r:id="rId37"/>
            </p:custDataLst>
          </p:nvPr>
        </p:nvSpPr>
        <p:spPr>
          <a:xfrm>
            <a:off x="4427481" y="2401887"/>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Psykologisk undersøgelse</a:t>
            </a:r>
            <a:endParaRPr lang="da-DK" sz="800" b="0" kern="0" dirty="0">
              <a:solidFill>
                <a:srgbClr val="000000"/>
              </a:solidFill>
            </a:endParaRPr>
          </a:p>
        </p:txBody>
      </p:sp>
      <p:sp>
        <p:nvSpPr>
          <p:cNvPr id="38" name="TextBox 40"/>
          <p:cNvSpPr txBox="1">
            <a:spLocks noChangeArrowheads="1"/>
          </p:cNvSpPr>
          <p:nvPr>
            <p:custDataLst>
              <p:tags r:id="rId38"/>
            </p:custDataLst>
          </p:nvPr>
        </p:nvSpPr>
        <p:spPr bwMode="auto">
          <a:xfrm>
            <a:off x="1927572" y="5702300"/>
            <a:ext cx="403957"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None/>
            </a:pPr>
            <a:r>
              <a:rPr lang="da-DK" altLang="en-US" sz="800" dirty="0">
                <a:solidFill>
                  <a:srgbClr val="342F2B"/>
                </a:solidFill>
                <a:latin typeface="+mn-lt"/>
                <a:cs typeface="Arial" charset="0"/>
              </a:rPr>
              <a:t>8 gange</a:t>
            </a:r>
          </a:p>
        </p:txBody>
      </p:sp>
      <p:sp>
        <p:nvSpPr>
          <p:cNvPr id="39" name="TextBox 41"/>
          <p:cNvSpPr txBox="1">
            <a:spLocks noChangeArrowheads="1"/>
          </p:cNvSpPr>
          <p:nvPr>
            <p:custDataLst>
              <p:tags r:id="rId39"/>
            </p:custDataLst>
          </p:nvPr>
        </p:nvSpPr>
        <p:spPr bwMode="auto">
          <a:xfrm>
            <a:off x="358775" y="5702300"/>
            <a:ext cx="6059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4.632 kr.</a:t>
            </a:r>
          </a:p>
        </p:txBody>
      </p:sp>
      <p:sp>
        <p:nvSpPr>
          <p:cNvPr id="40" name="Title 3"/>
          <p:cNvSpPr txBox="1">
            <a:spLocks/>
          </p:cNvSpPr>
          <p:nvPr>
            <p:custDataLst>
              <p:tags r:id="rId40"/>
            </p:custDataLst>
          </p:nvPr>
        </p:nvSpPr>
        <p:spPr>
          <a:xfrm>
            <a:off x="4427481" y="1862931"/>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Netværksmøde</a:t>
            </a:r>
            <a:endParaRPr lang="da-DK" sz="800" b="0" kern="0" dirty="0">
              <a:solidFill>
                <a:srgbClr val="000000"/>
              </a:solidFill>
            </a:endParaRPr>
          </a:p>
        </p:txBody>
      </p:sp>
      <p:sp>
        <p:nvSpPr>
          <p:cNvPr id="41" name="Title 3"/>
          <p:cNvSpPr txBox="1">
            <a:spLocks/>
          </p:cNvSpPr>
          <p:nvPr>
            <p:custDataLst>
              <p:tags r:id="rId41"/>
            </p:custDataLst>
          </p:nvPr>
        </p:nvSpPr>
        <p:spPr>
          <a:xfrm>
            <a:off x="7323138" y="4557711"/>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Opsøgende hjemmebesøg</a:t>
            </a:r>
            <a:endParaRPr lang="da-DK" sz="800" b="0" kern="0" dirty="0">
              <a:solidFill>
                <a:srgbClr val="000000"/>
              </a:solidFill>
            </a:endParaRPr>
          </a:p>
        </p:txBody>
      </p:sp>
      <p:sp>
        <p:nvSpPr>
          <p:cNvPr id="42" name="Title 3"/>
          <p:cNvSpPr txBox="1">
            <a:spLocks/>
          </p:cNvSpPr>
          <p:nvPr>
            <p:custDataLst>
              <p:tags r:id="rId42"/>
            </p:custDataLst>
          </p:nvPr>
        </p:nvSpPr>
        <p:spPr>
          <a:xfrm>
            <a:off x="7323138" y="4018755"/>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Samtaleterapi</a:t>
            </a:r>
            <a:endParaRPr lang="da-DK" sz="800" b="0" kern="0" dirty="0">
              <a:solidFill>
                <a:srgbClr val="000000"/>
              </a:solidFill>
            </a:endParaRPr>
          </a:p>
        </p:txBody>
      </p:sp>
      <p:sp>
        <p:nvSpPr>
          <p:cNvPr id="43" name="Title 3"/>
          <p:cNvSpPr txBox="1">
            <a:spLocks/>
          </p:cNvSpPr>
          <p:nvPr>
            <p:custDataLst>
              <p:tags r:id="rId43"/>
            </p:custDataLst>
          </p:nvPr>
        </p:nvSpPr>
        <p:spPr>
          <a:xfrm>
            <a:off x="4427481" y="1323975"/>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Indlæggelse, depressiv tilstand</a:t>
            </a:r>
          </a:p>
        </p:txBody>
      </p:sp>
      <p:sp>
        <p:nvSpPr>
          <p:cNvPr id="44" name="TextBox 48"/>
          <p:cNvSpPr txBox="1">
            <a:spLocks noChangeArrowheads="1"/>
          </p:cNvSpPr>
          <p:nvPr>
            <p:custDataLst>
              <p:tags r:id="rId44"/>
            </p:custDataLst>
          </p:nvPr>
        </p:nvSpPr>
        <p:spPr bwMode="auto">
          <a:xfrm>
            <a:off x="5403850" y="1323975"/>
            <a:ext cx="11285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nchorCtr="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 22 dages indlæggelse</a:t>
            </a:r>
          </a:p>
        </p:txBody>
      </p:sp>
      <p:sp>
        <p:nvSpPr>
          <p:cNvPr id="45" name="TextBox 49"/>
          <p:cNvSpPr txBox="1">
            <a:spLocks noChangeArrowheads="1"/>
          </p:cNvSpPr>
          <p:nvPr>
            <p:custDataLst>
              <p:tags r:id="rId45"/>
            </p:custDataLst>
          </p:nvPr>
        </p:nvSpPr>
        <p:spPr bwMode="auto">
          <a:xfrm>
            <a:off x="3765945" y="1323975"/>
            <a:ext cx="5963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106.368 kr.</a:t>
            </a:r>
          </a:p>
        </p:txBody>
      </p:sp>
      <p:sp>
        <p:nvSpPr>
          <p:cNvPr id="46" name="TextBox 50"/>
          <p:cNvSpPr txBox="1">
            <a:spLocks noChangeArrowheads="1"/>
          </p:cNvSpPr>
          <p:nvPr>
            <p:custDataLst>
              <p:tags r:id="rId46"/>
            </p:custDataLst>
          </p:nvPr>
        </p:nvSpPr>
        <p:spPr bwMode="auto">
          <a:xfrm>
            <a:off x="3892582" y="1862931"/>
            <a:ext cx="46968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6.456 kr.</a:t>
            </a:r>
          </a:p>
        </p:txBody>
      </p:sp>
      <p:sp>
        <p:nvSpPr>
          <p:cNvPr id="47" name="TextBox 51"/>
          <p:cNvSpPr txBox="1">
            <a:spLocks noChangeArrowheads="1"/>
          </p:cNvSpPr>
          <p:nvPr>
            <p:custDataLst>
              <p:tags r:id="rId47"/>
            </p:custDataLst>
          </p:nvPr>
        </p:nvSpPr>
        <p:spPr bwMode="auto">
          <a:xfrm>
            <a:off x="5403850" y="1862931"/>
            <a:ext cx="399148"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3600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3 gange</a:t>
            </a:r>
          </a:p>
        </p:txBody>
      </p:sp>
      <p:sp>
        <p:nvSpPr>
          <p:cNvPr id="48" name="TextBox 52"/>
          <p:cNvSpPr txBox="1">
            <a:spLocks noChangeArrowheads="1"/>
          </p:cNvSpPr>
          <p:nvPr>
            <p:custDataLst>
              <p:tags r:id="rId48"/>
            </p:custDataLst>
          </p:nvPr>
        </p:nvSpPr>
        <p:spPr bwMode="auto">
          <a:xfrm>
            <a:off x="3889376" y="2401887"/>
            <a:ext cx="4728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2.863 kr.</a:t>
            </a:r>
          </a:p>
        </p:txBody>
      </p:sp>
      <p:sp>
        <p:nvSpPr>
          <p:cNvPr id="49" name="TextBox 53"/>
          <p:cNvSpPr txBox="1">
            <a:spLocks noChangeArrowheads="1"/>
          </p:cNvSpPr>
          <p:nvPr>
            <p:custDataLst>
              <p:tags r:id="rId49"/>
            </p:custDataLst>
          </p:nvPr>
        </p:nvSpPr>
        <p:spPr bwMode="auto">
          <a:xfrm>
            <a:off x="5403850" y="2401887"/>
            <a:ext cx="33182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1 gang</a:t>
            </a:r>
          </a:p>
        </p:txBody>
      </p:sp>
      <p:sp>
        <p:nvSpPr>
          <p:cNvPr id="50" name="Title 3"/>
          <p:cNvSpPr txBox="1">
            <a:spLocks/>
          </p:cNvSpPr>
          <p:nvPr>
            <p:custDataLst>
              <p:tags r:id="rId50"/>
            </p:custDataLst>
          </p:nvPr>
        </p:nvSpPr>
        <p:spPr>
          <a:xfrm>
            <a:off x="7323138" y="3479799"/>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Konsultationer(praksislæge)</a:t>
            </a:r>
            <a:endParaRPr lang="da-DK" sz="800" b="0" kern="0" dirty="0">
              <a:solidFill>
                <a:srgbClr val="000000"/>
              </a:solidFill>
            </a:endParaRPr>
          </a:p>
        </p:txBody>
      </p:sp>
      <p:sp>
        <p:nvSpPr>
          <p:cNvPr id="51" name="Title 3"/>
          <p:cNvSpPr txBox="1">
            <a:spLocks/>
          </p:cNvSpPr>
          <p:nvPr>
            <p:custDataLst>
              <p:tags r:id="rId51"/>
            </p:custDataLst>
          </p:nvPr>
        </p:nvSpPr>
        <p:spPr>
          <a:xfrm>
            <a:off x="6357919" y="5702300"/>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Arbejdsprøvn-ing og erhvervs praktik</a:t>
            </a:r>
            <a:endParaRPr lang="da-DK" sz="800" b="0" kern="0" dirty="0">
              <a:solidFill>
                <a:srgbClr val="000000"/>
              </a:solidFill>
            </a:endParaRPr>
          </a:p>
        </p:txBody>
      </p:sp>
      <p:sp>
        <p:nvSpPr>
          <p:cNvPr id="52" name="TextBox 57"/>
          <p:cNvSpPr txBox="1">
            <a:spLocks noChangeArrowheads="1"/>
          </p:cNvSpPr>
          <p:nvPr>
            <p:custDataLst>
              <p:tags r:id="rId52"/>
            </p:custDataLst>
          </p:nvPr>
        </p:nvSpPr>
        <p:spPr bwMode="auto">
          <a:xfrm>
            <a:off x="6519652" y="5484275"/>
            <a:ext cx="532197"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39.270 kr.</a:t>
            </a:r>
          </a:p>
        </p:txBody>
      </p:sp>
      <p:sp>
        <p:nvSpPr>
          <p:cNvPr id="53" name="Title 3"/>
          <p:cNvSpPr txBox="1">
            <a:spLocks/>
          </p:cNvSpPr>
          <p:nvPr>
            <p:custDataLst>
              <p:tags r:id="rId53"/>
            </p:custDataLst>
          </p:nvPr>
        </p:nvSpPr>
        <p:spPr>
          <a:xfrm>
            <a:off x="5392700" y="5702300"/>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Rehabiliterings-forløb</a:t>
            </a:r>
            <a:endParaRPr lang="da-DK" sz="800" b="0" kern="0" dirty="0">
              <a:solidFill>
                <a:srgbClr val="000000"/>
              </a:solidFill>
            </a:endParaRPr>
          </a:p>
        </p:txBody>
      </p:sp>
      <p:sp>
        <p:nvSpPr>
          <p:cNvPr id="54" name="Title 3"/>
          <p:cNvSpPr txBox="1">
            <a:spLocks/>
          </p:cNvSpPr>
          <p:nvPr>
            <p:custDataLst>
              <p:tags r:id="rId54"/>
            </p:custDataLst>
          </p:nvPr>
        </p:nvSpPr>
        <p:spPr>
          <a:xfrm>
            <a:off x="3462262" y="5702300"/>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Hjemmehjælp, praktisk</a:t>
            </a:r>
            <a:endParaRPr lang="da-DK" sz="800" b="0" kern="0" dirty="0">
              <a:solidFill>
                <a:srgbClr val="000000"/>
              </a:solidFill>
            </a:endParaRPr>
          </a:p>
        </p:txBody>
      </p:sp>
      <p:sp>
        <p:nvSpPr>
          <p:cNvPr id="55" name="Title 3"/>
          <p:cNvSpPr txBox="1">
            <a:spLocks/>
          </p:cNvSpPr>
          <p:nvPr>
            <p:custDataLst>
              <p:tags r:id="rId55"/>
            </p:custDataLst>
          </p:nvPr>
        </p:nvSpPr>
        <p:spPr>
          <a:xfrm>
            <a:off x="4427481" y="5702300"/>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Hjemmepleje</a:t>
            </a:r>
            <a:endParaRPr lang="da-DK" sz="800" b="0" kern="0" dirty="0">
              <a:solidFill>
                <a:srgbClr val="000000"/>
              </a:solidFill>
            </a:endParaRPr>
          </a:p>
        </p:txBody>
      </p:sp>
      <p:sp>
        <p:nvSpPr>
          <p:cNvPr id="56" name="Title 3"/>
          <p:cNvSpPr txBox="1">
            <a:spLocks/>
          </p:cNvSpPr>
          <p:nvPr>
            <p:custDataLst>
              <p:tags r:id="rId56"/>
            </p:custDataLst>
          </p:nvPr>
        </p:nvSpPr>
        <p:spPr>
          <a:xfrm>
            <a:off x="2497043" y="5702300"/>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Støtte- og kontaktperson ordning</a:t>
            </a:r>
            <a:endParaRPr lang="da-DK" sz="800" b="0" kern="0" dirty="0">
              <a:solidFill>
                <a:srgbClr val="000000"/>
              </a:solidFill>
            </a:endParaRPr>
          </a:p>
        </p:txBody>
      </p:sp>
      <p:cxnSp>
        <p:nvCxnSpPr>
          <p:cNvPr id="57" name="Straight Arrow Connector 56"/>
          <p:cNvCxnSpPr>
            <a:endCxn id="24" idx="3"/>
          </p:cNvCxnSpPr>
          <p:nvPr>
            <p:custDataLst>
              <p:tags r:id="rId57"/>
            </p:custDataLst>
          </p:nvPr>
        </p:nvCxnSpPr>
        <p:spPr>
          <a:xfrm flipH="1" flipV="1">
            <a:off x="2398338" y="1932823"/>
            <a:ext cx="2007324" cy="1243768"/>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25" idx="3"/>
          </p:cNvCxnSpPr>
          <p:nvPr>
            <p:custDataLst>
              <p:tags r:id="rId58"/>
            </p:custDataLst>
          </p:nvPr>
        </p:nvCxnSpPr>
        <p:spPr>
          <a:xfrm flipH="1" flipV="1">
            <a:off x="2366278" y="2480114"/>
            <a:ext cx="2039384" cy="696476"/>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6" idx="3"/>
          </p:cNvCxnSpPr>
          <p:nvPr>
            <p:custDataLst>
              <p:tags r:id="rId59"/>
            </p:custDataLst>
          </p:nvPr>
        </p:nvCxnSpPr>
        <p:spPr>
          <a:xfrm flipH="1" flipV="1">
            <a:off x="3092438" y="3027405"/>
            <a:ext cx="1313226" cy="149186"/>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8" idx="3"/>
          </p:cNvCxnSpPr>
          <p:nvPr>
            <p:custDataLst>
              <p:tags r:id="rId60"/>
            </p:custDataLst>
          </p:nvPr>
        </p:nvCxnSpPr>
        <p:spPr>
          <a:xfrm flipH="1">
            <a:off x="2366278" y="3176589"/>
            <a:ext cx="2039384" cy="398107"/>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7" idx="2"/>
            <a:endCxn id="32" idx="3"/>
          </p:cNvCxnSpPr>
          <p:nvPr>
            <p:custDataLst>
              <p:tags r:id="rId61"/>
            </p:custDataLst>
          </p:nvPr>
        </p:nvCxnSpPr>
        <p:spPr>
          <a:xfrm flipH="1">
            <a:off x="2364674" y="3709988"/>
            <a:ext cx="1475490" cy="411999"/>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custDataLst>
              <p:tags r:id="rId62"/>
            </p:custDataLst>
          </p:nvPr>
        </p:nvCxnSpPr>
        <p:spPr>
          <a:xfrm flipH="1">
            <a:off x="2208369" y="4061460"/>
            <a:ext cx="2058831" cy="1640840"/>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35" idx="3"/>
          </p:cNvCxnSpPr>
          <p:nvPr>
            <p:custDataLst>
              <p:tags r:id="rId63"/>
            </p:custDataLst>
          </p:nvPr>
        </p:nvCxnSpPr>
        <p:spPr>
          <a:xfrm flipH="1">
            <a:off x="2417574" y="3931920"/>
            <a:ext cx="1666746" cy="1284647"/>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14" idx="3"/>
          </p:cNvCxnSpPr>
          <p:nvPr>
            <p:custDataLst>
              <p:tags r:id="rId64"/>
            </p:custDataLst>
          </p:nvPr>
        </p:nvCxnSpPr>
        <p:spPr>
          <a:xfrm flipH="1">
            <a:off x="3052363" y="3794760"/>
            <a:ext cx="978618" cy="874517"/>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Box 81"/>
          <p:cNvSpPr txBox="1">
            <a:spLocks noChangeArrowheads="1"/>
          </p:cNvSpPr>
          <p:nvPr>
            <p:custDataLst>
              <p:tags r:id="rId65"/>
            </p:custDataLst>
          </p:nvPr>
        </p:nvSpPr>
        <p:spPr bwMode="auto">
          <a:xfrm>
            <a:off x="8294688" y="3479799"/>
            <a:ext cx="40075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9 gange</a:t>
            </a:r>
          </a:p>
        </p:txBody>
      </p:sp>
      <p:sp>
        <p:nvSpPr>
          <p:cNvPr id="66" name="TextBox 82"/>
          <p:cNvSpPr txBox="1">
            <a:spLocks noChangeArrowheads="1"/>
          </p:cNvSpPr>
          <p:nvPr>
            <p:custDataLst>
              <p:tags r:id="rId66"/>
            </p:custDataLst>
          </p:nvPr>
        </p:nvSpPr>
        <p:spPr bwMode="auto">
          <a:xfrm>
            <a:off x="6756401" y="3479799"/>
            <a:ext cx="52366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2.080 kr.</a:t>
            </a:r>
          </a:p>
        </p:txBody>
      </p:sp>
      <p:sp>
        <p:nvSpPr>
          <p:cNvPr id="67" name="TextBox 83"/>
          <p:cNvSpPr txBox="1">
            <a:spLocks noChangeArrowheads="1"/>
          </p:cNvSpPr>
          <p:nvPr>
            <p:custDataLst>
              <p:tags r:id="rId67"/>
            </p:custDataLst>
          </p:nvPr>
        </p:nvSpPr>
        <p:spPr bwMode="auto">
          <a:xfrm>
            <a:off x="8294688" y="4018755"/>
            <a:ext cx="4568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10 gange</a:t>
            </a:r>
          </a:p>
        </p:txBody>
      </p:sp>
      <p:sp>
        <p:nvSpPr>
          <p:cNvPr id="68" name="TextBox 84"/>
          <p:cNvSpPr txBox="1">
            <a:spLocks noChangeArrowheads="1"/>
          </p:cNvSpPr>
          <p:nvPr>
            <p:custDataLst>
              <p:tags r:id="rId68"/>
            </p:custDataLst>
          </p:nvPr>
        </p:nvSpPr>
        <p:spPr bwMode="auto">
          <a:xfrm>
            <a:off x="6756401" y="4018755"/>
            <a:ext cx="50603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7.204 kr.</a:t>
            </a:r>
          </a:p>
        </p:txBody>
      </p:sp>
      <p:sp>
        <p:nvSpPr>
          <p:cNvPr id="69" name="TextBox 85"/>
          <p:cNvSpPr txBox="1">
            <a:spLocks noChangeArrowheads="1"/>
          </p:cNvSpPr>
          <p:nvPr>
            <p:custDataLst>
              <p:tags r:id="rId69"/>
            </p:custDataLst>
          </p:nvPr>
        </p:nvSpPr>
        <p:spPr bwMode="auto">
          <a:xfrm>
            <a:off x="6756401" y="4557711"/>
            <a:ext cx="50923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1.080 kr.</a:t>
            </a:r>
          </a:p>
        </p:txBody>
      </p:sp>
      <p:sp>
        <p:nvSpPr>
          <p:cNvPr id="70" name="TextBox 86"/>
          <p:cNvSpPr txBox="1">
            <a:spLocks noChangeArrowheads="1"/>
          </p:cNvSpPr>
          <p:nvPr>
            <p:custDataLst>
              <p:tags r:id="rId70"/>
            </p:custDataLst>
          </p:nvPr>
        </p:nvSpPr>
        <p:spPr bwMode="auto">
          <a:xfrm>
            <a:off x="8294688" y="4557711"/>
            <a:ext cx="39914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3 gange</a:t>
            </a:r>
          </a:p>
        </p:txBody>
      </p:sp>
      <p:sp>
        <p:nvSpPr>
          <p:cNvPr id="71" name="TextBox 87"/>
          <p:cNvSpPr txBox="1">
            <a:spLocks noChangeArrowheads="1"/>
          </p:cNvSpPr>
          <p:nvPr>
            <p:custDataLst>
              <p:tags r:id="rId71"/>
            </p:custDataLst>
          </p:nvPr>
        </p:nvSpPr>
        <p:spPr bwMode="auto">
          <a:xfrm>
            <a:off x="2664386" y="5484275"/>
            <a:ext cx="520976"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22.675 kr.</a:t>
            </a:r>
          </a:p>
        </p:txBody>
      </p:sp>
      <p:cxnSp>
        <p:nvCxnSpPr>
          <p:cNvPr id="72" name="Straight Arrow Connector 71"/>
          <p:cNvCxnSpPr>
            <a:endCxn id="11" idx="0"/>
          </p:cNvCxnSpPr>
          <p:nvPr>
            <p:custDataLst>
              <p:tags r:id="rId72"/>
            </p:custDataLst>
          </p:nvPr>
        </p:nvCxnSpPr>
        <p:spPr>
          <a:xfrm flipH="1">
            <a:off x="3890093" y="4052350"/>
            <a:ext cx="989888" cy="1431925"/>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12" idx="0"/>
          </p:cNvCxnSpPr>
          <p:nvPr>
            <p:custDataLst>
              <p:tags r:id="rId73"/>
            </p:custDataLst>
          </p:nvPr>
        </p:nvCxnSpPr>
        <p:spPr>
          <a:xfrm flipH="1">
            <a:off x="4855313" y="4052350"/>
            <a:ext cx="24664" cy="1431925"/>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10" idx="0"/>
          </p:cNvCxnSpPr>
          <p:nvPr>
            <p:custDataLst>
              <p:tags r:id="rId74"/>
            </p:custDataLst>
          </p:nvPr>
        </p:nvCxnSpPr>
        <p:spPr>
          <a:xfrm>
            <a:off x="4899026" y="4232277"/>
            <a:ext cx="921505" cy="1251998"/>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52" idx="0"/>
          </p:cNvCxnSpPr>
          <p:nvPr>
            <p:custDataLst>
              <p:tags r:id="rId75"/>
            </p:custDataLst>
          </p:nvPr>
        </p:nvCxnSpPr>
        <p:spPr>
          <a:xfrm>
            <a:off x="4865688" y="4205290"/>
            <a:ext cx="1920063" cy="1278985"/>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44" idx="2"/>
          </p:cNvCxnSpPr>
          <p:nvPr>
            <p:custDataLst>
              <p:tags r:id="rId76"/>
            </p:custDataLst>
          </p:nvPr>
        </p:nvCxnSpPr>
        <p:spPr>
          <a:xfrm flipV="1">
            <a:off x="5537200" y="1447086"/>
            <a:ext cx="430907" cy="2062880"/>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endCxn id="49" idx="2"/>
          </p:cNvCxnSpPr>
          <p:nvPr>
            <p:custDataLst>
              <p:tags r:id="rId77"/>
            </p:custDataLst>
          </p:nvPr>
        </p:nvCxnSpPr>
        <p:spPr>
          <a:xfrm flipV="1">
            <a:off x="5538788" y="2524998"/>
            <a:ext cx="30973" cy="980206"/>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itle 3"/>
          <p:cNvSpPr txBox="1">
            <a:spLocks/>
          </p:cNvSpPr>
          <p:nvPr>
            <p:custDataLst>
              <p:tags r:id="rId78"/>
            </p:custDataLst>
          </p:nvPr>
        </p:nvSpPr>
        <p:spPr>
          <a:xfrm>
            <a:off x="7323138" y="5702300"/>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Sygedagpenge</a:t>
            </a:r>
            <a:endParaRPr lang="da-DK" sz="800" b="0" kern="0" dirty="0">
              <a:solidFill>
                <a:srgbClr val="000000"/>
              </a:solidFill>
            </a:endParaRPr>
          </a:p>
        </p:txBody>
      </p:sp>
      <p:cxnSp>
        <p:nvCxnSpPr>
          <p:cNvPr id="80" name="Straight Arrow Connector 79"/>
          <p:cNvCxnSpPr>
            <a:endCxn id="81" idx="0"/>
          </p:cNvCxnSpPr>
          <p:nvPr>
            <p:custDataLst>
              <p:tags r:id="rId79"/>
            </p:custDataLst>
          </p:nvPr>
        </p:nvCxnSpPr>
        <p:spPr>
          <a:xfrm>
            <a:off x="4889500" y="4237040"/>
            <a:ext cx="2861469" cy="1247235"/>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8"/>
          <p:cNvSpPr txBox="1">
            <a:spLocks noChangeArrowheads="1"/>
          </p:cNvSpPr>
          <p:nvPr>
            <p:custDataLst>
              <p:tags r:id="rId80"/>
            </p:custDataLst>
          </p:nvPr>
        </p:nvSpPr>
        <p:spPr bwMode="auto">
          <a:xfrm>
            <a:off x="7479260" y="5484275"/>
            <a:ext cx="543418"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600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b="1" dirty="0">
                <a:solidFill>
                  <a:srgbClr val="342F2B"/>
                </a:solidFill>
                <a:latin typeface="+mn-lt"/>
                <a:cs typeface="Arial" charset="0"/>
              </a:rPr>
              <a:t>40.100 kr.</a:t>
            </a:r>
          </a:p>
        </p:txBody>
      </p:sp>
      <p:sp>
        <p:nvSpPr>
          <p:cNvPr id="82" name="TextBox 91"/>
          <p:cNvSpPr txBox="1">
            <a:spLocks noChangeArrowheads="1"/>
          </p:cNvSpPr>
          <p:nvPr>
            <p:custDataLst>
              <p:tags r:id="rId81"/>
            </p:custDataLst>
          </p:nvPr>
        </p:nvSpPr>
        <p:spPr bwMode="auto">
          <a:xfrm>
            <a:off x="8294688" y="5702300"/>
            <a:ext cx="3670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342F2B"/>
                </a:solidFill>
                <a:latin typeface="+mn-lt"/>
                <a:cs typeface="Arial" charset="0"/>
              </a:rPr>
              <a:t>11 uger</a:t>
            </a:r>
          </a:p>
        </p:txBody>
      </p:sp>
      <p:sp>
        <p:nvSpPr>
          <p:cNvPr id="83" name="Title 3"/>
          <p:cNvSpPr txBox="1">
            <a:spLocks/>
          </p:cNvSpPr>
          <p:nvPr>
            <p:custDataLst>
              <p:tags r:id="rId82"/>
            </p:custDataLst>
          </p:nvPr>
        </p:nvSpPr>
        <p:spPr>
          <a:xfrm>
            <a:off x="2716213" y="1323975"/>
            <a:ext cx="855662" cy="438150"/>
          </a:xfrm>
          <a:prstGeom prst="rect">
            <a:avLst/>
          </a:prstGeom>
          <a:solidFill>
            <a:schemeClr val="accent5">
              <a:lumMod val="20000"/>
              <a:lumOff val="80000"/>
            </a:schemeClr>
          </a:solidFill>
          <a:ln w="9525" cap="flat" cmpd="sng" algn="ctr">
            <a:solidFill>
              <a:schemeClr val="bg2"/>
            </a:solidFill>
            <a:prstDash val="solid"/>
            <a:miter lim="800000"/>
            <a:headEnd/>
            <a:tailEnd/>
          </a:ln>
          <a:effectLst/>
        </p:spPr>
        <p:style>
          <a:lnRef idx="3">
            <a:schemeClr val="lt1"/>
          </a:lnRef>
          <a:fillRef idx="1">
            <a:schemeClr val="accent3"/>
          </a:fillRef>
          <a:effectRef idx="1">
            <a:schemeClr val="accent3"/>
          </a:effectRef>
          <a:fontRef idx="minor">
            <a:schemeClr val="lt1"/>
          </a:fontRef>
        </p:style>
        <p:txBody>
          <a:bodyPr vert="horz" wrap="square" lIns="72000" tIns="72000" rIns="72000" bIns="72000" numCol="1" anchor="ctr" anchorCtr="0" compatLnSpc="1">
            <a:prstTxWarp prst="textNoShape">
              <a:avLst/>
            </a:prstTxWarp>
            <a:noAutofit/>
          </a:bodyPr>
          <a:lstStyle>
            <a:lvl1pPr algn="l" defTabSz="914400" rtl="0" eaLnBrk="1" latinLnBrk="0" hangingPunct="1">
              <a:spcBef>
                <a:spcPct val="0"/>
              </a:spcBef>
              <a:buNone/>
              <a:defRPr sz="2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600"/>
              </a:spcBef>
              <a:defRPr/>
            </a:pPr>
            <a:r>
              <a:rPr lang="da-DK" sz="800" b="0" kern="0" dirty="0" smtClean="0">
                <a:solidFill>
                  <a:srgbClr val="000000"/>
                </a:solidFill>
              </a:rPr>
              <a:t>Gruppeterapi</a:t>
            </a:r>
          </a:p>
        </p:txBody>
      </p:sp>
      <p:sp>
        <p:nvSpPr>
          <p:cNvPr id="84" name="TextBox 93"/>
          <p:cNvSpPr txBox="1">
            <a:spLocks noChangeArrowheads="1"/>
          </p:cNvSpPr>
          <p:nvPr>
            <p:custDataLst>
              <p:tags r:id="rId83"/>
            </p:custDataLst>
          </p:nvPr>
        </p:nvSpPr>
        <p:spPr bwMode="auto">
          <a:xfrm>
            <a:off x="2883556" y="1871267"/>
            <a:ext cx="520976" cy="1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3600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None/>
            </a:pPr>
            <a:r>
              <a:rPr lang="da-DK" altLang="en-US" sz="800" dirty="0">
                <a:solidFill>
                  <a:srgbClr val="342F2B"/>
                </a:solidFill>
                <a:latin typeface="+mn-lt"/>
                <a:cs typeface="Arial" charset="0"/>
              </a:rPr>
              <a:t>42.912 kr.</a:t>
            </a:r>
          </a:p>
        </p:txBody>
      </p:sp>
      <p:cxnSp>
        <p:nvCxnSpPr>
          <p:cNvPr id="85" name="Straight Arrow Connector 84"/>
          <p:cNvCxnSpPr>
            <a:endCxn id="84" idx="2"/>
          </p:cNvCxnSpPr>
          <p:nvPr>
            <p:custDataLst>
              <p:tags r:id="rId84"/>
            </p:custDataLst>
          </p:nvPr>
        </p:nvCxnSpPr>
        <p:spPr>
          <a:xfrm flipH="1" flipV="1">
            <a:off x="3144044" y="2030729"/>
            <a:ext cx="1321276" cy="1085851"/>
          </a:xfrm>
          <a:prstGeom prst="straightConnector1">
            <a:avLst/>
          </a:prstGeom>
          <a:ln w="127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20"/>
          <p:cNvCxnSpPr>
            <a:cxnSpLocks noChangeShapeType="1"/>
          </p:cNvCxnSpPr>
          <p:nvPr>
            <p:custDataLst>
              <p:tags r:id="rId85"/>
            </p:custDataLst>
          </p:nvPr>
        </p:nvCxnSpPr>
        <p:spPr bwMode="auto">
          <a:xfrm flipH="1">
            <a:off x="5538789" y="2393952"/>
            <a:ext cx="720725" cy="1116013"/>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87" name="Straight Arrow Connector 62"/>
          <p:cNvCxnSpPr>
            <a:cxnSpLocks noChangeShapeType="1"/>
            <a:endCxn id="47" idx="2"/>
          </p:cNvCxnSpPr>
          <p:nvPr>
            <p:custDataLst>
              <p:tags r:id="rId86"/>
            </p:custDataLst>
          </p:nvPr>
        </p:nvCxnSpPr>
        <p:spPr bwMode="auto">
          <a:xfrm flipH="1" flipV="1">
            <a:off x="5603424" y="2022393"/>
            <a:ext cx="656092" cy="371561"/>
          </a:xfrm>
          <a:prstGeom prst="straightConnector1">
            <a:avLst/>
          </a:prstGeom>
          <a:noFill/>
          <a:ln w="12700" algn="ctr">
            <a:solidFill>
              <a:schemeClr val="tx2"/>
            </a:solidFill>
            <a:round/>
            <a:headEnd type="none" w="med" len="med"/>
            <a:tailEnd type="triangle" w="med" len="med"/>
          </a:ln>
          <a:extLst>
            <a:ext uri="{909E8E84-426E-40DD-AFC4-6F175D3DCCD1}">
              <a14:hiddenFill xmlns:a14="http://schemas.microsoft.com/office/drawing/2010/main">
                <a:noFill/>
              </a14:hiddenFill>
            </a:ext>
          </a:extLst>
        </p:spPr>
      </p:cxnSp>
      <p:sp>
        <p:nvSpPr>
          <p:cNvPr id="17" name="Oval 16"/>
          <p:cNvSpPr/>
          <p:nvPr>
            <p:custDataLst>
              <p:tags r:id="rId87"/>
            </p:custDataLst>
          </p:nvPr>
        </p:nvSpPr>
        <p:spPr>
          <a:xfrm>
            <a:off x="3840164" y="2924175"/>
            <a:ext cx="2136775" cy="1571625"/>
          </a:xfrm>
          <a:prstGeom prst="ellipse">
            <a:avLst/>
          </a:prstGeom>
          <a:solidFill>
            <a:schemeClr val="accent4"/>
          </a:solidFill>
          <a:ln>
            <a:noFill/>
          </a:ln>
          <a:effectLst/>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r>
              <a:rPr lang="da-DK" sz="2400" dirty="0" smtClean="0">
                <a:solidFill>
                  <a:schemeClr val="bg1"/>
                </a:solidFill>
              </a:rPr>
              <a:t>Patient/</a:t>
            </a:r>
            <a:br>
              <a:rPr lang="da-DK" sz="2400" dirty="0" smtClean="0">
                <a:solidFill>
                  <a:schemeClr val="bg1"/>
                </a:solidFill>
              </a:rPr>
            </a:br>
            <a:r>
              <a:rPr lang="da-DK" sz="2400" dirty="0" smtClean="0">
                <a:solidFill>
                  <a:schemeClr val="bg1"/>
                </a:solidFill>
              </a:rPr>
              <a:t>Borger</a:t>
            </a:r>
            <a:endParaRPr lang="da-DK" sz="2400" dirty="0">
              <a:solidFill>
                <a:schemeClr val="bg1"/>
              </a:solidFill>
            </a:endParaRPr>
          </a:p>
        </p:txBody>
      </p:sp>
      <p:sp>
        <p:nvSpPr>
          <p:cNvPr id="113" name="TextBox 151"/>
          <p:cNvSpPr txBox="1">
            <a:spLocks noChangeArrowheads="1"/>
          </p:cNvSpPr>
          <p:nvPr/>
        </p:nvSpPr>
        <p:spPr bwMode="auto">
          <a:xfrm>
            <a:off x="6981825" y="1323975"/>
            <a:ext cx="1809750" cy="1207235"/>
          </a:xfrm>
          <a:prstGeom prst="rect">
            <a:avLst/>
          </a:prstGeom>
          <a:noFill/>
          <a:ln w="9525">
            <a:solidFill>
              <a:schemeClr val="bg2"/>
            </a:solidFill>
          </a:ln>
          <a:extLst>
            <a:ext uri="{909E8E84-426E-40DD-AFC4-6F175D3DCCD1}">
              <a14:hiddenFill xmlns:a14="http://schemas.microsoft.com/office/drawing/2010/main">
                <a:solidFill>
                  <a:srgbClr val="FFFFFF"/>
                </a:solidFill>
              </a14:hiddenFill>
            </a:ext>
          </a:extLst>
        </p:spPr>
        <p:txBody>
          <a:bodyPr wrap="square" lIns="72000" tIns="72000" rIns="72000" bIns="72000">
            <a:spAutoFit/>
          </a:bodyPr>
          <a:lstStyle>
            <a:lvl1pPr>
              <a:spcBef>
                <a:spcPct val="20000"/>
              </a:spcBef>
              <a:buClr>
                <a:schemeClr val="accent1"/>
              </a:buClr>
              <a:buSzPct val="110000"/>
              <a:buChar char="•"/>
              <a:defRPr sz="2400">
                <a:solidFill>
                  <a:schemeClr val="tx1"/>
                </a:solidFill>
                <a:latin typeface="Arial" charset="0"/>
                <a:ea typeface="ヒラギノ角ゴ Pro W3" pitchFamily="1" charset="-128"/>
              </a:defRPr>
            </a:lvl1pPr>
            <a:lvl2pPr marL="742950" indent="-285750">
              <a:spcBef>
                <a:spcPct val="20000"/>
              </a:spcBef>
              <a:buFont typeface="Times" pitchFamily="18" charset="0"/>
              <a:buChar char="•"/>
              <a:defRPr sz="2000">
                <a:solidFill>
                  <a:schemeClr val="tx1"/>
                </a:solidFill>
                <a:latin typeface="Arial" charset="0"/>
                <a:ea typeface="ヒラギノ角ゴ Pro W3" pitchFamily="1" charset="-128"/>
              </a:defRPr>
            </a:lvl2pPr>
            <a:lvl3pPr marL="1143000" indent="-228600">
              <a:spcBef>
                <a:spcPct val="20000"/>
              </a:spcBef>
              <a:buChar char="-"/>
              <a:defRPr>
                <a:solidFill>
                  <a:schemeClr val="tx1"/>
                </a:solidFill>
                <a:latin typeface="Arial" charset="0"/>
                <a:ea typeface="ヒラギノ角ゴ Pro W3" pitchFamily="1" charset="-128"/>
              </a:defRPr>
            </a:lvl3pPr>
            <a:lvl4pPr marL="1600200" indent="-228600">
              <a:spcBef>
                <a:spcPct val="20000"/>
              </a:spcBef>
              <a:buChar char="&gt;"/>
              <a:defRPr sz="1600">
                <a:solidFill>
                  <a:schemeClr val="tx1"/>
                </a:solidFill>
                <a:latin typeface="Arial" charset="0"/>
                <a:ea typeface="ヒラギノ角ゴ Pro W3" pitchFamily="1" charset="-128"/>
              </a:defRPr>
            </a:lvl4pPr>
            <a:lvl5pPr marL="2057400" indent="-228600">
              <a:spcBef>
                <a:spcPct val="20000"/>
              </a:spcBef>
              <a:buChar char="»"/>
              <a:defRPr sz="1600">
                <a:solidFill>
                  <a:schemeClr val="tx1"/>
                </a:solidFill>
                <a:latin typeface="Arial" charset="0"/>
                <a:ea typeface="ヒラギノ角ゴ Pro W3" pitchFamily="1" charset="-128"/>
              </a:defRPr>
            </a:lvl5pPr>
            <a:lvl6pPr marL="25146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6pPr>
            <a:lvl7pPr marL="29718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7pPr>
            <a:lvl8pPr marL="34290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8pPr>
            <a:lvl9pPr marL="3886200" indent="-228600" eaLnBrk="0" fontAlgn="base" hangingPunct="0">
              <a:spcBef>
                <a:spcPct val="20000"/>
              </a:spcBef>
              <a:spcAft>
                <a:spcPct val="0"/>
              </a:spcAft>
              <a:buChar char="»"/>
              <a:defRPr sz="1600">
                <a:solidFill>
                  <a:schemeClr val="tx1"/>
                </a:solidFill>
                <a:latin typeface="Arial" charset="0"/>
                <a:ea typeface="ヒラギノ角ゴ Pro W3" pitchFamily="1" charset="-128"/>
              </a:defRPr>
            </a:lvl9pPr>
          </a:lstStyle>
          <a:p>
            <a:pPr>
              <a:spcBef>
                <a:spcPts val="600"/>
              </a:spcBef>
              <a:buClrTx/>
              <a:buSzTx/>
              <a:buFontTx/>
              <a:buNone/>
            </a:pPr>
            <a:r>
              <a:rPr lang="da-DK" altLang="en-US" sz="800" dirty="0">
                <a:solidFill>
                  <a:srgbClr val="000000"/>
                </a:solidFill>
                <a:latin typeface="+mn-lt"/>
              </a:rPr>
              <a:t>Er grad af </a:t>
            </a:r>
            <a:r>
              <a:rPr lang="da-DK" altLang="en-US" sz="800" dirty="0" err="1">
                <a:solidFill>
                  <a:srgbClr val="000000"/>
                </a:solidFill>
                <a:latin typeface="+mn-lt"/>
              </a:rPr>
              <a:t>outcome</a:t>
            </a:r>
            <a:r>
              <a:rPr lang="da-DK" altLang="en-US" sz="800" dirty="0">
                <a:solidFill>
                  <a:srgbClr val="000000"/>
                </a:solidFill>
                <a:latin typeface="+mn-lt"/>
              </a:rPr>
              <a:t>/effekt ligefrem proportional med antallet af indsatser</a:t>
            </a:r>
            <a:r>
              <a:rPr lang="da-DK" altLang="en-US" sz="800" dirty="0" smtClean="0">
                <a:solidFill>
                  <a:srgbClr val="000000"/>
                </a:solidFill>
                <a:latin typeface="+mn-lt"/>
              </a:rPr>
              <a:t>?</a:t>
            </a:r>
          </a:p>
          <a:p>
            <a:pPr>
              <a:spcBef>
                <a:spcPts val="600"/>
              </a:spcBef>
              <a:buClrTx/>
              <a:buSzTx/>
              <a:buFontTx/>
              <a:buNone/>
            </a:pPr>
            <a:r>
              <a:rPr lang="da-DK" altLang="en-US" sz="800" b="0" dirty="0" smtClean="0">
                <a:solidFill>
                  <a:srgbClr val="000000"/>
                </a:solidFill>
                <a:latin typeface="+mn-lt"/>
                <a:cs typeface="Arial" charset="0"/>
              </a:rPr>
              <a:t>Samlede </a:t>
            </a:r>
            <a:r>
              <a:rPr lang="da-DK" altLang="en-US" sz="800" b="0" dirty="0">
                <a:solidFill>
                  <a:srgbClr val="000000"/>
                </a:solidFill>
                <a:latin typeface="+mn-lt"/>
                <a:cs typeface="Arial" charset="0"/>
              </a:rPr>
              <a:t>udgifter – behandlingspsykiatri, socialpsykiatri, almen praksis: </a:t>
            </a:r>
            <a:r>
              <a:rPr lang="da-DK" altLang="en-US" sz="800" b="0" dirty="0" smtClean="0">
                <a:solidFill>
                  <a:srgbClr val="000000"/>
                </a:solidFill>
                <a:latin typeface="+mn-lt"/>
                <a:cs typeface="Arial" charset="0"/>
              </a:rPr>
              <a:t>Godt 600.000 </a:t>
            </a:r>
            <a:r>
              <a:rPr lang="da-DK" altLang="en-US" sz="800" b="0" dirty="0">
                <a:solidFill>
                  <a:srgbClr val="000000"/>
                </a:solidFill>
                <a:latin typeface="+mn-lt"/>
                <a:cs typeface="Arial" charset="0"/>
              </a:rPr>
              <a:t>kr. – 10 måneders periode fra års start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idx="4294967295"/>
          </p:nvPr>
        </p:nvSpPr>
        <p:spPr>
          <a:xfrm>
            <a:off x="2572285" y="2068082"/>
            <a:ext cx="4170347" cy="1213503"/>
          </a:xfrm>
        </p:spPr>
        <p:txBody>
          <a:bodyPr/>
          <a:lstStyle/>
          <a:p>
            <a:pPr algn="ctr" eaLnBrk="1" hangingPunct="1"/>
            <a:r>
              <a:rPr lang="sv-SE" sz="2000" dirty="0">
                <a:solidFill>
                  <a:schemeClr val="bg1"/>
                </a:solidFill>
              </a:rPr>
              <a:t/>
            </a:r>
            <a:br>
              <a:rPr lang="sv-SE" sz="2000" dirty="0">
                <a:solidFill>
                  <a:schemeClr val="bg1"/>
                </a:solidFill>
              </a:rPr>
            </a:br>
            <a:r>
              <a:rPr lang="sv-SE" sz="2000" dirty="0" err="1" smtClean="0">
                <a:solidFill>
                  <a:schemeClr val="bg1"/>
                </a:solidFill>
              </a:rPr>
              <a:t>Initiativer</a:t>
            </a:r>
            <a:r>
              <a:rPr lang="sv-SE" sz="2000" dirty="0" smtClean="0">
                <a:solidFill>
                  <a:schemeClr val="bg1"/>
                </a:solidFill>
              </a:rPr>
              <a:t> på akutområdet i Region </a:t>
            </a:r>
            <a:r>
              <a:rPr lang="sv-SE" sz="2000" dirty="0" err="1" smtClean="0">
                <a:solidFill>
                  <a:schemeClr val="bg1"/>
                </a:solidFill>
              </a:rPr>
              <a:t>Sjælland</a:t>
            </a:r>
            <a:r>
              <a:rPr lang="sv-SE" sz="2000" dirty="0" smtClean="0">
                <a:solidFill>
                  <a:schemeClr val="bg1"/>
                </a:solidFill>
              </a:rPr>
              <a:t/>
            </a:r>
            <a:br>
              <a:rPr lang="sv-SE" sz="2000" dirty="0" smtClean="0">
                <a:solidFill>
                  <a:schemeClr val="bg1"/>
                </a:solidFill>
              </a:rPr>
            </a:br>
            <a:r>
              <a:rPr lang="sv-SE" sz="2000" b="0" dirty="0" smtClean="0">
                <a:solidFill>
                  <a:schemeClr val="bg1"/>
                </a:solidFill>
              </a:rPr>
              <a:t/>
            </a:r>
            <a:br>
              <a:rPr lang="sv-SE" sz="2000" b="0" dirty="0" smtClean="0">
                <a:solidFill>
                  <a:schemeClr val="bg1"/>
                </a:solidFill>
              </a:rPr>
            </a:br>
            <a:r>
              <a:rPr lang="sv-SE" sz="2000" dirty="0" smtClean="0">
                <a:solidFill>
                  <a:schemeClr val="bg1"/>
                </a:solidFill>
              </a:rPr>
              <a:t/>
            </a:r>
            <a:br>
              <a:rPr lang="sv-SE" sz="2000" dirty="0" smtClean="0">
                <a:solidFill>
                  <a:schemeClr val="bg1"/>
                </a:solidFill>
              </a:rPr>
            </a:br>
            <a:r>
              <a:rPr lang="sv-SE" sz="2000" dirty="0" smtClean="0">
                <a:solidFill>
                  <a:schemeClr val="bg1"/>
                </a:solidFill>
              </a:rPr>
              <a:t/>
            </a:r>
            <a:br>
              <a:rPr lang="sv-SE" sz="2000" dirty="0" smtClean="0">
                <a:solidFill>
                  <a:schemeClr val="bg1"/>
                </a:solidFill>
              </a:rPr>
            </a:br>
            <a:r>
              <a:rPr lang="sv-SE" sz="2000" dirty="0" smtClean="0">
                <a:solidFill>
                  <a:schemeClr val="bg1"/>
                </a:solidFill>
              </a:rPr>
              <a:t/>
            </a:r>
            <a:br>
              <a:rPr lang="sv-SE" sz="2000" dirty="0" smtClean="0">
                <a:solidFill>
                  <a:schemeClr val="bg1"/>
                </a:solidFill>
              </a:rPr>
            </a:br>
            <a:endParaRPr lang="da-DK" sz="1600" dirty="0" smtClean="0">
              <a:solidFill>
                <a:schemeClr val="bg1"/>
              </a:solidFill>
            </a:endParaRPr>
          </a:p>
        </p:txBody>
      </p:sp>
    </p:spTree>
    <p:extLst>
      <p:ext uri="{BB962C8B-B14F-4D97-AF65-F5344CB8AC3E}">
        <p14:creationId xmlns:p14="http://schemas.microsoft.com/office/powerpoint/2010/main" val="1112543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da-DK" dirty="0" smtClean="0"/>
              <a:t>Der blev enighed om følgende indikatorsæt</a:t>
            </a:r>
          </a:p>
        </p:txBody>
      </p:sp>
      <p:sp>
        <p:nvSpPr>
          <p:cNvPr id="3" name="Pladsholder til indhold 2"/>
          <p:cNvSpPr>
            <a:spLocks noGrp="1"/>
          </p:cNvSpPr>
          <p:nvPr>
            <p:ph idx="1"/>
          </p:nvPr>
        </p:nvSpPr>
        <p:spPr/>
        <p:txBody>
          <a:bodyPr/>
          <a:lstStyle/>
          <a:p>
            <a:pPr>
              <a:buFontTx/>
              <a:buNone/>
              <a:defRPr/>
            </a:pPr>
            <a:r>
              <a:rPr lang="da-DK" dirty="0" smtClean="0"/>
              <a:t>Indikatorerne</a:t>
            </a:r>
          </a:p>
          <a:p>
            <a:pPr marL="457200" indent="-457200">
              <a:buFont typeface="+mj-lt"/>
              <a:buAutoNum type="arabicPeriod"/>
              <a:defRPr/>
            </a:pPr>
            <a:r>
              <a:rPr lang="da-DK" b="0" dirty="0" smtClean="0"/>
              <a:t>Varighed af ophold i akutafdelingen</a:t>
            </a:r>
          </a:p>
          <a:p>
            <a:pPr marL="457200" indent="-457200">
              <a:buFont typeface="+mj-lt"/>
              <a:buAutoNum type="arabicPeriod"/>
              <a:defRPr/>
            </a:pPr>
            <a:r>
              <a:rPr lang="da-DK" b="0" dirty="0" smtClean="0"/>
              <a:t>Tid fra ankomst til triage slut</a:t>
            </a:r>
          </a:p>
          <a:p>
            <a:pPr marL="457200" indent="-457200">
              <a:buFont typeface="+mj-lt"/>
              <a:buAutoNum type="arabicPeriod"/>
              <a:defRPr/>
            </a:pPr>
            <a:r>
              <a:rPr lang="da-DK" b="0" dirty="0" smtClean="0"/>
              <a:t>Tid fra ankomst til patient tilset af senior læge </a:t>
            </a:r>
            <a:br>
              <a:rPr lang="da-DK" b="0" dirty="0" smtClean="0"/>
            </a:br>
            <a:r>
              <a:rPr lang="da-DK" b="0" dirty="0" smtClean="0"/>
              <a:t>(≈ behandlingsplan foreligger)</a:t>
            </a:r>
          </a:p>
          <a:p>
            <a:pPr marL="457200" indent="-457200">
              <a:buFont typeface="+mj-lt"/>
              <a:buAutoNum type="arabicPeriod"/>
              <a:defRPr/>
            </a:pPr>
            <a:r>
              <a:rPr lang="da-DK" b="0" dirty="0" smtClean="0"/>
              <a:t>Tid fra beslutning om forløb til patienten forlader akutafdelingen</a:t>
            </a:r>
          </a:p>
          <a:p>
            <a:pPr marL="457200" indent="-457200">
              <a:buFont typeface="+mj-lt"/>
              <a:buAutoNum type="arabicPeriod"/>
              <a:defRPr/>
            </a:pPr>
            <a:r>
              <a:rPr lang="da-DK" b="0" dirty="0" smtClean="0"/>
              <a:t>Ekspeditionstid for CT-scanning</a:t>
            </a:r>
          </a:p>
          <a:p>
            <a:pPr marL="457200" indent="-457200">
              <a:buFont typeface="+mj-lt"/>
              <a:buAutoNum type="arabicPeriod"/>
              <a:defRPr/>
            </a:pPr>
            <a:r>
              <a:rPr lang="da-DK" b="0" dirty="0" smtClean="0"/>
              <a:t>Udskrivelsesrater</a:t>
            </a:r>
          </a:p>
          <a:p>
            <a:pPr marL="457200" indent="-457200">
              <a:buFont typeface="+mj-lt"/>
              <a:buAutoNum type="arabicPeriod"/>
              <a:defRPr/>
            </a:pPr>
            <a:r>
              <a:rPr lang="da-DK" b="0" dirty="0" smtClean="0"/>
              <a:t>Genindlæggelser</a:t>
            </a:r>
          </a:p>
          <a:p>
            <a:pPr marL="457200" indent="-457200">
              <a:buFont typeface="+mj-lt"/>
              <a:buAutoNum type="arabicPeriod"/>
              <a:defRPr/>
            </a:pPr>
            <a:endParaRPr lang="da-DK" b="0" dirty="0"/>
          </a:p>
          <a:p>
            <a:pPr marL="0" indent="0">
              <a:buNone/>
              <a:defRPr/>
            </a:pPr>
            <a:r>
              <a:rPr lang="da-DK" b="0" dirty="0" smtClean="0"/>
              <a:t>5 ud af 7 indikatorer opgøres pt. ugentligt i ledelsesinformations systemet. Indikator 3 og 4 kan pt. kun opgøres for Slagelse akutafdeling.</a:t>
            </a:r>
          </a:p>
          <a:p>
            <a:pPr>
              <a:defRPr/>
            </a:pPr>
            <a:endParaRPr lang="da-DK" dirty="0" smtClean="0"/>
          </a:p>
        </p:txBody>
      </p:sp>
      <p:sp>
        <p:nvSpPr>
          <p:cNvPr id="5" name="Pladsholder til diasnummer 4"/>
          <p:cNvSpPr>
            <a:spLocks noGrp="1"/>
          </p:cNvSpPr>
          <p:nvPr>
            <p:ph type="sldNum" sz="quarter" idx="12"/>
          </p:nvPr>
        </p:nvSpPr>
        <p:spPr/>
        <p:txBody>
          <a:bodyPr/>
          <a:lstStyle/>
          <a:p>
            <a:pPr>
              <a:defRPr/>
            </a:pPr>
            <a:fld id="{7B48D5F1-A2DB-4174-A8AE-4C3B0929B257}" type="slidenum">
              <a:rPr lang="da-DK" smtClean="0"/>
              <a:pPr>
                <a:defRPr/>
              </a:pPr>
              <a:t>29</a:t>
            </a:fld>
            <a:endParaRPr lang="da-DK" dirty="0"/>
          </a:p>
        </p:txBody>
      </p:sp>
    </p:spTree>
    <p:extLst>
      <p:ext uri="{BB962C8B-B14F-4D97-AF65-F5344CB8AC3E}">
        <p14:creationId xmlns:p14="http://schemas.microsoft.com/office/powerpoint/2010/main" val="4245236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58774" y="304800"/>
            <a:ext cx="6920799" cy="647700"/>
          </a:xfrm>
        </p:spPr>
        <p:txBody>
          <a:bodyPr/>
          <a:lstStyle/>
          <a:p>
            <a:r>
              <a:rPr lang="da-DK" sz="2000" dirty="0" smtClean="0"/>
              <a:t>Borger er i centrum for vores behandling, men oplever patienten også det?</a:t>
            </a:r>
            <a:endParaRPr lang="da-DK" sz="2000" dirty="0"/>
          </a:p>
        </p:txBody>
      </p:sp>
      <p:sp>
        <p:nvSpPr>
          <p:cNvPr id="8" name="TextBox 7"/>
          <p:cNvSpPr txBox="1"/>
          <p:nvPr/>
        </p:nvSpPr>
        <p:spPr>
          <a:xfrm>
            <a:off x="5379522" y="1613625"/>
            <a:ext cx="3336966" cy="3323987"/>
          </a:xfrm>
          <a:prstGeom prst="rect">
            <a:avLst/>
          </a:prstGeom>
          <a:noFill/>
        </p:spPr>
        <p:txBody>
          <a:bodyPr wrap="square" rtlCol="0">
            <a:spAutoFit/>
          </a:bodyPr>
          <a:lstStyle/>
          <a:p>
            <a:r>
              <a:rPr lang="da-DK" b="0" dirty="0" smtClean="0">
                <a:latin typeface="+mn-lt"/>
              </a:rPr>
              <a:t>Borgeren er center for vores indsats, men det betyder ikke nødvendigvis at patienten har den oplevelse.</a:t>
            </a:r>
          </a:p>
          <a:p>
            <a:endParaRPr lang="da-DK" b="0" dirty="0">
              <a:latin typeface="+mn-lt"/>
            </a:endParaRPr>
          </a:p>
          <a:p>
            <a:pPr marL="285750" indent="-285750">
              <a:buFont typeface="Arial" panose="020B0604020202020204" pitchFamily="34" charset="0"/>
              <a:buChar char="•"/>
            </a:pPr>
            <a:r>
              <a:rPr lang="da-DK" b="0" dirty="0" smtClean="0">
                <a:latin typeface="+mn-lt"/>
              </a:rPr>
              <a:t>Vi måler ikke tilstrækkelig på det effekten af det samlede sygdomsforløb og effekten af behandlingen</a:t>
            </a:r>
          </a:p>
          <a:p>
            <a:pPr marL="285750" indent="-285750">
              <a:buFont typeface="Arial" panose="020B0604020202020204" pitchFamily="34" charset="0"/>
              <a:buChar char="•"/>
            </a:pPr>
            <a:r>
              <a:rPr lang="da-DK" b="0" dirty="0" smtClean="0">
                <a:latin typeface="+mn-lt"/>
              </a:rPr>
              <a:t>Vi er forsat optaget af omkostninger for aktiviteter og produktivitet i de enkelte led i behandlingskæden</a:t>
            </a:r>
          </a:p>
          <a:p>
            <a:pPr marL="285750" indent="-285750">
              <a:buFont typeface="Arial" panose="020B0604020202020204" pitchFamily="34" charset="0"/>
              <a:buChar char="•"/>
            </a:pPr>
            <a:r>
              <a:rPr lang="da-DK" b="0" dirty="0" smtClean="0">
                <a:latin typeface="+mn-lt"/>
              </a:rPr>
              <a:t>Vi tænker forsat for lidt på patientens oplevelse og rejse gennem systemet</a:t>
            </a:r>
          </a:p>
          <a:p>
            <a:pPr marL="285750" indent="-285750">
              <a:buFont typeface="Arial" panose="020B0604020202020204" pitchFamily="34" charset="0"/>
              <a:buChar char="•"/>
            </a:pPr>
            <a:endParaRPr lang="da-DK" dirty="0">
              <a:latin typeface="+mn-lt"/>
            </a:endParaRPr>
          </a:p>
        </p:txBody>
      </p:sp>
      <p:pic>
        <p:nvPicPr>
          <p:cNvPr id="1026" name="Picture 2" descr="http://www.netnewgrowth.com/blog/wp-content/uploads/2012/02/hire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8774" y="1318161"/>
            <a:ext cx="4746316" cy="480507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61"/>
          <p:cNvGrpSpPr/>
          <p:nvPr/>
        </p:nvGrpSpPr>
        <p:grpSpPr>
          <a:xfrm>
            <a:off x="5438897" y="4780845"/>
            <a:ext cx="3194463" cy="1303191"/>
            <a:chOff x="5066878" y="4921927"/>
            <a:chExt cx="3194463" cy="1303191"/>
          </a:xfrm>
        </p:grpSpPr>
        <p:grpSp>
          <p:nvGrpSpPr>
            <p:cNvPr id="23" name="Group 25"/>
            <p:cNvGrpSpPr>
              <a:grpSpLocks/>
            </p:cNvGrpSpPr>
            <p:nvPr/>
          </p:nvGrpSpPr>
          <p:grpSpPr bwMode="auto">
            <a:xfrm>
              <a:off x="5066878" y="4921927"/>
              <a:ext cx="274638" cy="195263"/>
              <a:chOff x="1212" y="190"/>
              <a:chExt cx="1928" cy="1366"/>
            </a:xfrm>
            <a:solidFill>
              <a:schemeClr val="accent3"/>
            </a:solidFill>
          </p:grpSpPr>
          <p:sp>
            <p:nvSpPr>
              <p:cNvPr id="30" name="Freeform 26"/>
              <p:cNvSpPr>
                <a:spLocks/>
              </p:cNvSpPr>
              <p:nvPr/>
            </p:nvSpPr>
            <p:spPr bwMode="auto">
              <a:xfrm>
                <a:off x="1212" y="190"/>
                <a:ext cx="906" cy="1366"/>
              </a:xfrm>
              <a:custGeom>
                <a:avLst/>
                <a:gdLst/>
                <a:ahLst/>
                <a:cxnLst>
                  <a:cxn ang="0">
                    <a:pos x="382" y="82"/>
                  </a:cxn>
                  <a:cxn ang="0">
                    <a:pos x="453" y="278"/>
                  </a:cxn>
                  <a:cxn ang="0">
                    <a:pos x="330" y="563"/>
                  </a:cxn>
                  <a:cxn ang="0">
                    <a:pos x="31" y="682"/>
                  </a:cxn>
                  <a:cxn ang="0">
                    <a:pos x="27" y="648"/>
                  </a:cxn>
                  <a:cxn ang="0">
                    <a:pos x="224" y="573"/>
                  </a:cxn>
                  <a:cxn ang="0">
                    <a:pos x="314" y="399"/>
                  </a:cxn>
                  <a:cxn ang="0">
                    <a:pos x="308" y="366"/>
                  </a:cxn>
                  <a:cxn ang="0">
                    <a:pos x="291" y="354"/>
                  </a:cxn>
                  <a:cxn ang="0">
                    <a:pos x="243" y="369"/>
                  </a:cxn>
                  <a:cxn ang="0">
                    <a:pos x="188" y="384"/>
                  </a:cxn>
                  <a:cxn ang="0">
                    <a:pos x="57" y="333"/>
                  </a:cxn>
                  <a:cxn ang="0">
                    <a:pos x="0" y="204"/>
                  </a:cxn>
                  <a:cxn ang="0">
                    <a:pos x="56" y="58"/>
                  </a:cxn>
                  <a:cxn ang="0">
                    <a:pos x="202" y="0"/>
                  </a:cxn>
                  <a:cxn ang="0">
                    <a:pos x="382" y="82"/>
                  </a:cxn>
                </a:cxnLst>
                <a:rect l="0" t="0" r="r" b="b"/>
                <a:pathLst>
                  <a:path w="453" h="682">
                    <a:moveTo>
                      <a:pt x="382" y="82"/>
                    </a:moveTo>
                    <a:cubicBezTo>
                      <a:pt x="429" y="137"/>
                      <a:pt x="453" y="202"/>
                      <a:pt x="453" y="278"/>
                    </a:cubicBezTo>
                    <a:cubicBezTo>
                      <a:pt x="453" y="389"/>
                      <a:pt x="412" y="484"/>
                      <a:pt x="330" y="563"/>
                    </a:cubicBezTo>
                    <a:cubicBezTo>
                      <a:pt x="247" y="642"/>
                      <a:pt x="148" y="682"/>
                      <a:pt x="31" y="682"/>
                    </a:cubicBezTo>
                    <a:cubicBezTo>
                      <a:pt x="27" y="648"/>
                      <a:pt x="27" y="648"/>
                      <a:pt x="27" y="648"/>
                    </a:cubicBezTo>
                    <a:cubicBezTo>
                      <a:pt x="99" y="648"/>
                      <a:pt x="164" y="623"/>
                      <a:pt x="224" y="573"/>
                    </a:cubicBezTo>
                    <a:cubicBezTo>
                      <a:pt x="284" y="522"/>
                      <a:pt x="314" y="464"/>
                      <a:pt x="314" y="399"/>
                    </a:cubicBezTo>
                    <a:cubicBezTo>
                      <a:pt x="314" y="384"/>
                      <a:pt x="312" y="373"/>
                      <a:pt x="308" y="366"/>
                    </a:cubicBezTo>
                    <a:cubicBezTo>
                      <a:pt x="305" y="358"/>
                      <a:pt x="299" y="354"/>
                      <a:pt x="291" y="354"/>
                    </a:cubicBezTo>
                    <a:cubicBezTo>
                      <a:pt x="281" y="354"/>
                      <a:pt x="265" y="359"/>
                      <a:pt x="243" y="369"/>
                    </a:cubicBezTo>
                    <a:cubicBezTo>
                      <a:pt x="222" y="379"/>
                      <a:pt x="203" y="384"/>
                      <a:pt x="188" y="384"/>
                    </a:cubicBezTo>
                    <a:cubicBezTo>
                      <a:pt x="139" y="384"/>
                      <a:pt x="95" y="367"/>
                      <a:pt x="57" y="333"/>
                    </a:cubicBezTo>
                    <a:cubicBezTo>
                      <a:pt x="19" y="299"/>
                      <a:pt x="0" y="256"/>
                      <a:pt x="0" y="204"/>
                    </a:cubicBezTo>
                    <a:cubicBezTo>
                      <a:pt x="0" y="146"/>
                      <a:pt x="19" y="97"/>
                      <a:pt x="56" y="58"/>
                    </a:cubicBezTo>
                    <a:cubicBezTo>
                      <a:pt x="93" y="20"/>
                      <a:pt x="142" y="0"/>
                      <a:pt x="202" y="0"/>
                    </a:cubicBezTo>
                    <a:cubicBezTo>
                      <a:pt x="275" y="0"/>
                      <a:pt x="335" y="27"/>
                      <a:pt x="382" y="82"/>
                    </a:cubicBezTo>
                    <a:close/>
                  </a:path>
                </a:pathLst>
              </a:custGeom>
              <a:solidFill>
                <a:schemeClr val="accent4"/>
              </a:solidFill>
              <a:ln w="9525">
                <a:noFill/>
                <a:round/>
                <a:headEnd/>
                <a:tailEnd/>
              </a:ln>
            </p:spPr>
            <p:txBody>
              <a:bodyPr vert="horz" wrap="square" lIns="108000" tIns="108000" rIns="108000" bIns="108000" numCol="1" anchor="t" anchorCtr="0" compatLnSpc="1">
                <a:prstTxWarp prst="textNoShape">
                  <a:avLst/>
                </a:prstTxWarp>
              </a:bodyPr>
              <a:lstStyle/>
              <a:p>
                <a:pPr eaLnBrk="0" hangingPunct="0">
                  <a:spcBef>
                    <a:spcPts val="600"/>
                  </a:spcBef>
                </a:pPr>
                <a:endParaRPr lang="da-DK" sz="1200" dirty="0">
                  <a:solidFill>
                    <a:schemeClr val="accent4"/>
                  </a:solidFill>
                  <a:latin typeface="Arial" pitchFamily="34" charset="0"/>
                  <a:cs typeface="Arial" pitchFamily="34" charset="0"/>
                </a:endParaRPr>
              </a:p>
            </p:txBody>
          </p:sp>
          <p:sp>
            <p:nvSpPr>
              <p:cNvPr id="31" name="Freeform 27"/>
              <p:cNvSpPr>
                <a:spLocks/>
              </p:cNvSpPr>
              <p:nvPr/>
            </p:nvSpPr>
            <p:spPr bwMode="auto">
              <a:xfrm>
                <a:off x="2234" y="190"/>
                <a:ext cx="906" cy="1366"/>
              </a:xfrm>
              <a:custGeom>
                <a:avLst/>
                <a:gdLst/>
                <a:ahLst/>
                <a:cxnLst>
                  <a:cxn ang="0">
                    <a:pos x="382" y="82"/>
                  </a:cxn>
                  <a:cxn ang="0">
                    <a:pos x="202" y="0"/>
                  </a:cxn>
                  <a:cxn ang="0">
                    <a:pos x="56" y="58"/>
                  </a:cxn>
                  <a:cxn ang="0">
                    <a:pos x="0" y="204"/>
                  </a:cxn>
                  <a:cxn ang="0">
                    <a:pos x="57" y="333"/>
                  </a:cxn>
                  <a:cxn ang="0">
                    <a:pos x="189" y="384"/>
                  </a:cxn>
                  <a:cxn ang="0">
                    <a:pos x="243" y="369"/>
                  </a:cxn>
                  <a:cxn ang="0">
                    <a:pos x="292" y="354"/>
                  </a:cxn>
                  <a:cxn ang="0">
                    <a:pos x="308" y="366"/>
                  </a:cxn>
                  <a:cxn ang="0">
                    <a:pos x="314" y="399"/>
                  </a:cxn>
                  <a:cxn ang="0">
                    <a:pos x="224" y="573"/>
                  </a:cxn>
                  <a:cxn ang="0">
                    <a:pos x="27" y="648"/>
                  </a:cxn>
                  <a:cxn ang="0">
                    <a:pos x="32" y="682"/>
                  </a:cxn>
                  <a:cxn ang="0">
                    <a:pos x="330" y="563"/>
                  </a:cxn>
                  <a:cxn ang="0">
                    <a:pos x="453" y="278"/>
                  </a:cxn>
                  <a:cxn ang="0">
                    <a:pos x="382" y="82"/>
                  </a:cxn>
                </a:cxnLst>
                <a:rect l="0" t="0" r="r" b="b"/>
                <a:pathLst>
                  <a:path w="453" h="682">
                    <a:moveTo>
                      <a:pt x="382" y="82"/>
                    </a:moveTo>
                    <a:cubicBezTo>
                      <a:pt x="335" y="27"/>
                      <a:pt x="275" y="0"/>
                      <a:pt x="202" y="0"/>
                    </a:cubicBezTo>
                    <a:cubicBezTo>
                      <a:pt x="142" y="0"/>
                      <a:pt x="94" y="20"/>
                      <a:pt x="56" y="58"/>
                    </a:cubicBezTo>
                    <a:cubicBezTo>
                      <a:pt x="19" y="97"/>
                      <a:pt x="0" y="146"/>
                      <a:pt x="0" y="204"/>
                    </a:cubicBezTo>
                    <a:cubicBezTo>
                      <a:pt x="0" y="256"/>
                      <a:pt x="19" y="299"/>
                      <a:pt x="57" y="333"/>
                    </a:cubicBezTo>
                    <a:cubicBezTo>
                      <a:pt x="95" y="367"/>
                      <a:pt x="139" y="384"/>
                      <a:pt x="189" y="384"/>
                    </a:cubicBezTo>
                    <a:cubicBezTo>
                      <a:pt x="203" y="384"/>
                      <a:pt x="222" y="379"/>
                      <a:pt x="243" y="369"/>
                    </a:cubicBezTo>
                    <a:cubicBezTo>
                      <a:pt x="265" y="359"/>
                      <a:pt x="281" y="354"/>
                      <a:pt x="292" y="354"/>
                    </a:cubicBezTo>
                    <a:cubicBezTo>
                      <a:pt x="299" y="354"/>
                      <a:pt x="305" y="358"/>
                      <a:pt x="308" y="366"/>
                    </a:cubicBezTo>
                    <a:cubicBezTo>
                      <a:pt x="312" y="373"/>
                      <a:pt x="314" y="384"/>
                      <a:pt x="314" y="399"/>
                    </a:cubicBezTo>
                    <a:cubicBezTo>
                      <a:pt x="314" y="464"/>
                      <a:pt x="284" y="522"/>
                      <a:pt x="224" y="573"/>
                    </a:cubicBezTo>
                    <a:cubicBezTo>
                      <a:pt x="165" y="623"/>
                      <a:pt x="99" y="648"/>
                      <a:pt x="27" y="648"/>
                    </a:cubicBezTo>
                    <a:cubicBezTo>
                      <a:pt x="32" y="682"/>
                      <a:pt x="32" y="682"/>
                      <a:pt x="32" y="682"/>
                    </a:cubicBezTo>
                    <a:cubicBezTo>
                      <a:pt x="148" y="682"/>
                      <a:pt x="248" y="642"/>
                      <a:pt x="330" y="563"/>
                    </a:cubicBezTo>
                    <a:cubicBezTo>
                      <a:pt x="412" y="484"/>
                      <a:pt x="453" y="389"/>
                      <a:pt x="453" y="278"/>
                    </a:cubicBezTo>
                    <a:cubicBezTo>
                      <a:pt x="453" y="202"/>
                      <a:pt x="429" y="137"/>
                      <a:pt x="382" y="82"/>
                    </a:cubicBezTo>
                    <a:close/>
                  </a:path>
                </a:pathLst>
              </a:custGeom>
              <a:solidFill>
                <a:schemeClr val="accent4"/>
              </a:solidFill>
              <a:ln w="9525">
                <a:noFill/>
                <a:round/>
                <a:headEnd/>
                <a:tailEnd/>
              </a:ln>
            </p:spPr>
            <p:txBody>
              <a:bodyPr vert="horz" wrap="square" lIns="108000" tIns="108000" rIns="108000" bIns="108000" numCol="1" anchor="t" anchorCtr="0" compatLnSpc="1">
                <a:prstTxWarp prst="textNoShape">
                  <a:avLst/>
                </a:prstTxWarp>
              </a:bodyPr>
              <a:lstStyle/>
              <a:p>
                <a:pPr eaLnBrk="0" hangingPunct="0">
                  <a:spcBef>
                    <a:spcPts val="600"/>
                  </a:spcBef>
                </a:pPr>
                <a:endParaRPr lang="da-DK" sz="1200" dirty="0">
                  <a:solidFill>
                    <a:schemeClr val="accent4"/>
                  </a:solidFill>
                  <a:latin typeface="Arial" pitchFamily="34" charset="0"/>
                  <a:cs typeface="Arial" pitchFamily="34" charset="0"/>
                </a:endParaRPr>
              </a:p>
            </p:txBody>
          </p:sp>
        </p:grpSp>
        <p:grpSp>
          <p:nvGrpSpPr>
            <p:cNvPr id="24" name="Group 60"/>
            <p:cNvGrpSpPr/>
            <p:nvPr/>
          </p:nvGrpSpPr>
          <p:grpSpPr>
            <a:xfrm>
              <a:off x="5426920" y="4998253"/>
              <a:ext cx="2834421" cy="1226865"/>
              <a:chOff x="5426918" y="4998253"/>
              <a:chExt cx="2408435" cy="1226865"/>
            </a:xfrm>
          </p:grpSpPr>
          <p:sp>
            <p:nvSpPr>
              <p:cNvPr id="28" name="Content Placeholder 7"/>
              <p:cNvSpPr txBox="1">
                <a:spLocks/>
              </p:cNvSpPr>
              <p:nvPr/>
            </p:nvSpPr>
            <p:spPr>
              <a:xfrm>
                <a:off x="5426919" y="4998253"/>
                <a:ext cx="2408434" cy="1226865"/>
              </a:xfrm>
              <a:prstGeom prst="rect">
                <a:avLst/>
              </a:prstGeom>
            </p:spPr>
            <p:txBody>
              <a:bodyPr vert="horz" wrap="square" lIns="0" tIns="7200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1400" b="0" dirty="0" smtClean="0">
                    <a:solidFill>
                      <a:schemeClr val="accent4"/>
                    </a:solidFill>
                    <a:latin typeface="+mn-lt"/>
                  </a:rPr>
                  <a:t>The </a:t>
                </a:r>
                <a:r>
                  <a:rPr lang="da-DK" sz="1400" b="0" dirty="0" err="1" smtClean="0">
                    <a:solidFill>
                      <a:schemeClr val="accent4"/>
                    </a:solidFill>
                    <a:latin typeface="+mn-lt"/>
                  </a:rPr>
                  <a:t>overarching</a:t>
                </a:r>
                <a:r>
                  <a:rPr lang="da-DK" sz="1400" b="0" dirty="0" smtClean="0">
                    <a:solidFill>
                      <a:schemeClr val="accent4"/>
                    </a:solidFill>
                    <a:latin typeface="+mn-lt"/>
                  </a:rPr>
                  <a:t> </a:t>
                </a:r>
                <a:r>
                  <a:rPr lang="da-DK" sz="1400" b="0" dirty="0" err="1" smtClean="0">
                    <a:solidFill>
                      <a:schemeClr val="accent4"/>
                    </a:solidFill>
                    <a:latin typeface="+mn-lt"/>
                  </a:rPr>
                  <a:t>goal</a:t>
                </a:r>
                <a:r>
                  <a:rPr lang="da-DK" sz="1400" b="0" dirty="0" smtClean="0">
                    <a:solidFill>
                      <a:schemeClr val="accent4"/>
                    </a:solidFill>
                    <a:latin typeface="+mn-lt"/>
                  </a:rPr>
                  <a:t> in </a:t>
                </a:r>
                <a:r>
                  <a:rPr lang="da-DK" sz="1400" b="0" dirty="0" err="1" smtClean="0">
                    <a:solidFill>
                      <a:schemeClr val="accent4"/>
                    </a:solidFill>
                    <a:latin typeface="+mn-lt"/>
                  </a:rPr>
                  <a:t>health</a:t>
                </a:r>
                <a:r>
                  <a:rPr lang="da-DK" sz="1400" b="0" dirty="0" smtClean="0">
                    <a:solidFill>
                      <a:schemeClr val="accent4"/>
                    </a:solidFill>
                    <a:latin typeface="+mn-lt"/>
                  </a:rPr>
                  <a:t> </a:t>
                </a:r>
                <a:r>
                  <a:rPr lang="da-DK" sz="1400" b="0" dirty="0" err="1" smtClean="0">
                    <a:solidFill>
                      <a:schemeClr val="accent4"/>
                    </a:solidFill>
                    <a:latin typeface="+mn-lt"/>
                  </a:rPr>
                  <a:t>care</a:t>
                </a:r>
                <a:r>
                  <a:rPr lang="da-DK" sz="1400" b="0" dirty="0" smtClean="0">
                    <a:solidFill>
                      <a:schemeClr val="accent4"/>
                    </a:solidFill>
                    <a:latin typeface="+mn-lt"/>
                  </a:rPr>
                  <a:t> must </a:t>
                </a:r>
                <a:r>
                  <a:rPr lang="da-DK" sz="1400" b="0" dirty="0" err="1" smtClean="0">
                    <a:solidFill>
                      <a:schemeClr val="accent4"/>
                    </a:solidFill>
                    <a:latin typeface="+mn-lt"/>
                  </a:rPr>
                  <a:t>be</a:t>
                </a:r>
                <a:r>
                  <a:rPr lang="da-DK" sz="1400" b="0" dirty="0" smtClean="0">
                    <a:solidFill>
                      <a:schemeClr val="accent4"/>
                    </a:solidFill>
                    <a:latin typeface="+mn-lt"/>
                  </a:rPr>
                  <a:t> </a:t>
                </a:r>
                <a:r>
                  <a:rPr lang="da-DK" sz="1400" dirty="0" err="1" smtClean="0">
                    <a:solidFill>
                      <a:schemeClr val="accent4"/>
                    </a:solidFill>
                    <a:latin typeface="+mn-lt"/>
                  </a:rPr>
                  <a:t>value</a:t>
                </a:r>
                <a:r>
                  <a:rPr lang="da-DK" sz="1400" dirty="0" smtClean="0">
                    <a:solidFill>
                      <a:schemeClr val="accent4"/>
                    </a:solidFill>
                    <a:latin typeface="+mn-lt"/>
                  </a:rPr>
                  <a:t> for patients</a:t>
                </a:r>
                <a:r>
                  <a:rPr lang="da-DK" sz="1400" b="0" dirty="0" smtClean="0">
                    <a:solidFill>
                      <a:schemeClr val="accent4"/>
                    </a:solidFill>
                    <a:latin typeface="+mn-lt"/>
                  </a:rPr>
                  <a:t>, not </a:t>
                </a:r>
                <a:r>
                  <a:rPr lang="da-DK" sz="1400" b="0" dirty="0" err="1" smtClean="0">
                    <a:solidFill>
                      <a:schemeClr val="accent4"/>
                    </a:solidFill>
                    <a:latin typeface="+mn-lt"/>
                  </a:rPr>
                  <a:t>access</a:t>
                </a:r>
                <a:r>
                  <a:rPr lang="da-DK" sz="1400" b="0" dirty="0" smtClean="0">
                    <a:solidFill>
                      <a:schemeClr val="accent4"/>
                    </a:solidFill>
                    <a:latin typeface="+mn-lt"/>
                  </a:rPr>
                  <a:t>, </a:t>
                </a:r>
                <a:r>
                  <a:rPr lang="da-DK" sz="1400" b="0" dirty="0" err="1" smtClean="0">
                    <a:solidFill>
                      <a:schemeClr val="accent4"/>
                    </a:solidFill>
                    <a:latin typeface="+mn-lt"/>
                  </a:rPr>
                  <a:t>cost</a:t>
                </a:r>
                <a:r>
                  <a:rPr lang="da-DK" sz="1400" b="0" dirty="0" smtClean="0">
                    <a:solidFill>
                      <a:schemeClr val="accent4"/>
                    </a:solidFill>
                    <a:latin typeface="+mn-lt"/>
                  </a:rPr>
                  <a:t> </a:t>
                </a:r>
                <a:r>
                  <a:rPr lang="da-DK" sz="1400" b="0" dirty="0" err="1" smtClean="0">
                    <a:solidFill>
                      <a:schemeClr val="accent4"/>
                    </a:solidFill>
                    <a:latin typeface="+mn-lt"/>
                  </a:rPr>
                  <a:t>containment</a:t>
                </a:r>
                <a:r>
                  <a:rPr lang="da-DK" sz="1400" b="0" dirty="0" smtClean="0">
                    <a:solidFill>
                      <a:schemeClr val="accent4"/>
                    </a:solidFill>
                    <a:latin typeface="+mn-lt"/>
                  </a:rPr>
                  <a:t>, </a:t>
                </a:r>
                <a:r>
                  <a:rPr lang="da-DK" sz="1400" b="0" dirty="0" err="1" smtClean="0">
                    <a:solidFill>
                      <a:schemeClr val="accent4"/>
                    </a:solidFill>
                    <a:latin typeface="+mn-lt"/>
                  </a:rPr>
                  <a:t>convenience</a:t>
                </a:r>
                <a:r>
                  <a:rPr lang="da-DK" sz="1400" b="0" dirty="0" smtClean="0">
                    <a:solidFill>
                      <a:schemeClr val="accent4"/>
                    </a:solidFill>
                    <a:latin typeface="+mn-lt"/>
                  </a:rPr>
                  <a:t>, or </a:t>
                </a:r>
                <a:r>
                  <a:rPr lang="da-DK" sz="1400" b="0" dirty="0" err="1" smtClean="0">
                    <a:solidFill>
                      <a:schemeClr val="accent4"/>
                    </a:solidFill>
                    <a:latin typeface="+mn-lt"/>
                  </a:rPr>
                  <a:t>customer</a:t>
                </a:r>
                <a:r>
                  <a:rPr lang="da-DK" sz="1400" b="0" dirty="0" smtClean="0">
                    <a:solidFill>
                      <a:schemeClr val="accent4"/>
                    </a:solidFill>
                    <a:latin typeface="+mn-lt"/>
                  </a:rPr>
                  <a:t> service</a:t>
                </a:r>
                <a:endParaRPr lang="da-DK" sz="1400" dirty="0" smtClean="0">
                  <a:solidFill>
                    <a:schemeClr val="accent4"/>
                  </a:solidFill>
                  <a:latin typeface="+mn-lt"/>
                </a:endParaRPr>
              </a:p>
              <a:p>
                <a:pPr algn="r"/>
                <a:r>
                  <a:rPr lang="da-DK" sz="1400" b="0" i="1" dirty="0" smtClean="0">
                    <a:solidFill>
                      <a:schemeClr val="accent4"/>
                    </a:solidFill>
                    <a:latin typeface="+mn-lt"/>
                  </a:rPr>
                  <a:t>Michael Porter</a:t>
                </a:r>
                <a:endParaRPr lang="da-DK" sz="1400" b="0" i="1" dirty="0">
                  <a:solidFill>
                    <a:schemeClr val="accent4"/>
                  </a:solidFill>
                  <a:latin typeface="+mn-lt"/>
                </a:endParaRPr>
              </a:p>
            </p:txBody>
          </p:sp>
          <p:cxnSp>
            <p:nvCxnSpPr>
              <p:cNvPr id="29" name="Straight Connector 14"/>
              <p:cNvCxnSpPr/>
              <p:nvPr/>
            </p:nvCxnSpPr>
            <p:spPr>
              <a:xfrm>
                <a:off x="5426918" y="4998253"/>
                <a:ext cx="2408435"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843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57200" y="412329"/>
            <a:ext cx="8229600" cy="1143000"/>
          </a:xfrm>
        </p:spPr>
        <p:txBody>
          <a:bodyPr anchor="t"/>
          <a:lstStyle/>
          <a:p>
            <a:pPr eaLnBrk="1" hangingPunct="1">
              <a:lnSpc>
                <a:spcPct val="90000"/>
              </a:lnSpc>
              <a:defRPr/>
            </a:pPr>
            <a:r>
              <a:rPr lang="da-DK" sz="3000" b="1" dirty="0" smtClean="0">
                <a:cs typeface="+mj-cs"/>
              </a:rPr>
              <a:t>FAM: tidsstempler og interval data</a:t>
            </a:r>
          </a:p>
        </p:txBody>
      </p:sp>
      <p:sp>
        <p:nvSpPr>
          <p:cNvPr id="313347" name="Rectangle 3"/>
          <p:cNvSpPr>
            <a:spLocks noChangeArrowheads="1"/>
          </p:cNvSpPr>
          <p:nvPr/>
        </p:nvSpPr>
        <p:spPr bwMode="auto">
          <a:xfrm>
            <a:off x="323528" y="1145576"/>
            <a:ext cx="836644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da-DK" sz="1200" dirty="0" smtClean="0">
                <a:latin typeface="Arial" charset="0"/>
                <a:cs typeface="Times New Roman" charset="0"/>
              </a:rPr>
              <a:t>Kilde: Welch, S.J., et al., </a:t>
            </a:r>
            <a:r>
              <a:rPr lang="da-DK" sz="1200" i="1" dirty="0" smtClean="0">
                <a:latin typeface="Arial" charset="0"/>
                <a:cs typeface="Times New Roman" charset="0"/>
              </a:rPr>
              <a:t>Emergency department operational metrics, measures and definitions: results of the Second Performance Measures and Benchmarking Summit.</a:t>
            </a:r>
            <a:r>
              <a:rPr lang="da-DK" sz="1200" dirty="0" smtClean="0">
                <a:latin typeface="Arial" charset="0"/>
                <a:cs typeface="Times New Roman" charset="0"/>
              </a:rPr>
              <a:t> Annals of Emergency Medicine, 2011. </a:t>
            </a:r>
            <a:r>
              <a:rPr lang="da-DK" sz="1200" b="1" dirty="0" smtClean="0">
                <a:latin typeface="Arial" charset="0"/>
                <a:cs typeface="Times New Roman" charset="0"/>
              </a:rPr>
              <a:t>58</a:t>
            </a:r>
            <a:r>
              <a:rPr lang="da-DK" sz="1200" dirty="0" smtClean="0">
                <a:latin typeface="Arial" charset="0"/>
                <a:cs typeface="Times New Roman" charset="0"/>
              </a:rPr>
              <a:t>(1): p. 33-40.</a:t>
            </a:r>
            <a:endParaRPr lang="da-DK" sz="1200" dirty="0">
              <a:latin typeface="Arial" charset="0"/>
              <a:cs typeface="Times New Roman" charset="0"/>
            </a:endParaRPr>
          </a:p>
        </p:txBody>
      </p:sp>
      <p:pic>
        <p:nvPicPr>
          <p:cNvPr id="31335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325" t="13841" r="2708" b="21059"/>
          <a:stretch/>
        </p:blipFill>
        <p:spPr bwMode="auto">
          <a:xfrm>
            <a:off x="495919" y="1777601"/>
            <a:ext cx="8232576" cy="4467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Pladsholder til diasnummer 5"/>
          <p:cNvSpPr>
            <a:spLocks noGrp="1"/>
          </p:cNvSpPr>
          <p:nvPr>
            <p:ph type="sldNum" sz="quarter" idx="10"/>
          </p:nvPr>
        </p:nvSpPr>
        <p:spPr/>
        <p:txBody>
          <a:bodyPr/>
          <a:lstStyle/>
          <a:p>
            <a:pPr>
              <a:defRPr/>
            </a:pPr>
            <a:fld id="{8B89CE91-37D6-A04D-908D-2E345BEB6837}" type="slidenum">
              <a:rPr lang="en-US" smtClean="0"/>
              <a:pPr>
                <a:defRPr/>
              </a:pPr>
              <a:t>30</a:t>
            </a:fld>
            <a:endParaRPr lang="en-US" dirty="0"/>
          </a:p>
        </p:txBody>
      </p:sp>
    </p:spTree>
    <p:extLst>
      <p:ext uri="{BB962C8B-B14F-4D97-AF65-F5344CB8AC3E}">
        <p14:creationId xmlns:p14="http://schemas.microsoft.com/office/powerpoint/2010/main" val="27676545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3347"/>
                                        </p:tgtEl>
                                        <p:attrNameLst>
                                          <p:attrName>style.visibility</p:attrName>
                                        </p:attrNameLst>
                                      </p:cBhvr>
                                      <p:to>
                                        <p:strVal val="visible"/>
                                      </p:to>
                                    </p:set>
                                    <p:animEffect transition="in" filter="fade">
                                      <p:cBhvr>
                                        <p:cTn id="7" dur="1000"/>
                                        <p:tgtEl>
                                          <p:spTgt spid="313347"/>
                                        </p:tgtEl>
                                      </p:cBhvr>
                                    </p:animEffect>
                                    <p:anim calcmode="lin" valueType="num">
                                      <p:cBhvr>
                                        <p:cTn id="8" dur="1000" fill="hold"/>
                                        <p:tgtEl>
                                          <p:spTgt spid="313347"/>
                                        </p:tgtEl>
                                        <p:attrNameLst>
                                          <p:attrName>ppt_x</p:attrName>
                                        </p:attrNameLst>
                                      </p:cBhvr>
                                      <p:tavLst>
                                        <p:tav tm="0">
                                          <p:val>
                                            <p:strVal val="#ppt_x"/>
                                          </p:val>
                                        </p:tav>
                                        <p:tav tm="100000">
                                          <p:val>
                                            <p:strVal val="#ppt_x"/>
                                          </p:val>
                                        </p:tav>
                                      </p:tavLst>
                                    </p:anim>
                                    <p:anim calcmode="lin" valueType="num">
                                      <p:cBhvr>
                                        <p:cTn id="9" dur="1000" fill="hold"/>
                                        <p:tgtEl>
                                          <p:spTgt spid="3133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KPI’er for patientforløb</a:t>
            </a:r>
            <a:endParaRPr lang="da-DK" dirty="0"/>
          </a:p>
        </p:txBody>
      </p:sp>
      <p:sp>
        <p:nvSpPr>
          <p:cNvPr id="3" name="Pladsholder til indhold 2"/>
          <p:cNvSpPr>
            <a:spLocks noGrp="1"/>
          </p:cNvSpPr>
          <p:nvPr>
            <p:ph idx="1"/>
          </p:nvPr>
        </p:nvSpPr>
        <p:spPr>
          <a:xfrm>
            <a:off x="719138" y="1412875"/>
            <a:ext cx="8061325" cy="647973"/>
          </a:xfrm>
        </p:spPr>
        <p:txBody>
          <a:bodyPr/>
          <a:lstStyle/>
          <a:p>
            <a:r>
              <a:rPr lang="da-DK" dirty="0" smtClean="0"/>
              <a:t>Tidsstempler og intervaller: </a:t>
            </a:r>
            <a:r>
              <a:rPr lang="da-DK" kern="1200" dirty="0" smtClean="0">
                <a:latin typeface="Times New Roman" pitchFamily="18" charset="0"/>
              </a:rPr>
              <a:t>fra ankomst (A) til udskrivelse (B)</a:t>
            </a:r>
            <a:endParaRPr lang="da-DK" dirty="0"/>
          </a:p>
        </p:txBody>
      </p:sp>
      <p:sp>
        <p:nvSpPr>
          <p:cNvPr id="4" name="Pladsholder til diasnummer 3"/>
          <p:cNvSpPr>
            <a:spLocks noGrp="1"/>
          </p:cNvSpPr>
          <p:nvPr>
            <p:ph type="sldNum" sz="quarter" idx="12"/>
          </p:nvPr>
        </p:nvSpPr>
        <p:spPr/>
        <p:txBody>
          <a:bodyPr/>
          <a:lstStyle/>
          <a:p>
            <a:pPr>
              <a:defRPr/>
            </a:pPr>
            <a:fld id="{4DD3F07F-548E-4C4F-BB9E-534D9CC41D71}" type="slidenum">
              <a:rPr lang="da-DK" smtClean="0"/>
              <a:pPr>
                <a:defRPr/>
              </a:pPr>
              <a:t>31</a:t>
            </a:fld>
            <a:endParaRPr lang="da-DK" dirty="0"/>
          </a:p>
        </p:txBody>
      </p:sp>
      <p:sp>
        <p:nvSpPr>
          <p:cNvPr id="8" name="Ligebenet trekant 7"/>
          <p:cNvSpPr/>
          <p:nvPr/>
        </p:nvSpPr>
        <p:spPr bwMode="auto">
          <a:xfrm>
            <a:off x="899592" y="2636912"/>
            <a:ext cx="360040" cy="288032"/>
          </a:xfrm>
          <a:prstGeom prst="triangle">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rgbClr val="5F6062"/>
                </a:solidFill>
                <a:effectLst/>
                <a:latin typeface="Times New Roman" pitchFamily="18" charset="0"/>
              </a:rPr>
              <a:t> </a:t>
            </a:r>
          </a:p>
        </p:txBody>
      </p:sp>
      <p:sp>
        <p:nvSpPr>
          <p:cNvPr id="9" name="Tekstboks 8"/>
          <p:cNvSpPr txBox="1"/>
          <p:nvPr/>
        </p:nvSpPr>
        <p:spPr>
          <a:xfrm>
            <a:off x="899592" y="2996952"/>
            <a:ext cx="216024" cy="307777"/>
          </a:xfrm>
          <a:prstGeom prst="rect">
            <a:avLst/>
          </a:prstGeom>
          <a:noFill/>
        </p:spPr>
        <p:txBody>
          <a:bodyPr wrap="square" rtlCol="0">
            <a:spAutoFit/>
          </a:bodyPr>
          <a:lstStyle/>
          <a:p>
            <a:r>
              <a:rPr lang="da-DK" dirty="0" smtClean="0">
                <a:solidFill>
                  <a:srgbClr val="000000"/>
                </a:solidFill>
              </a:rPr>
              <a:t>A</a:t>
            </a:r>
            <a:endParaRPr lang="da-DK" dirty="0">
              <a:solidFill>
                <a:srgbClr val="000000"/>
              </a:solidFill>
            </a:endParaRPr>
          </a:p>
        </p:txBody>
      </p:sp>
      <p:cxnSp>
        <p:nvCxnSpPr>
          <p:cNvPr id="11" name="Lige pilforbindelse 10"/>
          <p:cNvCxnSpPr/>
          <p:nvPr/>
        </p:nvCxnSpPr>
        <p:spPr bwMode="auto">
          <a:xfrm>
            <a:off x="1547664" y="2780928"/>
            <a:ext cx="5688632" cy="0"/>
          </a:xfrm>
          <a:prstGeom prst="straightConnector1">
            <a:avLst/>
          </a:prstGeom>
          <a:solidFill>
            <a:schemeClr val="tx1"/>
          </a:solidFill>
          <a:ln w="9525" cap="flat" cmpd="sng" algn="ctr">
            <a:solidFill>
              <a:srgbClr val="000000"/>
            </a:solidFill>
            <a:prstDash val="solid"/>
            <a:round/>
            <a:headEnd type="none" w="med" len="med"/>
            <a:tailEnd type="arrow"/>
          </a:ln>
          <a:effectLst/>
        </p:spPr>
      </p:cxnSp>
      <p:sp>
        <p:nvSpPr>
          <p:cNvPr id="13" name="Tekstboks 12"/>
          <p:cNvSpPr txBox="1"/>
          <p:nvPr/>
        </p:nvSpPr>
        <p:spPr>
          <a:xfrm>
            <a:off x="7452320" y="2924944"/>
            <a:ext cx="216024" cy="307777"/>
          </a:xfrm>
          <a:prstGeom prst="rect">
            <a:avLst/>
          </a:prstGeom>
          <a:noFill/>
        </p:spPr>
        <p:txBody>
          <a:bodyPr wrap="square" rtlCol="0">
            <a:spAutoFit/>
          </a:bodyPr>
          <a:lstStyle/>
          <a:p>
            <a:r>
              <a:rPr lang="da-DK" dirty="0" smtClean="0">
                <a:solidFill>
                  <a:srgbClr val="000000"/>
                </a:solidFill>
              </a:rPr>
              <a:t>B</a:t>
            </a:r>
            <a:endParaRPr lang="da-DK" dirty="0">
              <a:solidFill>
                <a:srgbClr val="000000"/>
              </a:solidFill>
            </a:endParaRPr>
          </a:p>
        </p:txBody>
      </p:sp>
      <p:sp>
        <p:nvSpPr>
          <p:cNvPr id="14" name="Ligebenet trekant 13"/>
          <p:cNvSpPr/>
          <p:nvPr/>
        </p:nvSpPr>
        <p:spPr bwMode="auto">
          <a:xfrm>
            <a:off x="7452320" y="2636912"/>
            <a:ext cx="360040" cy="288032"/>
          </a:xfrm>
          <a:prstGeom prst="triangle">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rgbClr val="5F6062"/>
                </a:solidFill>
                <a:effectLst/>
                <a:latin typeface="Times New Roman" pitchFamily="18" charset="0"/>
              </a:rPr>
              <a:t> </a:t>
            </a:r>
          </a:p>
        </p:txBody>
      </p:sp>
      <p:sp>
        <p:nvSpPr>
          <p:cNvPr id="18" name="Rombe 17"/>
          <p:cNvSpPr/>
          <p:nvPr/>
        </p:nvSpPr>
        <p:spPr bwMode="auto">
          <a:xfrm>
            <a:off x="2123728" y="2636912"/>
            <a:ext cx="216024" cy="288032"/>
          </a:xfrm>
          <a:prstGeom prst="diamond">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sp>
        <p:nvSpPr>
          <p:cNvPr id="19" name="Rombe 18"/>
          <p:cNvSpPr/>
          <p:nvPr/>
        </p:nvSpPr>
        <p:spPr bwMode="auto">
          <a:xfrm>
            <a:off x="3131840" y="2636912"/>
            <a:ext cx="216024" cy="288032"/>
          </a:xfrm>
          <a:prstGeom prst="diamond">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sp>
        <p:nvSpPr>
          <p:cNvPr id="20" name="Rombe 19"/>
          <p:cNvSpPr/>
          <p:nvPr/>
        </p:nvSpPr>
        <p:spPr bwMode="auto">
          <a:xfrm>
            <a:off x="4788024" y="2636912"/>
            <a:ext cx="216024" cy="288032"/>
          </a:xfrm>
          <a:prstGeom prst="diamond">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sp>
        <p:nvSpPr>
          <p:cNvPr id="21" name="Rombe 20"/>
          <p:cNvSpPr/>
          <p:nvPr/>
        </p:nvSpPr>
        <p:spPr bwMode="auto">
          <a:xfrm>
            <a:off x="6084168" y="2636912"/>
            <a:ext cx="216024" cy="288032"/>
          </a:xfrm>
          <a:prstGeom prst="diamond">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sp>
        <p:nvSpPr>
          <p:cNvPr id="22" name="Ligebenet trekant 21"/>
          <p:cNvSpPr/>
          <p:nvPr/>
        </p:nvSpPr>
        <p:spPr bwMode="auto">
          <a:xfrm>
            <a:off x="899592" y="4293096"/>
            <a:ext cx="360040" cy="288032"/>
          </a:xfrm>
          <a:prstGeom prst="triangle">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rgbClr val="5F6062"/>
                </a:solidFill>
                <a:effectLst/>
                <a:latin typeface="Times New Roman" pitchFamily="18" charset="0"/>
              </a:rPr>
              <a:t> </a:t>
            </a:r>
          </a:p>
        </p:txBody>
      </p:sp>
      <p:sp>
        <p:nvSpPr>
          <p:cNvPr id="23" name="Tekstboks 22"/>
          <p:cNvSpPr txBox="1"/>
          <p:nvPr/>
        </p:nvSpPr>
        <p:spPr>
          <a:xfrm>
            <a:off x="899592" y="4653136"/>
            <a:ext cx="216024" cy="307777"/>
          </a:xfrm>
          <a:prstGeom prst="rect">
            <a:avLst/>
          </a:prstGeom>
          <a:noFill/>
        </p:spPr>
        <p:txBody>
          <a:bodyPr wrap="square" rtlCol="0">
            <a:spAutoFit/>
          </a:bodyPr>
          <a:lstStyle/>
          <a:p>
            <a:r>
              <a:rPr lang="da-DK" dirty="0" smtClean="0">
                <a:solidFill>
                  <a:srgbClr val="000000"/>
                </a:solidFill>
              </a:rPr>
              <a:t>A</a:t>
            </a:r>
            <a:endParaRPr lang="da-DK" dirty="0">
              <a:solidFill>
                <a:srgbClr val="000000"/>
              </a:solidFill>
            </a:endParaRPr>
          </a:p>
        </p:txBody>
      </p:sp>
      <p:cxnSp>
        <p:nvCxnSpPr>
          <p:cNvPr id="24" name="Lige pilforbindelse 23"/>
          <p:cNvCxnSpPr/>
          <p:nvPr/>
        </p:nvCxnSpPr>
        <p:spPr bwMode="auto">
          <a:xfrm>
            <a:off x="1547664" y="4437112"/>
            <a:ext cx="4824536" cy="0"/>
          </a:xfrm>
          <a:prstGeom prst="straightConnector1">
            <a:avLst/>
          </a:prstGeom>
          <a:solidFill>
            <a:schemeClr val="tx1"/>
          </a:solidFill>
          <a:ln w="9525" cap="flat" cmpd="sng" algn="ctr">
            <a:solidFill>
              <a:srgbClr val="000000"/>
            </a:solidFill>
            <a:prstDash val="solid"/>
            <a:round/>
            <a:headEnd type="none" w="med" len="med"/>
            <a:tailEnd type="arrow"/>
          </a:ln>
          <a:effectLst/>
        </p:spPr>
      </p:cxnSp>
      <p:sp>
        <p:nvSpPr>
          <p:cNvPr id="25" name="Tekstboks 24"/>
          <p:cNvSpPr txBox="1"/>
          <p:nvPr/>
        </p:nvSpPr>
        <p:spPr>
          <a:xfrm>
            <a:off x="6588224" y="4581128"/>
            <a:ext cx="216024" cy="307777"/>
          </a:xfrm>
          <a:prstGeom prst="rect">
            <a:avLst/>
          </a:prstGeom>
          <a:noFill/>
        </p:spPr>
        <p:txBody>
          <a:bodyPr wrap="square" rtlCol="0">
            <a:spAutoFit/>
          </a:bodyPr>
          <a:lstStyle/>
          <a:p>
            <a:r>
              <a:rPr lang="da-DK" dirty="0" smtClean="0">
                <a:solidFill>
                  <a:srgbClr val="000000"/>
                </a:solidFill>
              </a:rPr>
              <a:t>B</a:t>
            </a:r>
            <a:endParaRPr lang="da-DK" dirty="0">
              <a:solidFill>
                <a:srgbClr val="000000"/>
              </a:solidFill>
            </a:endParaRPr>
          </a:p>
        </p:txBody>
      </p:sp>
      <p:sp>
        <p:nvSpPr>
          <p:cNvPr id="26" name="Ligebenet trekant 25"/>
          <p:cNvSpPr/>
          <p:nvPr/>
        </p:nvSpPr>
        <p:spPr bwMode="auto">
          <a:xfrm>
            <a:off x="6588224" y="4293096"/>
            <a:ext cx="360040" cy="288032"/>
          </a:xfrm>
          <a:prstGeom prst="triangle">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a-DK" sz="1400" b="1" i="0" u="none" strike="noStrike" cap="none" normalizeH="0" baseline="0" dirty="0" smtClean="0">
                <a:ln>
                  <a:noFill/>
                </a:ln>
                <a:solidFill>
                  <a:srgbClr val="5F6062"/>
                </a:solidFill>
                <a:effectLst/>
                <a:latin typeface="Times New Roman" pitchFamily="18" charset="0"/>
              </a:rPr>
              <a:t> </a:t>
            </a:r>
          </a:p>
        </p:txBody>
      </p:sp>
      <p:sp>
        <p:nvSpPr>
          <p:cNvPr id="27" name="Rombe 26"/>
          <p:cNvSpPr/>
          <p:nvPr/>
        </p:nvSpPr>
        <p:spPr bwMode="auto">
          <a:xfrm>
            <a:off x="2123728" y="4293096"/>
            <a:ext cx="216024" cy="288032"/>
          </a:xfrm>
          <a:prstGeom prst="diamond">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sp>
        <p:nvSpPr>
          <p:cNvPr id="28" name="Rombe 27"/>
          <p:cNvSpPr/>
          <p:nvPr/>
        </p:nvSpPr>
        <p:spPr bwMode="auto">
          <a:xfrm>
            <a:off x="3131840" y="4293096"/>
            <a:ext cx="216024" cy="288032"/>
          </a:xfrm>
          <a:prstGeom prst="diamond">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sp>
        <p:nvSpPr>
          <p:cNvPr id="29" name="Rombe 28"/>
          <p:cNvSpPr/>
          <p:nvPr/>
        </p:nvSpPr>
        <p:spPr bwMode="auto">
          <a:xfrm>
            <a:off x="3995936" y="4293096"/>
            <a:ext cx="216024" cy="288032"/>
          </a:xfrm>
          <a:prstGeom prst="diamond">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sp>
        <p:nvSpPr>
          <p:cNvPr id="30" name="Rombe 29"/>
          <p:cNvSpPr/>
          <p:nvPr/>
        </p:nvSpPr>
        <p:spPr bwMode="auto">
          <a:xfrm>
            <a:off x="5220072" y="4293096"/>
            <a:ext cx="216024" cy="288032"/>
          </a:xfrm>
          <a:prstGeom prst="diamond">
            <a:avLst/>
          </a:prstGeom>
          <a:solidFill>
            <a:schemeClr val="tx1"/>
          </a:solidFill>
          <a:ln w="9525"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a-DK" sz="1400" b="1" i="0" u="none" strike="noStrike" cap="none" normalizeH="0" baseline="0" dirty="0" smtClean="0">
              <a:ln>
                <a:noFill/>
              </a:ln>
              <a:solidFill>
                <a:srgbClr val="5F6062"/>
              </a:solidFill>
              <a:effectLst/>
              <a:latin typeface="Times New Roman" pitchFamily="18" charset="0"/>
            </a:endParaRPr>
          </a:p>
        </p:txBody>
      </p:sp>
      <p:sp>
        <p:nvSpPr>
          <p:cNvPr id="32" name="Tekstboks 31"/>
          <p:cNvSpPr txBox="1"/>
          <p:nvPr/>
        </p:nvSpPr>
        <p:spPr>
          <a:xfrm>
            <a:off x="611560" y="1988840"/>
            <a:ext cx="2016224" cy="307777"/>
          </a:xfrm>
          <a:prstGeom prst="rect">
            <a:avLst/>
          </a:prstGeom>
          <a:noFill/>
        </p:spPr>
        <p:txBody>
          <a:bodyPr wrap="square" rtlCol="0">
            <a:spAutoFit/>
          </a:bodyPr>
          <a:lstStyle/>
          <a:p>
            <a:r>
              <a:rPr lang="da-DK" dirty="0" smtClean="0">
                <a:solidFill>
                  <a:srgbClr val="000000"/>
                </a:solidFill>
              </a:rPr>
              <a:t>Current state:</a:t>
            </a:r>
            <a:endParaRPr lang="da-DK" dirty="0">
              <a:solidFill>
                <a:srgbClr val="000000"/>
              </a:solidFill>
            </a:endParaRPr>
          </a:p>
        </p:txBody>
      </p:sp>
      <p:sp>
        <p:nvSpPr>
          <p:cNvPr id="33" name="Tekstboks 32"/>
          <p:cNvSpPr txBox="1"/>
          <p:nvPr/>
        </p:nvSpPr>
        <p:spPr>
          <a:xfrm>
            <a:off x="611560" y="3717032"/>
            <a:ext cx="2016224" cy="307777"/>
          </a:xfrm>
          <a:prstGeom prst="rect">
            <a:avLst/>
          </a:prstGeom>
          <a:noFill/>
        </p:spPr>
        <p:txBody>
          <a:bodyPr wrap="square" rtlCol="0">
            <a:spAutoFit/>
          </a:bodyPr>
          <a:lstStyle/>
          <a:p>
            <a:r>
              <a:rPr lang="da-DK" dirty="0" smtClean="0">
                <a:solidFill>
                  <a:srgbClr val="000000"/>
                </a:solidFill>
              </a:rPr>
              <a:t>Future state:</a:t>
            </a:r>
            <a:endParaRPr lang="da-DK" dirty="0">
              <a:solidFill>
                <a:srgbClr val="000000"/>
              </a:solidFill>
            </a:endParaRPr>
          </a:p>
        </p:txBody>
      </p:sp>
      <p:sp>
        <p:nvSpPr>
          <p:cNvPr id="45" name="Tekstboks 44"/>
          <p:cNvSpPr txBox="1"/>
          <p:nvPr/>
        </p:nvSpPr>
        <p:spPr>
          <a:xfrm>
            <a:off x="755576" y="5373216"/>
            <a:ext cx="6048672" cy="646331"/>
          </a:xfrm>
          <a:prstGeom prst="rect">
            <a:avLst/>
          </a:prstGeom>
          <a:noFill/>
        </p:spPr>
        <p:txBody>
          <a:bodyPr wrap="square" rtlCol="0">
            <a:spAutoFit/>
          </a:bodyPr>
          <a:lstStyle/>
          <a:p>
            <a:r>
              <a:rPr lang="da-DK" sz="1800" dirty="0" smtClean="0">
                <a:solidFill>
                  <a:srgbClr val="000000"/>
                </a:solidFill>
              </a:rPr>
              <a:t>Mål om at mindske den samlede forløbstid!</a:t>
            </a:r>
          </a:p>
          <a:p>
            <a:r>
              <a:rPr lang="da-DK" sz="1800" dirty="0" smtClean="0">
                <a:solidFill>
                  <a:srgbClr val="000000"/>
                </a:solidFill>
              </a:rPr>
              <a:t> 	- Ved at arbejde med mellemliggende processer</a:t>
            </a:r>
            <a:endParaRPr lang="da-DK" sz="1800" dirty="0">
              <a:solidFill>
                <a:srgbClr val="000000"/>
              </a:solidFill>
            </a:endParaRPr>
          </a:p>
        </p:txBody>
      </p:sp>
    </p:spTree>
    <p:extLst>
      <p:ext uri="{BB962C8B-B14F-4D97-AF65-F5344CB8AC3E}">
        <p14:creationId xmlns:p14="http://schemas.microsoft.com/office/powerpoint/2010/main" val="3815474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138" y="304800"/>
            <a:ext cx="6517158" cy="647700"/>
          </a:xfrm>
        </p:spPr>
        <p:txBody>
          <a:bodyPr/>
          <a:lstStyle/>
          <a:p>
            <a:r>
              <a:rPr lang="da-DK" dirty="0" err="1" smtClean="0"/>
              <a:t>Datanalyser</a:t>
            </a:r>
            <a:r>
              <a:rPr lang="da-DK" dirty="0" smtClean="0"/>
              <a:t/>
            </a:r>
            <a:br>
              <a:rPr lang="da-DK" dirty="0" smtClean="0"/>
            </a:br>
            <a:r>
              <a:rPr lang="da-DK" b="0" dirty="0" smtClean="0"/>
              <a:t>Bemanding vs. Aktivitet - Akut 1 hverdage</a:t>
            </a:r>
            <a:endParaRPr lang="da-DK" b="0" dirty="0"/>
          </a:p>
        </p:txBody>
      </p:sp>
      <p:sp>
        <p:nvSpPr>
          <p:cNvPr id="4" name="Pladsholder til diasnummer 3"/>
          <p:cNvSpPr>
            <a:spLocks noGrp="1"/>
          </p:cNvSpPr>
          <p:nvPr>
            <p:ph type="sldNum" sz="quarter" idx="12"/>
          </p:nvPr>
        </p:nvSpPr>
        <p:spPr/>
        <p:txBody>
          <a:bodyPr/>
          <a:lstStyle/>
          <a:p>
            <a:pPr>
              <a:defRPr/>
            </a:pPr>
            <a:fld id="{4DD3F07F-548E-4C4F-BB9E-534D9CC41D71}" type="slidenum">
              <a:rPr lang="da-DK" smtClean="0"/>
              <a:pPr>
                <a:defRPr/>
              </a:pPr>
              <a:t>32</a:t>
            </a:fld>
            <a:endParaRPr lang="da-DK" dirty="0"/>
          </a:p>
        </p:txBody>
      </p:sp>
      <p:pic>
        <p:nvPicPr>
          <p:cNvPr id="3074" name="Picture 2"/>
          <p:cNvPicPr>
            <a:picLocks noChangeAspect="1" noChangeArrowheads="1"/>
          </p:cNvPicPr>
          <p:nvPr/>
        </p:nvPicPr>
        <p:blipFill>
          <a:blip r:embed="rId2" cstate="print"/>
          <a:srcRect/>
          <a:stretch>
            <a:fillRect/>
          </a:stretch>
        </p:blipFill>
        <p:spPr bwMode="auto">
          <a:xfrm>
            <a:off x="395536" y="1268760"/>
            <a:ext cx="8355858" cy="4248472"/>
          </a:xfrm>
          <a:prstGeom prst="rect">
            <a:avLst/>
          </a:prstGeom>
          <a:noFill/>
          <a:ln w="9525">
            <a:noFill/>
            <a:miter lim="800000"/>
            <a:headEnd/>
            <a:tailEnd/>
          </a:ln>
          <a:effectLst/>
        </p:spPr>
      </p:pic>
      <p:sp>
        <p:nvSpPr>
          <p:cNvPr id="7" name="Tekstboks 6"/>
          <p:cNvSpPr txBox="1"/>
          <p:nvPr/>
        </p:nvSpPr>
        <p:spPr>
          <a:xfrm>
            <a:off x="539552" y="5661248"/>
            <a:ext cx="8244086" cy="523220"/>
          </a:xfrm>
          <a:prstGeom prst="rect">
            <a:avLst/>
          </a:prstGeom>
          <a:noFill/>
        </p:spPr>
        <p:txBody>
          <a:bodyPr wrap="square" rtlCol="0">
            <a:spAutoFit/>
          </a:bodyPr>
          <a:lstStyle/>
          <a:p>
            <a:r>
              <a:rPr lang="da-DK" b="0" dirty="0" smtClean="0">
                <a:latin typeface="+mn-lt"/>
              </a:rPr>
              <a:t>I denne figur illustreres mængden af patienter over døgnet, i Akut 1 sammenholdt med fremmødet af personale. Lægerne inddeles pr speciale. Akutafdelingens egne læger (rød) er kun i fremmøde fra 8-22.</a:t>
            </a:r>
            <a:endParaRPr lang="da-DK" b="0" dirty="0">
              <a:latin typeface="+mn-lt"/>
            </a:endParaRPr>
          </a:p>
        </p:txBody>
      </p:sp>
    </p:spTree>
    <p:extLst>
      <p:ext uri="{BB962C8B-B14F-4D97-AF65-F5344CB8AC3E}">
        <p14:creationId xmlns:p14="http://schemas.microsoft.com/office/powerpoint/2010/main" val="1342931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da-DK" dirty="0" smtClean="0"/>
              <a:t>Computermodellering</a:t>
            </a:r>
            <a:br>
              <a:rPr lang="da-DK" dirty="0" smtClean="0"/>
            </a:br>
            <a:r>
              <a:rPr lang="da-DK" b="0" dirty="0" smtClean="0"/>
              <a:t>Strategisk mål</a:t>
            </a:r>
          </a:p>
        </p:txBody>
      </p:sp>
      <p:sp>
        <p:nvSpPr>
          <p:cNvPr id="4099" name="Pladsholder til indhold 2"/>
          <p:cNvSpPr>
            <a:spLocks noGrp="1"/>
          </p:cNvSpPr>
          <p:nvPr>
            <p:ph idx="1"/>
          </p:nvPr>
        </p:nvSpPr>
        <p:spPr/>
        <p:txBody>
          <a:bodyPr/>
          <a:lstStyle/>
          <a:p>
            <a:r>
              <a:rPr lang="da-DK" dirty="0" smtClean="0"/>
              <a:t>Der er behov for et værktøj, som kan støtte beslutningstagning vedrørende:</a:t>
            </a:r>
          </a:p>
          <a:p>
            <a:pPr lvl="1"/>
            <a:r>
              <a:rPr lang="da-DK" dirty="0" smtClean="0"/>
              <a:t>Planlægning af arbejdsgange</a:t>
            </a:r>
          </a:p>
          <a:p>
            <a:pPr lvl="1"/>
            <a:r>
              <a:rPr lang="da-DK" dirty="0" smtClean="0"/>
              <a:t>Bemanding og vagtplanlægning</a:t>
            </a:r>
          </a:p>
          <a:p>
            <a:pPr lvl="1">
              <a:buFontTx/>
              <a:buNone/>
            </a:pPr>
            <a:endParaRPr lang="da-DK" dirty="0" smtClean="0"/>
          </a:p>
          <a:p>
            <a:r>
              <a:rPr lang="da-DK" dirty="0" smtClean="0"/>
              <a:t>Målet er overordnet set at sikre effektiv akuthjælp af høj kvalitet ved at:</a:t>
            </a:r>
          </a:p>
          <a:p>
            <a:pPr lvl="1"/>
            <a:r>
              <a:rPr lang="da-DK" dirty="0" smtClean="0"/>
              <a:t>Styrke overholdelsen af servicemål</a:t>
            </a:r>
          </a:p>
          <a:p>
            <a:pPr lvl="1"/>
            <a:r>
              <a:rPr lang="da-DK" dirty="0" smtClean="0"/>
              <a:t>Skabe bedre udnyttelse af ressourcerne</a:t>
            </a:r>
          </a:p>
          <a:p>
            <a:pPr lvl="1"/>
            <a:r>
              <a:rPr lang="da-DK" dirty="0" smtClean="0"/>
              <a:t>Få bedre indblik i patienternes forløb og personalets arbejdsgange</a:t>
            </a:r>
          </a:p>
        </p:txBody>
      </p:sp>
      <p:sp>
        <p:nvSpPr>
          <p:cNvPr id="4" name="Pladsholder til diasnummer 3"/>
          <p:cNvSpPr>
            <a:spLocks noGrp="1"/>
          </p:cNvSpPr>
          <p:nvPr>
            <p:ph type="sldNum" sz="quarter" idx="12"/>
          </p:nvPr>
        </p:nvSpPr>
        <p:spPr/>
        <p:txBody>
          <a:bodyPr/>
          <a:lstStyle/>
          <a:p>
            <a:pPr>
              <a:defRPr/>
            </a:pPr>
            <a:fld id="{7B48D5F1-A2DB-4174-A8AE-4C3B0929B257}" type="slidenum">
              <a:rPr lang="da-DK" smtClean="0"/>
              <a:pPr>
                <a:defRPr/>
              </a:pPr>
              <a:t>33</a:t>
            </a:fld>
            <a:endParaRPr lang="da-DK" dirty="0"/>
          </a:p>
        </p:txBody>
      </p:sp>
    </p:spTree>
    <p:extLst>
      <p:ext uri="{BB962C8B-B14F-4D97-AF65-F5344CB8AC3E}">
        <p14:creationId xmlns:p14="http://schemas.microsoft.com/office/powerpoint/2010/main" val="1876482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Computermodellering</a:t>
            </a:r>
            <a:br>
              <a:rPr lang="da-DK" dirty="0" smtClean="0"/>
            </a:br>
            <a:r>
              <a:rPr lang="da-DK" b="0" dirty="0" smtClean="0"/>
              <a:t>Flow opgørelser</a:t>
            </a:r>
            <a:endParaRPr lang="da-DK" b="0" dirty="0"/>
          </a:p>
        </p:txBody>
      </p:sp>
      <p:sp>
        <p:nvSpPr>
          <p:cNvPr id="4" name="Pladsholder til slidenummer 3"/>
          <p:cNvSpPr>
            <a:spLocks noGrp="1"/>
          </p:cNvSpPr>
          <p:nvPr>
            <p:ph type="sldNum" sz="quarter" idx="12"/>
          </p:nvPr>
        </p:nvSpPr>
        <p:spPr/>
        <p:txBody>
          <a:bodyPr/>
          <a:lstStyle/>
          <a:p>
            <a:pPr>
              <a:defRPr/>
            </a:pPr>
            <a:fld id="{7B48D5F1-A2DB-4174-A8AE-4C3B0929B257}" type="slidenum">
              <a:rPr lang="da-DK" smtClean="0"/>
              <a:pPr>
                <a:defRPr/>
              </a:pPr>
              <a:t>34</a:t>
            </a:fld>
            <a:endParaRPr lang="da-DK" dirty="0"/>
          </a:p>
        </p:txBody>
      </p:sp>
      <p:pic>
        <p:nvPicPr>
          <p:cNvPr id="1026" name="Billed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20888"/>
            <a:ext cx="717431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felt 2"/>
          <p:cNvSpPr txBox="1"/>
          <p:nvPr/>
        </p:nvSpPr>
        <p:spPr>
          <a:xfrm>
            <a:off x="719362" y="1524408"/>
            <a:ext cx="6984776" cy="738664"/>
          </a:xfrm>
          <a:prstGeom prst="rect">
            <a:avLst/>
          </a:prstGeom>
          <a:noFill/>
        </p:spPr>
        <p:txBody>
          <a:bodyPr wrap="square" rtlCol="0">
            <a:spAutoFit/>
          </a:bodyPr>
          <a:lstStyle/>
          <a:p>
            <a:r>
              <a:rPr lang="da-DK" b="0" dirty="0" smtClean="0">
                <a:latin typeface="+mn-lt"/>
              </a:rPr>
              <a:t>Via flowberegninger forsøger vi at vise patientens vej til og fra akutafdelingen. Kasserne til venstre fortæller hvor patienten kommer fra og kasserne til højre hvor patienten afsluttes til.</a:t>
            </a:r>
            <a:endParaRPr lang="da-DK" b="0" dirty="0">
              <a:latin typeface="+mn-lt"/>
            </a:endParaRPr>
          </a:p>
        </p:txBody>
      </p:sp>
    </p:spTree>
    <p:extLst>
      <p:ext uri="{BB962C8B-B14F-4D97-AF65-F5344CB8AC3E}">
        <p14:creationId xmlns:p14="http://schemas.microsoft.com/office/powerpoint/2010/main" val="4270273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a-DK" dirty="0" smtClean="0"/>
              <a:t>Eksempel fra kandidatspeciale</a:t>
            </a:r>
            <a:r>
              <a:rPr lang="da-DK" b="0" dirty="0" smtClean="0"/>
              <a:t/>
            </a:r>
            <a:br>
              <a:rPr lang="da-DK" b="0" dirty="0" smtClean="0"/>
            </a:br>
            <a:r>
              <a:rPr lang="da-DK" b="0" dirty="0" smtClean="0"/>
              <a:t>Optimal fordeling af nuværende ressourcer</a:t>
            </a:r>
            <a:r>
              <a:rPr lang="da-DK" dirty="0" smtClean="0"/>
              <a:t/>
            </a:r>
            <a:br>
              <a:rPr lang="da-DK" dirty="0" smtClean="0"/>
            </a:br>
            <a:endParaRPr lang="da-DK" sz="1400" dirty="0" smtClean="0"/>
          </a:p>
        </p:txBody>
      </p:sp>
      <p:sp>
        <p:nvSpPr>
          <p:cNvPr id="7171" name="Rectangle 3"/>
          <p:cNvSpPr>
            <a:spLocks noGrp="1" noChangeArrowheads="1"/>
          </p:cNvSpPr>
          <p:nvPr>
            <p:ph type="body" idx="1"/>
          </p:nvPr>
        </p:nvSpPr>
        <p:spPr/>
        <p:txBody>
          <a:bodyPr/>
          <a:lstStyle/>
          <a:p>
            <a:pPr eaLnBrk="1" hangingPunct="1"/>
            <a:endParaRPr lang="da-DK" dirty="0" smtClean="0"/>
          </a:p>
          <a:p>
            <a:pPr eaLnBrk="1" hangingPunct="1"/>
            <a:endParaRPr lang="da-DK" dirty="0" smtClean="0"/>
          </a:p>
          <a:p>
            <a:pPr eaLnBrk="1" hangingPunct="1"/>
            <a:endParaRPr lang="da-DK" dirty="0" smtClean="0"/>
          </a:p>
          <a:p>
            <a:pPr eaLnBrk="1" hangingPunct="1"/>
            <a:endParaRPr lang="da-DK" dirty="0" smtClean="0"/>
          </a:p>
          <a:p>
            <a:pPr eaLnBrk="1" hangingPunct="1"/>
            <a:endParaRPr lang="da-DK" dirty="0" smtClean="0"/>
          </a:p>
          <a:p>
            <a:pPr eaLnBrk="1" hangingPunct="1"/>
            <a:endParaRPr lang="da-DK" dirty="0" smtClean="0"/>
          </a:p>
          <a:p>
            <a:pPr marL="0" indent="0" eaLnBrk="1" hangingPunct="1">
              <a:buNone/>
            </a:pPr>
            <a:endParaRPr lang="da-DK" sz="1400" b="0" dirty="0" smtClean="0"/>
          </a:p>
          <a:p>
            <a:pPr marL="0" indent="0" eaLnBrk="1" hangingPunct="1">
              <a:buNone/>
            </a:pPr>
            <a:r>
              <a:rPr lang="da-DK" sz="1400" b="0" dirty="0" smtClean="0"/>
              <a:t>De grå søjler illustrerer antallet af ankomne patienter i det givne tidsrum. Den blå kurve viser den nuværende allokering af personaleressourcer delt ud på timer, mens den orange kurve viser simuleringens forslag til den optimale fordeling af de nuværende personaleressourcer. </a:t>
            </a:r>
            <a:endParaRPr lang="da-DK" dirty="0" smtClean="0"/>
          </a:p>
          <a:p>
            <a:pPr eaLnBrk="1" hangingPunct="1"/>
            <a:r>
              <a:rPr lang="da-DK" dirty="0" smtClean="0"/>
              <a:t>Resultater</a:t>
            </a:r>
          </a:p>
          <a:p>
            <a:pPr lvl="1" eaLnBrk="1" hangingPunct="1"/>
            <a:r>
              <a:rPr lang="da-DK" dirty="0" smtClean="0"/>
              <a:t>Den gennemsnitlige ventetid falder med 43%.</a:t>
            </a:r>
          </a:p>
          <a:p>
            <a:pPr lvl="1" eaLnBrk="1" hangingPunct="1"/>
            <a:r>
              <a:rPr lang="da-DK" dirty="0" smtClean="0"/>
              <a:t>Andelen af patienter som ses af en læge indenfor 1 time stiger fra 65% til 81%.</a:t>
            </a:r>
          </a:p>
        </p:txBody>
      </p:sp>
      <p:pic>
        <p:nvPicPr>
          <p:cNvPr id="7172" name="Content Placeholder 8" descr="N-50 vs Current.png"/>
          <p:cNvPicPr>
            <a:picLocks noChangeAspect="1"/>
          </p:cNvPicPr>
          <p:nvPr/>
        </p:nvPicPr>
        <p:blipFill rotWithShape="1">
          <a:blip r:embed="rId3" cstate="print"/>
          <a:srcRect t="-2849" b="-4758"/>
          <a:stretch/>
        </p:blipFill>
        <p:spPr bwMode="auto">
          <a:xfrm>
            <a:off x="467544" y="1196752"/>
            <a:ext cx="7991475" cy="2664296"/>
          </a:xfrm>
          <a:prstGeom prst="rect">
            <a:avLst/>
          </a:prstGeom>
          <a:noFill/>
          <a:ln w="9525">
            <a:noFill/>
            <a:miter lim="800000"/>
            <a:headEnd/>
            <a:tailEnd/>
          </a:ln>
        </p:spPr>
      </p:pic>
      <p:sp>
        <p:nvSpPr>
          <p:cNvPr id="5" name="Pladsholder til diasnummer 4"/>
          <p:cNvSpPr>
            <a:spLocks noGrp="1"/>
          </p:cNvSpPr>
          <p:nvPr>
            <p:ph type="sldNum" sz="quarter" idx="12"/>
          </p:nvPr>
        </p:nvSpPr>
        <p:spPr/>
        <p:txBody>
          <a:bodyPr/>
          <a:lstStyle/>
          <a:p>
            <a:pPr>
              <a:defRPr/>
            </a:pPr>
            <a:fld id="{7B48D5F1-A2DB-4174-A8AE-4C3B0929B257}" type="slidenum">
              <a:rPr lang="da-DK" smtClean="0"/>
              <a:pPr>
                <a:defRPr/>
              </a:pPr>
              <a:t>35</a:t>
            </a:fld>
            <a:endParaRPr lang="da-DK" dirty="0"/>
          </a:p>
        </p:txBody>
      </p:sp>
    </p:spTree>
    <p:extLst>
      <p:ext uri="{BB962C8B-B14F-4D97-AF65-F5344CB8AC3E}">
        <p14:creationId xmlns:p14="http://schemas.microsoft.com/office/powerpoint/2010/main" val="20429003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a-DK" dirty="0" smtClean="0"/>
              <a:t>Eksempel fra kandidatspeciale</a:t>
            </a:r>
            <a:br>
              <a:rPr lang="da-DK" dirty="0" smtClean="0"/>
            </a:br>
            <a:r>
              <a:rPr lang="da-DK" b="0" dirty="0" smtClean="0"/>
              <a:t>Konsekvens ved ændring i ressourcer</a:t>
            </a:r>
            <a:endParaRPr lang="da-DK" sz="1800" b="0" dirty="0" smtClean="0"/>
          </a:p>
        </p:txBody>
      </p:sp>
      <p:graphicFrame>
        <p:nvGraphicFramePr>
          <p:cNvPr id="4" name="Diagram 3"/>
          <p:cNvGraphicFramePr/>
          <p:nvPr>
            <p:extLst/>
          </p:nvPr>
        </p:nvGraphicFramePr>
        <p:xfrm>
          <a:off x="467544" y="1412776"/>
          <a:ext cx="5647050" cy="20512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p:cNvGraphicFramePr/>
          <p:nvPr>
            <p:extLst/>
          </p:nvPr>
        </p:nvGraphicFramePr>
        <p:xfrm>
          <a:off x="479198" y="3789040"/>
          <a:ext cx="4608512" cy="223224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dsholder til diasnummer 5"/>
          <p:cNvSpPr>
            <a:spLocks noGrp="1"/>
          </p:cNvSpPr>
          <p:nvPr>
            <p:ph type="sldNum" sz="quarter" idx="12"/>
          </p:nvPr>
        </p:nvSpPr>
        <p:spPr/>
        <p:txBody>
          <a:bodyPr/>
          <a:lstStyle/>
          <a:p>
            <a:pPr>
              <a:defRPr/>
            </a:pPr>
            <a:fld id="{7B48D5F1-A2DB-4174-A8AE-4C3B0929B257}" type="slidenum">
              <a:rPr lang="da-DK" smtClean="0"/>
              <a:pPr>
                <a:defRPr/>
              </a:pPr>
              <a:t>36</a:t>
            </a:fld>
            <a:endParaRPr lang="da-DK" dirty="0"/>
          </a:p>
        </p:txBody>
      </p:sp>
      <p:sp>
        <p:nvSpPr>
          <p:cNvPr id="3" name="Tekstfelt 2"/>
          <p:cNvSpPr txBox="1"/>
          <p:nvPr/>
        </p:nvSpPr>
        <p:spPr>
          <a:xfrm>
            <a:off x="6012160" y="1268760"/>
            <a:ext cx="2771478" cy="5047536"/>
          </a:xfrm>
          <a:prstGeom prst="rect">
            <a:avLst/>
          </a:prstGeom>
          <a:noFill/>
        </p:spPr>
        <p:txBody>
          <a:bodyPr wrap="square" rtlCol="0">
            <a:spAutoFit/>
          </a:bodyPr>
          <a:lstStyle/>
          <a:p>
            <a:r>
              <a:rPr lang="da-DK" b="0" dirty="0" smtClean="0">
                <a:latin typeface="+mn-lt"/>
              </a:rPr>
              <a:t>Afdelingens målsætning er at patienter der </a:t>
            </a:r>
            <a:r>
              <a:rPr lang="da-DK" b="0" dirty="0" err="1" smtClean="0">
                <a:latin typeface="+mn-lt"/>
              </a:rPr>
              <a:t>triageres</a:t>
            </a:r>
            <a:r>
              <a:rPr lang="da-DK" b="0" dirty="0" smtClean="0">
                <a:latin typeface="+mn-lt"/>
              </a:rPr>
              <a:t> grøn tilses af en læge indenfor 8 timer, gul indenfor 2 timer og orange indenfor 10 minutter. </a:t>
            </a:r>
          </a:p>
          <a:p>
            <a:endParaRPr lang="da-DK" b="0" dirty="0" smtClean="0">
              <a:latin typeface="+mn-lt"/>
            </a:endParaRPr>
          </a:p>
          <a:p>
            <a:r>
              <a:rPr lang="da-DK" b="0" dirty="0" smtClean="0">
                <a:latin typeface="+mn-lt"/>
              </a:rPr>
              <a:t>Øverste diagram viser andelen af patienter med en given </a:t>
            </a:r>
            <a:r>
              <a:rPr lang="da-DK" b="0" dirty="0" err="1" smtClean="0">
                <a:latin typeface="+mn-lt"/>
              </a:rPr>
              <a:t>triagefarve</a:t>
            </a:r>
            <a:r>
              <a:rPr lang="da-DK" b="0" dirty="0" smtClean="0">
                <a:latin typeface="+mn-lt"/>
              </a:rPr>
              <a:t> der tilses af en læge indenfor det respektive tidsgrænse fordelt på ankomst ml. 0-7, 8-15 og 16-23.</a:t>
            </a:r>
          </a:p>
          <a:p>
            <a:endParaRPr lang="da-DK" b="0" dirty="0">
              <a:latin typeface="+mn-lt"/>
            </a:endParaRPr>
          </a:p>
          <a:p>
            <a:r>
              <a:rPr lang="da-DK" b="0" dirty="0" smtClean="0">
                <a:latin typeface="+mn-lt"/>
              </a:rPr>
              <a:t>Det nederste diagram illustrerer effekten af at tilføre 2 ekstra læger fra klokken 10-18. Dette vil f.eks. betyde at 18% flere af de grønt triagerede patienter, der kommer mellem 8 og 15, ses af en læge indenfor 8 timer og 34% af gult triagerede patienter der kommer mellem 16 og 23, ses af en læge indenfor 2 timer.</a:t>
            </a:r>
            <a:endParaRPr lang="da-DK" b="0" dirty="0">
              <a:latin typeface="+mn-lt"/>
            </a:endParaRPr>
          </a:p>
        </p:txBody>
      </p:sp>
    </p:spTree>
    <p:extLst>
      <p:ext uri="{BB962C8B-B14F-4D97-AF65-F5344CB8AC3E}">
        <p14:creationId xmlns:p14="http://schemas.microsoft.com/office/powerpoint/2010/main" val="2564881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idx="4294967295"/>
          </p:nvPr>
        </p:nvSpPr>
        <p:spPr>
          <a:xfrm>
            <a:off x="2683379" y="2068082"/>
            <a:ext cx="4460905" cy="1213503"/>
          </a:xfrm>
        </p:spPr>
        <p:txBody>
          <a:bodyPr/>
          <a:lstStyle/>
          <a:p>
            <a:pPr eaLnBrk="1" hangingPunct="1"/>
            <a:r>
              <a:rPr lang="sv-SE" sz="2000" dirty="0" smtClean="0">
                <a:solidFill>
                  <a:schemeClr val="bg1"/>
                </a:solidFill>
              </a:rPr>
              <a:t/>
            </a:r>
            <a:br>
              <a:rPr lang="sv-SE" sz="2000" dirty="0" smtClean="0">
                <a:solidFill>
                  <a:schemeClr val="bg1"/>
                </a:solidFill>
              </a:rPr>
            </a:br>
            <a:r>
              <a:rPr lang="sv-SE" sz="2000" dirty="0" smtClean="0">
                <a:solidFill>
                  <a:schemeClr val="bg1"/>
                </a:solidFill>
              </a:rPr>
              <a:t/>
            </a:r>
            <a:br>
              <a:rPr lang="sv-SE" sz="2000" dirty="0" smtClean="0">
                <a:solidFill>
                  <a:schemeClr val="bg1"/>
                </a:solidFill>
              </a:rPr>
            </a:br>
            <a:r>
              <a:rPr lang="sv-SE" sz="2000" dirty="0" err="1" smtClean="0">
                <a:solidFill>
                  <a:schemeClr val="bg1"/>
                </a:solidFill>
              </a:rPr>
              <a:t>Yderligere</a:t>
            </a:r>
            <a:r>
              <a:rPr lang="sv-SE" sz="2000" dirty="0" smtClean="0">
                <a:solidFill>
                  <a:schemeClr val="bg1"/>
                </a:solidFill>
              </a:rPr>
              <a:t> </a:t>
            </a:r>
            <a:r>
              <a:rPr lang="sv-SE" sz="2000" dirty="0" err="1" smtClean="0">
                <a:solidFill>
                  <a:schemeClr val="bg1"/>
                </a:solidFill>
              </a:rPr>
              <a:t>eksempler</a:t>
            </a:r>
            <a:r>
              <a:rPr lang="sv-SE" sz="2000" dirty="0" smtClean="0">
                <a:solidFill>
                  <a:schemeClr val="bg1"/>
                </a:solidFill>
              </a:rPr>
              <a:t/>
            </a:r>
            <a:br>
              <a:rPr lang="sv-SE" sz="2000" dirty="0" smtClean="0">
                <a:solidFill>
                  <a:schemeClr val="bg1"/>
                </a:solidFill>
              </a:rPr>
            </a:br>
            <a:r>
              <a:rPr lang="sv-SE" sz="2000" b="0" dirty="0" smtClean="0">
                <a:solidFill>
                  <a:schemeClr val="bg1"/>
                </a:solidFill>
              </a:rPr>
              <a:t/>
            </a:r>
            <a:br>
              <a:rPr lang="sv-SE" sz="2000" b="0" dirty="0" smtClean="0">
                <a:solidFill>
                  <a:schemeClr val="bg1"/>
                </a:solidFill>
              </a:rPr>
            </a:br>
            <a:r>
              <a:rPr lang="sv-SE" sz="2000" dirty="0" smtClean="0">
                <a:solidFill>
                  <a:schemeClr val="bg1"/>
                </a:solidFill>
              </a:rPr>
              <a:t/>
            </a:r>
            <a:br>
              <a:rPr lang="sv-SE" sz="2000" dirty="0" smtClean="0">
                <a:solidFill>
                  <a:schemeClr val="bg1"/>
                </a:solidFill>
              </a:rPr>
            </a:br>
            <a:r>
              <a:rPr lang="sv-SE" sz="2000" dirty="0" smtClean="0">
                <a:solidFill>
                  <a:schemeClr val="bg1"/>
                </a:solidFill>
              </a:rPr>
              <a:t/>
            </a:r>
            <a:br>
              <a:rPr lang="sv-SE" sz="2000" dirty="0" smtClean="0">
                <a:solidFill>
                  <a:schemeClr val="bg1"/>
                </a:solidFill>
              </a:rPr>
            </a:br>
            <a:r>
              <a:rPr lang="sv-SE" sz="2000" dirty="0" smtClean="0">
                <a:solidFill>
                  <a:schemeClr val="bg1"/>
                </a:solidFill>
              </a:rPr>
              <a:t/>
            </a:r>
            <a:br>
              <a:rPr lang="sv-SE" sz="2000" dirty="0" smtClean="0">
                <a:solidFill>
                  <a:schemeClr val="bg1"/>
                </a:solidFill>
              </a:rPr>
            </a:br>
            <a:endParaRPr lang="da-DK" sz="1600" dirty="0" smtClean="0">
              <a:solidFill>
                <a:schemeClr val="bg1"/>
              </a:solidFill>
            </a:endParaRPr>
          </a:p>
        </p:txBody>
      </p:sp>
    </p:spTree>
    <p:extLst>
      <p:ext uri="{BB962C8B-B14F-4D97-AF65-F5344CB8AC3E}">
        <p14:creationId xmlns:p14="http://schemas.microsoft.com/office/powerpoint/2010/main" val="145792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1"/>
          </p:nvPr>
        </p:nvGraphicFramePr>
        <p:xfrm>
          <a:off x="457200" y="142852"/>
          <a:ext cx="8229600" cy="6572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boks 4"/>
          <p:cNvSpPr txBox="1"/>
          <p:nvPr/>
        </p:nvSpPr>
        <p:spPr>
          <a:xfrm>
            <a:off x="0" y="4857760"/>
            <a:ext cx="3428992" cy="1938992"/>
          </a:xfrm>
          <a:prstGeom prst="rect">
            <a:avLst/>
          </a:prstGeom>
          <a:noFill/>
        </p:spPr>
        <p:txBody>
          <a:bodyPr wrap="square" rtlCol="0">
            <a:spAutoFit/>
          </a:bodyPr>
          <a:lstStyle/>
          <a:p>
            <a:pPr fontAlgn="auto">
              <a:spcBef>
                <a:spcPts val="0"/>
              </a:spcBef>
              <a:spcAft>
                <a:spcPts val="0"/>
              </a:spcAft>
              <a:buFont typeface="Arial" pitchFamily="34" charset="0"/>
              <a:buChar char="•"/>
            </a:pPr>
            <a:r>
              <a:rPr lang="da-DK" sz="1200" b="0" dirty="0" smtClean="0">
                <a:solidFill>
                  <a:prstClr val="black"/>
                </a:solidFill>
                <a:latin typeface="Calibri"/>
              </a:rPr>
              <a:t> Planlægning af arbejdet for lægen ødelægger flow og betyder derfor ventetid for PTT</a:t>
            </a:r>
          </a:p>
          <a:p>
            <a:pPr fontAlgn="auto">
              <a:spcBef>
                <a:spcPts val="0"/>
              </a:spcBef>
              <a:spcAft>
                <a:spcPts val="0"/>
              </a:spcAft>
              <a:buFont typeface="Arial" pitchFamily="34" charset="0"/>
              <a:buChar char="•"/>
            </a:pPr>
            <a:r>
              <a:rPr lang="da-DK" sz="1200" b="0" dirty="0" smtClean="0">
                <a:solidFill>
                  <a:prstClr val="black"/>
                </a:solidFill>
                <a:latin typeface="Calibri"/>
              </a:rPr>
              <a:t> Dialysen er laveste prioritet i lægens aktiviteter og betyder ustabil fremmøde på afdelingen. Deraf ventetid for PTT. </a:t>
            </a:r>
          </a:p>
          <a:p>
            <a:pPr fontAlgn="auto">
              <a:spcBef>
                <a:spcPts val="0"/>
              </a:spcBef>
              <a:spcAft>
                <a:spcPts val="0"/>
              </a:spcAft>
              <a:buFont typeface="Arial" pitchFamily="34" charset="0"/>
              <a:buChar char="•"/>
            </a:pPr>
            <a:r>
              <a:rPr lang="da-DK" sz="1200" b="0" dirty="0">
                <a:solidFill>
                  <a:prstClr val="black"/>
                </a:solidFill>
                <a:latin typeface="Calibri"/>
              </a:rPr>
              <a:t> </a:t>
            </a:r>
            <a:r>
              <a:rPr lang="da-DK" sz="1200" b="0" dirty="0" smtClean="0">
                <a:solidFill>
                  <a:prstClr val="black"/>
                </a:solidFill>
                <a:latin typeface="Calibri"/>
              </a:rPr>
              <a:t>Processen i dag er ikke tilpasset lægens forhold og tilstedeværelse eller lægen opfylder ikke de krav processen stiller.</a:t>
            </a:r>
          </a:p>
          <a:p>
            <a:pPr fontAlgn="auto">
              <a:spcBef>
                <a:spcPts val="0"/>
              </a:spcBef>
              <a:spcAft>
                <a:spcPts val="0"/>
              </a:spcAft>
              <a:buFont typeface="Arial" pitchFamily="34" charset="0"/>
              <a:buChar char="•"/>
            </a:pPr>
            <a:r>
              <a:rPr lang="da-DK" sz="1200" b="0" dirty="0">
                <a:solidFill>
                  <a:prstClr val="black"/>
                </a:solidFill>
                <a:latin typeface="Calibri"/>
              </a:rPr>
              <a:t> </a:t>
            </a:r>
            <a:r>
              <a:rPr lang="da-DK" sz="1200" b="0" dirty="0" smtClean="0">
                <a:solidFill>
                  <a:prstClr val="black"/>
                </a:solidFill>
                <a:latin typeface="Calibri"/>
              </a:rPr>
              <a:t>Kørsel: Fejl i bestilling og for lav kompetence til opgaven betyder ventetid for PTT.</a:t>
            </a:r>
            <a:endParaRPr lang="da-DK" sz="1200" b="0" dirty="0">
              <a:solidFill>
                <a:prstClr val="black"/>
              </a:solidFill>
              <a:latin typeface="Calibri"/>
            </a:endParaRPr>
          </a:p>
        </p:txBody>
      </p:sp>
      <p:sp>
        <p:nvSpPr>
          <p:cNvPr id="2" name="Tekstfelt 1"/>
          <p:cNvSpPr txBox="1"/>
          <p:nvPr/>
        </p:nvSpPr>
        <p:spPr>
          <a:xfrm>
            <a:off x="316194" y="410198"/>
            <a:ext cx="2546647" cy="646331"/>
          </a:xfrm>
          <a:prstGeom prst="rect">
            <a:avLst/>
          </a:prstGeom>
          <a:noFill/>
        </p:spPr>
        <p:txBody>
          <a:bodyPr wrap="square" rtlCol="0">
            <a:spAutoFit/>
          </a:bodyPr>
          <a:lstStyle/>
          <a:p>
            <a:r>
              <a:rPr lang="da-DK" sz="1800" dirty="0" smtClean="0"/>
              <a:t>Dialysen </a:t>
            </a:r>
          </a:p>
          <a:p>
            <a:r>
              <a:rPr lang="da-DK" sz="1800" dirty="0" smtClean="0"/>
              <a:t>Holbæk Sygehus</a:t>
            </a:r>
            <a:endParaRPr lang="da-DK" sz="1800" dirty="0"/>
          </a:p>
        </p:txBody>
      </p:sp>
    </p:spTree>
    <p:extLst>
      <p:ext uri="{BB962C8B-B14F-4D97-AF65-F5344CB8AC3E}">
        <p14:creationId xmlns:p14="http://schemas.microsoft.com/office/powerpoint/2010/main" val="2776524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e 6"/>
          <p:cNvGrpSpPr/>
          <p:nvPr/>
        </p:nvGrpSpPr>
        <p:grpSpPr>
          <a:xfrm>
            <a:off x="264985" y="2939595"/>
            <a:ext cx="516488" cy="489406"/>
            <a:chOff x="549614" y="2132856"/>
            <a:chExt cx="1016837" cy="963519"/>
          </a:xfrm>
        </p:grpSpPr>
        <p:pic>
          <p:nvPicPr>
            <p:cNvPr id="44" name="Billede 43" descr="Msn%20Buddy%20Offline.png"/>
            <p:cNvPicPr>
              <a:picLocks noChangeAspect="1"/>
            </p:cNvPicPr>
            <p:nvPr/>
          </p:nvPicPr>
          <p:blipFill>
            <a:blip r:embed="rId3" cstate="print"/>
            <a:stretch>
              <a:fillRect/>
            </a:stretch>
          </p:blipFill>
          <p:spPr>
            <a:xfrm>
              <a:off x="698030" y="2132856"/>
              <a:ext cx="720000" cy="720000"/>
            </a:xfrm>
            <a:prstGeom prst="rect">
              <a:avLst/>
            </a:prstGeom>
          </p:spPr>
        </p:pic>
        <p:sp>
          <p:nvSpPr>
            <p:cNvPr id="48" name="Tekstboks 47"/>
            <p:cNvSpPr txBox="1"/>
            <p:nvPr/>
          </p:nvSpPr>
          <p:spPr>
            <a:xfrm>
              <a:off x="549614" y="2791640"/>
              <a:ext cx="1016837" cy="304735"/>
            </a:xfrm>
            <a:prstGeom prst="rect">
              <a:avLst/>
            </a:prstGeom>
            <a:noFill/>
          </p:spPr>
          <p:txBody>
            <a:bodyPr wrap="none" rtlCol="0" anchor="b">
              <a:spAutoFit/>
            </a:bodyPr>
            <a:lstStyle/>
            <a:p>
              <a:pPr algn="ctr"/>
              <a:r>
                <a:rPr lang="da-DK" sz="406" dirty="0">
                  <a:solidFill>
                    <a:schemeClr val="bg2">
                      <a:lumMod val="50000"/>
                    </a:schemeClr>
                  </a:solidFill>
                  <a:latin typeface="+mn-lt"/>
                  <a:cs typeface="Arial" pitchFamily="34" charset="0"/>
                </a:rPr>
                <a:t>Akut patient</a:t>
              </a:r>
            </a:p>
          </p:txBody>
        </p:sp>
      </p:grpSp>
      <p:grpSp>
        <p:nvGrpSpPr>
          <p:cNvPr id="56" name="Gruppe 8"/>
          <p:cNvGrpSpPr/>
          <p:nvPr/>
        </p:nvGrpSpPr>
        <p:grpSpPr>
          <a:xfrm>
            <a:off x="236931" y="3895395"/>
            <a:ext cx="572594" cy="484568"/>
            <a:chOff x="466457" y="4005064"/>
            <a:chExt cx="1127295" cy="953994"/>
          </a:xfrm>
        </p:grpSpPr>
        <p:pic>
          <p:nvPicPr>
            <p:cNvPr id="57" name="Billede 56" descr="Msn-Buddy-icon.png"/>
            <p:cNvPicPr>
              <a:picLocks noChangeAspect="1"/>
            </p:cNvPicPr>
            <p:nvPr/>
          </p:nvPicPr>
          <p:blipFill>
            <a:blip r:embed="rId4" cstate="print"/>
            <a:stretch>
              <a:fillRect/>
            </a:stretch>
          </p:blipFill>
          <p:spPr>
            <a:xfrm>
              <a:off x="670105" y="4005064"/>
              <a:ext cx="720000" cy="720000"/>
            </a:xfrm>
            <a:prstGeom prst="rect">
              <a:avLst/>
            </a:prstGeom>
          </p:spPr>
        </p:pic>
        <p:sp>
          <p:nvSpPr>
            <p:cNvPr id="59" name="Tekstboks 58"/>
            <p:cNvSpPr txBox="1"/>
            <p:nvPr/>
          </p:nvSpPr>
          <p:spPr>
            <a:xfrm>
              <a:off x="466457" y="4654323"/>
              <a:ext cx="1127295" cy="304735"/>
            </a:xfrm>
            <a:prstGeom prst="rect">
              <a:avLst/>
            </a:prstGeom>
            <a:noFill/>
          </p:spPr>
          <p:txBody>
            <a:bodyPr wrap="none" rtlCol="0" anchor="b">
              <a:spAutoFit/>
            </a:bodyPr>
            <a:lstStyle/>
            <a:p>
              <a:pPr algn="ctr"/>
              <a:r>
                <a:rPr lang="da-DK" sz="406" dirty="0">
                  <a:solidFill>
                    <a:schemeClr val="bg2">
                      <a:lumMod val="50000"/>
                    </a:schemeClr>
                  </a:solidFill>
                  <a:latin typeface="+mn-lt"/>
                  <a:cs typeface="Arial" pitchFamily="34" charset="0"/>
                </a:rPr>
                <a:t>Elektiv patient</a:t>
              </a:r>
            </a:p>
          </p:txBody>
        </p:sp>
      </p:grpSp>
      <p:sp>
        <p:nvSpPr>
          <p:cNvPr id="61" name="Afrundet rektangel 60"/>
          <p:cNvSpPr/>
          <p:nvPr/>
        </p:nvSpPr>
        <p:spPr bwMode="auto">
          <a:xfrm>
            <a:off x="807536" y="2964696"/>
            <a:ext cx="548571" cy="36571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6" tIns="23223" rIns="18286" bIns="23223" numCol="1" rtlCol="0" anchor="ctr" anchorCtr="0" compatLnSpc="1">
            <a:prstTxWarp prst="textNoShape">
              <a:avLst/>
            </a:prstTxWarp>
          </a:bodyPr>
          <a:lstStyle/>
          <a:p>
            <a:pPr algn="ctr" defTabSz="464424"/>
            <a:r>
              <a:rPr lang="da-DK" sz="711" dirty="0">
                <a:solidFill>
                  <a:srgbClr val="5F6062"/>
                </a:solidFill>
              </a:rPr>
              <a:t>Triagering</a:t>
            </a:r>
          </a:p>
        </p:txBody>
      </p:sp>
      <p:sp>
        <p:nvSpPr>
          <p:cNvPr id="63" name="Afrundet rektangel 62"/>
          <p:cNvSpPr/>
          <p:nvPr/>
        </p:nvSpPr>
        <p:spPr bwMode="auto">
          <a:xfrm>
            <a:off x="807536" y="3918078"/>
            <a:ext cx="548571" cy="36571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6" tIns="23223" rIns="18286" bIns="23223" numCol="1" rtlCol="0" anchor="ctr" anchorCtr="0" compatLnSpc="1">
            <a:prstTxWarp prst="textNoShape">
              <a:avLst/>
            </a:prstTxWarp>
          </a:bodyPr>
          <a:lstStyle/>
          <a:p>
            <a:pPr algn="ctr" defTabSz="464424"/>
            <a:r>
              <a:rPr lang="da-DK" sz="711" dirty="0">
                <a:solidFill>
                  <a:srgbClr val="5F6062"/>
                </a:solidFill>
              </a:rPr>
              <a:t>Visitation</a:t>
            </a:r>
          </a:p>
        </p:txBody>
      </p:sp>
      <p:sp>
        <p:nvSpPr>
          <p:cNvPr id="64" name="Afrundet rektangel 63"/>
          <p:cNvSpPr/>
          <p:nvPr/>
        </p:nvSpPr>
        <p:spPr bwMode="auto">
          <a:xfrm>
            <a:off x="1663702" y="3918078"/>
            <a:ext cx="548571" cy="36571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6" tIns="23223" rIns="18286" bIns="23223" numCol="1" rtlCol="0" anchor="ctr" anchorCtr="0" compatLnSpc="1">
            <a:prstTxWarp prst="textNoShape">
              <a:avLst/>
            </a:prstTxWarp>
          </a:bodyPr>
          <a:lstStyle/>
          <a:p>
            <a:pPr algn="ctr" defTabSz="464424"/>
            <a:r>
              <a:rPr lang="da-DK" sz="711" dirty="0">
                <a:solidFill>
                  <a:srgbClr val="5F6062"/>
                </a:solidFill>
              </a:rPr>
              <a:t>Forunder-søgelse 1</a:t>
            </a:r>
          </a:p>
        </p:txBody>
      </p:sp>
      <p:sp>
        <p:nvSpPr>
          <p:cNvPr id="65" name="Afrundet rektangel 64"/>
          <p:cNvSpPr/>
          <p:nvPr/>
        </p:nvSpPr>
        <p:spPr bwMode="auto">
          <a:xfrm>
            <a:off x="2519867" y="3918078"/>
            <a:ext cx="548571" cy="36571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6" tIns="23223" rIns="18286" bIns="23223" numCol="1" rtlCol="0" anchor="ctr" anchorCtr="0" compatLnSpc="1">
            <a:prstTxWarp prst="textNoShape">
              <a:avLst/>
            </a:prstTxWarp>
          </a:bodyPr>
          <a:lstStyle/>
          <a:p>
            <a:pPr algn="ctr" defTabSz="464424"/>
            <a:r>
              <a:rPr lang="da-DK" sz="711" dirty="0">
                <a:solidFill>
                  <a:srgbClr val="5F6062"/>
                </a:solidFill>
              </a:rPr>
              <a:t>Forunder-søgelse 2</a:t>
            </a:r>
          </a:p>
        </p:txBody>
      </p:sp>
      <p:sp>
        <p:nvSpPr>
          <p:cNvPr id="66" name="Afrundet rektangel 65"/>
          <p:cNvSpPr/>
          <p:nvPr/>
        </p:nvSpPr>
        <p:spPr bwMode="auto">
          <a:xfrm>
            <a:off x="2091785" y="2964696"/>
            <a:ext cx="548571" cy="36571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6" tIns="23223" rIns="18286" bIns="23223" numCol="1" rtlCol="0" anchor="ctr" anchorCtr="0" compatLnSpc="1">
            <a:prstTxWarp prst="textNoShape">
              <a:avLst/>
            </a:prstTxWarp>
          </a:bodyPr>
          <a:lstStyle/>
          <a:p>
            <a:pPr algn="ctr" defTabSz="464424"/>
            <a:r>
              <a:rPr lang="da-DK" sz="711" dirty="0">
                <a:solidFill>
                  <a:srgbClr val="5F6062"/>
                </a:solidFill>
              </a:rPr>
              <a:t>Journal-optagelse</a:t>
            </a:r>
          </a:p>
        </p:txBody>
      </p:sp>
      <p:sp>
        <p:nvSpPr>
          <p:cNvPr id="67" name="Afrundet rektangel 66"/>
          <p:cNvSpPr/>
          <p:nvPr/>
        </p:nvSpPr>
        <p:spPr bwMode="auto">
          <a:xfrm>
            <a:off x="3376033" y="2965904"/>
            <a:ext cx="548571" cy="36571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6" tIns="23223" rIns="18286" bIns="23223" numCol="1" rtlCol="0" anchor="ctr" anchorCtr="0" compatLnSpc="1">
            <a:prstTxWarp prst="textNoShape">
              <a:avLst/>
            </a:prstTxWarp>
          </a:bodyPr>
          <a:lstStyle/>
          <a:p>
            <a:pPr algn="ctr" defTabSz="464424"/>
            <a:r>
              <a:rPr lang="da-DK" sz="711" dirty="0">
                <a:solidFill>
                  <a:srgbClr val="5F6062"/>
                </a:solidFill>
              </a:rPr>
              <a:t>Klargøring til OP</a:t>
            </a:r>
          </a:p>
        </p:txBody>
      </p:sp>
      <p:sp>
        <p:nvSpPr>
          <p:cNvPr id="68" name="Afrundet rektangel 67"/>
          <p:cNvSpPr/>
          <p:nvPr/>
        </p:nvSpPr>
        <p:spPr bwMode="auto">
          <a:xfrm>
            <a:off x="3376033" y="3918078"/>
            <a:ext cx="548571" cy="36571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6" tIns="23223" rIns="18286" bIns="23223" numCol="1" rtlCol="0" anchor="ctr" anchorCtr="0" compatLnSpc="1">
            <a:prstTxWarp prst="textNoShape">
              <a:avLst/>
            </a:prstTxWarp>
          </a:bodyPr>
          <a:lstStyle/>
          <a:p>
            <a:pPr algn="ctr" defTabSz="464424"/>
            <a:r>
              <a:rPr lang="da-DK" sz="711" dirty="0">
                <a:solidFill>
                  <a:srgbClr val="5F6062"/>
                </a:solidFill>
              </a:rPr>
              <a:t>Klargøring til OP</a:t>
            </a:r>
          </a:p>
        </p:txBody>
      </p:sp>
      <p:sp>
        <p:nvSpPr>
          <p:cNvPr id="69" name="Afrundet rektangel 68"/>
          <p:cNvSpPr/>
          <p:nvPr/>
        </p:nvSpPr>
        <p:spPr bwMode="auto">
          <a:xfrm>
            <a:off x="4473298" y="3429000"/>
            <a:ext cx="548571" cy="36571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6" tIns="23223" rIns="18286" bIns="23223" numCol="1" rtlCol="0" anchor="ctr" anchorCtr="0" compatLnSpc="1">
            <a:prstTxWarp prst="textNoShape">
              <a:avLst/>
            </a:prstTxWarp>
          </a:bodyPr>
          <a:lstStyle/>
          <a:p>
            <a:pPr algn="ctr" defTabSz="464424"/>
            <a:r>
              <a:rPr lang="da-DK" sz="711" dirty="0">
                <a:solidFill>
                  <a:srgbClr val="5F6062"/>
                </a:solidFill>
              </a:rPr>
              <a:t>Operations-forberedelse</a:t>
            </a:r>
          </a:p>
        </p:txBody>
      </p:sp>
      <p:sp>
        <p:nvSpPr>
          <p:cNvPr id="70" name="Afrundet rektangel 69"/>
          <p:cNvSpPr/>
          <p:nvPr/>
        </p:nvSpPr>
        <p:spPr bwMode="auto">
          <a:xfrm>
            <a:off x="5360254" y="3429000"/>
            <a:ext cx="548571" cy="36571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6" tIns="23223" rIns="18286" bIns="23223" numCol="1" rtlCol="0" anchor="ctr" anchorCtr="0" compatLnSpc="1">
            <a:prstTxWarp prst="textNoShape">
              <a:avLst/>
            </a:prstTxWarp>
          </a:bodyPr>
          <a:lstStyle/>
          <a:p>
            <a:pPr algn="ctr" defTabSz="464424"/>
            <a:r>
              <a:rPr lang="da-DK" sz="711" dirty="0">
                <a:solidFill>
                  <a:srgbClr val="5F6062"/>
                </a:solidFill>
              </a:rPr>
              <a:t>Kniv</a:t>
            </a:r>
          </a:p>
        </p:txBody>
      </p:sp>
      <p:sp>
        <p:nvSpPr>
          <p:cNvPr id="71" name="Afrundet rektangel 70"/>
          <p:cNvSpPr/>
          <p:nvPr/>
        </p:nvSpPr>
        <p:spPr bwMode="auto">
          <a:xfrm>
            <a:off x="6247209" y="3429000"/>
            <a:ext cx="548571" cy="36571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6" tIns="23223" rIns="18286" bIns="23223" numCol="1" rtlCol="0" anchor="ctr" anchorCtr="0" compatLnSpc="1">
            <a:prstTxWarp prst="textNoShape">
              <a:avLst/>
            </a:prstTxWarp>
          </a:bodyPr>
          <a:lstStyle/>
          <a:p>
            <a:pPr algn="ctr" defTabSz="464424"/>
            <a:r>
              <a:rPr lang="da-DK" sz="711" dirty="0">
                <a:solidFill>
                  <a:srgbClr val="5F6062"/>
                </a:solidFill>
              </a:rPr>
              <a:t>Operations-afslutning</a:t>
            </a:r>
          </a:p>
        </p:txBody>
      </p:sp>
      <p:cxnSp>
        <p:nvCxnSpPr>
          <p:cNvPr id="72" name="Lige pilforbindelse 71"/>
          <p:cNvCxnSpPr>
            <a:stCxn id="61" idx="3"/>
            <a:endCxn id="66" idx="1"/>
          </p:cNvCxnSpPr>
          <p:nvPr/>
        </p:nvCxnSpPr>
        <p:spPr bwMode="auto">
          <a:xfrm>
            <a:off x="1356108" y="3147553"/>
            <a:ext cx="735677" cy="0"/>
          </a:xfrm>
          <a:prstGeom prst="straightConnector1">
            <a:avLst/>
          </a:prstGeom>
          <a:solidFill>
            <a:schemeClr val="tx1"/>
          </a:solidFill>
          <a:ln w="28575" cap="flat" cmpd="sng" algn="ctr">
            <a:solidFill>
              <a:schemeClr val="accent1">
                <a:lumMod val="75000"/>
              </a:schemeClr>
            </a:solidFill>
            <a:prstDash val="solid"/>
            <a:round/>
            <a:headEnd type="none" w="med" len="med"/>
            <a:tailEnd type="arrow"/>
          </a:ln>
          <a:effectLst/>
        </p:spPr>
      </p:cxnSp>
      <p:cxnSp>
        <p:nvCxnSpPr>
          <p:cNvPr id="73" name="Lige pilforbindelse 72"/>
          <p:cNvCxnSpPr>
            <a:stCxn id="66" idx="3"/>
            <a:endCxn id="67" idx="1"/>
          </p:cNvCxnSpPr>
          <p:nvPr/>
        </p:nvCxnSpPr>
        <p:spPr bwMode="auto">
          <a:xfrm>
            <a:off x="2640356" y="3147554"/>
            <a:ext cx="735677" cy="1207"/>
          </a:xfrm>
          <a:prstGeom prst="straightConnector1">
            <a:avLst/>
          </a:prstGeom>
          <a:solidFill>
            <a:schemeClr val="tx1"/>
          </a:solidFill>
          <a:ln w="28575" cap="flat" cmpd="sng" algn="ctr">
            <a:solidFill>
              <a:schemeClr val="accent1">
                <a:lumMod val="75000"/>
              </a:schemeClr>
            </a:solidFill>
            <a:prstDash val="solid"/>
            <a:round/>
            <a:headEnd type="none" w="med" len="med"/>
            <a:tailEnd type="arrow"/>
          </a:ln>
          <a:effectLst/>
        </p:spPr>
      </p:cxnSp>
      <p:cxnSp>
        <p:nvCxnSpPr>
          <p:cNvPr id="74" name="Figur 73"/>
          <p:cNvCxnSpPr>
            <a:stCxn id="67" idx="2"/>
            <a:endCxn id="69" idx="1"/>
          </p:cNvCxnSpPr>
          <p:nvPr/>
        </p:nvCxnSpPr>
        <p:spPr bwMode="auto">
          <a:xfrm rot="16200000" flipH="1">
            <a:off x="3921689" y="3060248"/>
            <a:ext cx="280239" cy="822979"/>
          </a:xfrm>
          <a:prstGeom prst="bentConnector2">
            <a:avLst/>
          </a:prstGeom>
          <a:solidFill>
            <a:schemeClr val="tx1"/>
          </a:solidFill>
          <a:ln w="28575" cap="flat" cmpd="sng" algn="ctr">
            <a:solidFill>
              <a:schemeClr val="accent1">
                <a:lumMod val="75000"/>
              </a:schemeClr>
            </a:solidFill>
            <a:prstDash val="solid"/>
            <a:round/>
            <a:headEnd type="none" w="med" len="med"/>
            <a:tailEnd type="arrow"/>
          </a:ln>
          <a:effectLst/>
        </p:spPr>
      </p:cxnSp>
      <p:cxnSp>
        <p:nvCxnSpPr>
          <p:cNvPr id="75" name="Lige pilforbindelse 74"/>
          <p:cNvCxnSpPr>
            <a:stCxn id="63" idx="3"/>
            <a:endCxn id="64" idx="1"/>
          </p:cNvCxnSpPr>
          <p:nvPr/>
        </p:nvCxnSpPr>
        <p:spPr bwMode="auto">
          <a:xfrm>
            <a:off x="1356107" y="4100935"/>
            <a:ext cx="307594" cy="0"/>
          </a:xfrm>
          <a:prstGeom prst="straightConnector1">
            <a:avLst/>
          </a:prstGeom>
          <a:solidFill>
            <a:schemeClr val="tx1"/>
          </a:solidFill>
          <a:ln w="28575" cap="flat" cmpd="sng" algn="ctr">
            <a:solidFill>
              <a:schemeClr val="accent1">
                <a:lumMod val="75000"/>
              </a:schemeClr>
            </a:solidFill>
            <a:prstDash val="solid"/>
            <a:round/>
            <a:headEnd type="none" w="med" len="med"/>
            <a:tailEnd type="arrow"/>
          </a:ln>
          <a:effectLst/>
        </p:spPr>
      </p:cxnSp>
      <p:cxnSp>
        <p:nvCxnSpPr>
          <p:cNvPr id="76" name="Lige pilforbindelse 75"/>
          <p:cNvCxnSpPr>
            <a:stCxn id="64" idx="3"/>
            <a:endCxn id="65" idx="1"/>
          </p:cNvCxnSpPr>
          <p:nvPr/>
        </p:nvCxnSpPr>
        <p:spPr bwMode="auto">
          <a:xfrm>
            <a:off x="2212273" y="4100935"/>
            <a:ext cx="307594" cy="0"/>
          </a:xfrm>
          <a:prstGeom prst="straightConnector1">
            <a:avLst/>
          </a:prstGeom>
          <a:solidFill>
            <a:schemeClr val="tx1"/>
          </a:solidFill>
          <a:ln w="28575" cap="flat" cmpd="sng" algn="ctr">
            <a:solidFill>
              <a:schemeClr val="accent1">
                <a:lumMod val="75000"/>
              </a:schemeClr>
            </a:solidFill>
            <a:prstDash val="solid"/>
            <a:round/>
            <a:headEnd type="none" w="med" len="med"/>
            <a:tailEnd type="arrow"/>
          </a:ln>
          <a:effectLst/>
        </p:spPr>
      </p:cxnSp>
      <p:cxnSp>
        <p:nvCxnSpPr>
          <p:cNvPr id="77" name="Lige pilforbindelse 76"/>
          <p:cNvCxnSpPr>
            <a:stCxn id="65" idx="3"/>
            <a:endCxn id="68" idx="1"/>
          </p:cNvCxnSpPr>
          <p:nvPr/>
        </p:nvCxnSpPr>
        <p:spPr bwMode="auto">
          <a:xfrm>
            <a:off x="3068438" y="4100935"/>
            <a:ext cx="307595" cy="0"/>
          </a:xfrm>
          <a:prstGeom prst="straightConnector1">
            <a:avLst/>
          </a:prstGeom>
          <a:solidFill>
            <a:schemeClr val="tx1"/>
          </a:solidFill>
          <a:ln w="28575" cap="flat" cmpd="sng" algn="ctr">
            <a:solidFill>
              <a:schemeClr val="accent1">
                <a:lumMod val="75000"/>
              </a:schemeClr>
            </a:solidFill>
            <a:prstDash val="solid"/>
            <a:round/>
            <a:headEnd type="none" w="med" len="med"/>
            <a:tailEnd type="arrow"/>
          </a:ln>
          <a:effectLst/>
        </p:spPr>
      </p:cxnSp>
      <p:cxnSp>
        <p:nvCxnSpPr>
          <p:cNvPr id="78" name="Figur 77"/>
          <p:cNvCxnSpPr>
            <a:stCxn id="68" idx="0"/>
            <a:endCxn id="69" idx="1"/>
          </p:cNvCxnSpPr>
          <p:nvPr/>
        </p:nvCxnSpPr>
        <p:spPr bwMode="auto">
          <a:xfrm rot="5400000" flipH="1" flipV="1">
            <a:off x="3908698" y="3353479"/>
            <a:ext cx="306221" cy="822979"/>
          </a:xfrm>
          <a:prstGeom prst="bentConnector2">
            <a:avLst/>
          </a:prstGeom>
          <a:solidFill>
            <a:schemeClr val="tx1"/>
          </a:solidFill>
          <a:ln w="28575" cap="flat" cmpd="sng" algn="ctr">
            <a:solidFill>
              <a:schemeClr val="accent1">
                <a:lumMod val="75000"/>
              </a:schemeClr>
            </a:solidFill>
            <a:prstDash val="solid"/>
            <a:round/>
            <a:headEnd type="none" w="med" len="med"/>
            <a:tailEnd type="arrow"/>
          </a:ln>
          <a:effectLst/>
        </p:spPr>
      </p:cxnSp>
      <p:cxnSp>
        <p:nvCxnSpPr>
          <p:cNvPr id="79" name="Lige pilforbindelse 78"/>
          <p:cNvCxnSpPr>
            <a:stCxn id="69" idx="3"/>
            <a:endCxn id="70" idx="1"/>
          </p:cNvCxnSpPr>
          <p:nvPr/>
        </p:nvCxnSpPr>
        <p:spPr bwMode="auto">
          <a:xfrm>
            <a:off x="5021869" y="3611857"/>
            <a:ext cx="338384" cy="0"/>
          </a:xfrm>
          <a:prstGeom prst="straightConnector1">
            <a:avLst/>
          </a:prstGeom>
          <a:solidFill>
            <a:schemeClr val="tx1"/>
          </a:solidFill>
          <a:ln w="28575" cap="flat" cmpd="sng" algn="ctr">
            <a:solidFill>
              <a:schemeClr val="accent1">
                <a:lumMod val="75000"/>
              </a:schemeClr>
            </a:solidFill>
            <a:prstDash val="solid"/>
            <a:round/>
            <a:headEnd type="none" w="med" len="med"/>
            <a:tailEnd type="arrow"/>
          </a:ln>
          <a:effectLst/>
        </p:spPr>
      </p:cxnSp>
      <p:cxnSp>
        <p:nvCxnSpPr>
          <p:cNvPr id="80" name="Lige pilforbindelse 79"/>
          <p:cNvCxnSpPr>
            <a:stCxn id="70" idx="3"/>
            <a:endCxn id="71" idx="1"/>
          </p:cNvCxnSpPr>
          <p:nvPr/>
        </p:nvCxnSpPr>
        <p:spPr bwMode="auto">
          <a:xfrm>
            <a:off x="5908825" y="3611857"/>
            <a:ext cx="338384" cy="0"/>
          </a:xfrm>
          <a:prstGeom prst="straightConnector1">
            <a:avLst/>
          </a:prstGeom>
          <a:solidFill>
            <a:schemeClr val="tx1"/>
          </a:solidFill>
          <a:ln w="28575" cap="flat" cmpd="sng" algn="ctr">
            <a:solidFill>
              <a:schemeClr val="accent1">
                <a:lumMod val="75000"/>
              </a:schemeClr>
            </a:solidFill>
            <a:prstDash val="solid"/>
            <a:round/>
            <a:headEnd type="none" w="med" len="med"/>
            <a:tailEnd type="arrow"/>
          </a:ln>
          <a:effectLst/>
        </p:spPr>
      </p:cxnSp>
      <p:sp>
        <p:nvSpPr>
          <p:cNvPr id="81" name="Rektangel med enkelt afklippet hjørne 80"/>
          <p:cNvSpPr/>
          <p:nvPr/>
        </p:nvSpPr>
        <p:spPr bwMode="auto">
          <a:xfrm rot="20708324">
            <a:off x="1034649" y="2561926"/>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b="0" dirty="0">
                <a:solidFill>
                  <a:srgbClr val="000000"/>
                </a:solidFill>
                <a:latin typeface="Segoe UI Light" pitchFamily="34" charset="0"/>
                <a:ea typeface="Segoe UI" pitchFamily="34" charset="0"/>
                <a:cs typeface="Segoe UI" pitchFamily="34" charset="0"/>
              </a:rPr>
              <a:t>Forskellig prioritering mellem akutafd og ortoafd</a:t>
            </a:r>
          </a:p>
        </p:txBody>
      </p:sp>
      <p:sp>
        <p:nvSpPr>
          <p:cNvPr id="82" name="Rektangel med enkelt afklippet hjørne 81"/>
          <p:cNvSpPr/>
          <p:nvPr/>
        </p:nvSpPr>
        <p:spPr bwMode="auto">
          <a:xfrm rot="939922">
            <a:off x="447454" y="3525739"/>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Vi aflyser elektive ved. overbelægning</a:t>
            </a:r>
            <a:endParaRPr lang="da-DK" sz="305" dirty="0">
              <a:solidFill>
                <a:srgbClr val="000000"/>
              </a:solidFill>
              <a:latin typeface="Segoe UI Light" pitchFamily="34" charset="0"/>
              <a:ea typeface="Segoe UI" pitchFamily="34" charset="0"/>
              <a:cs typeface="Segoe UI" pitchFamily="34" charset="0"/>
            </a:endParaRPr>
          </a:p>
        </p:txBody>
      </p:sp>
      <p:sp>
        <p:nvSpPr>
          <p:cNvPr id="83" name="Rektangel med enkelt afklippet hjørne 82"/>
          <p:cNvSpPr/>
          <p:nvPr/>
        </p:nvSpPr>
        <p:spPr bwMode="auto">
          <a:xfrm rot="1046231">
            <a:off x="2114668" y="2232746"/>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b="0" dirty="0">
                <a:solidFill>
                  <a:srgbClr val="000000"/>
                </a:solidFill>
                <a:latin typeface="Segoe UI Light" pitchFamily="34" charset="0"/>
                <a:ea typeface="Segoe UI" pitchFamily="34" charset="0"/>
                <a:cs typeface="Segoe UI" pitchFamily="34" charset="0"/>
              </a:rPr>
              <a:t>Mangler blodprøver og EKG</a:t>
            </a:r>
          </a:p>
        </p:txBody>
      </p:sp>
      <p:sp>
        <p:nvSpPr>
          <p:cNvPr id="84" name="Rektangel med enkelt afklippet hjørne 83"/>
          <p:cNvSpPr/>
          <p:nvPr/>
        </p:nvSpPr>
        <p:spPr bwMode="auto">
          <a:xfrm rot="21231529">
            <a:off x="1824133" y="2425672"/>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b="0" dirty="0">
                <a:solidFill>
                  <a:srgbClr val="000000"/>
                </a:solidFill>
                <a:latin typeface="Segoe UI Light" pitchFamily="34" charset="0"/>
                <a:ea typeface="Segoe UI" pitchFamily="34" charset="0"/>
                <a:cs typeface="Segoe UI" pitchFamily="34" charset="0"/>
              </a:rPr>
              <a:t>Ingen operations-indikation i journal</a:t>
            </a:r>
          </a:p>
        </p:txBody>
      </p:sp>
      <p:sp>
        <p:nvSpPr>
          <p:cNvPr id="85" name="Rektangel med enkelt afklippet hjørne 84"/>
          <p:cNvSpPr/>
          <p:nvPr/>
        </p:nvSpPr>
        <p:spPr bwMode="auto">
          <a:xfrm rot="245533">
            <a:off x="2149395" y="2492066"/>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b="0" dirty="0">
                <a:solidFill>
                  <a:srgbClr val="000000"/>
                </a:solidFill>
                <a:latin typeface="Segoe UI Light" pitchFamily="34" charset="0"/>
                <a:ea typeface="Segoe UI" pitchFamily="34" charset="0"/>
                <a:cs typeface="Segoe UI" pitchFamily="34" charset="0"/>
              </a:rPr>
              <a:t>Journal ikke klar</a:t>
            </a:r>
          </a:p>
        </p:txBody>
      </p:sp>
      <p:sp>
        <p:nvSpPr>
          <p:cNvPr id="86" name="Rektangel med enkelt afklippet hjørne 85"/>
          <p:cNvSpPr/>
          <p:nvPr/>
        </p:nvSpPr>
        <p:spPr bwMode="auto">
          <a:xfrm rot="20701925">
            <a:off x="796453" y="3428562"/>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Akutte skubber elektive</a:t>
            </a:r>
            <a:endParaRPr lang="da-DK" sz="305" dirty="0">
              <a:solidFill>
                <a:srgbClr val="000000"/>
              </a:solidFill>
              <a:latin typeface="Segoe UI Light" pitchFamily="34" charset="0"/>
              <a:ea typeface="Segoe UI" pitchFamily="34" charset="0"/>
              <a:cs typeface="Segoe UI" pitchFamily="34" charset="0"/>
            </a:endParaRPr>
          </a:p>
        </p:txBody>
      </p:sp>
      <p:sp>
        <p:nvSpPr>
          <p:cNvPr id="87" name="Afrundet rektangel 86"/>
          <p:cNvSpPr/>
          <p:nvPr/>
        </p:nvSpPr>
        <p:spPr bwMode="auto">
          <a:xfrm>
            <a:off x="7134165" y="3429000"/>
            <a:ext cx="548571" cy="36571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6" tIns="23223" rIns="18286" bIns="23223" numCol="1" rtlCol="0" anchor="ctr" anchorCtr="0" compatLnSpc="1">
            <a:prstTxWarp prst="textNoShape">
              <a:avLst/>
            </a:prstTxWarp>
          </a:bodyPr>
          <a:lstStyle/>
          <a:p>
            <a:pPr algn="ctr" defTabSz="464424"/>
            <a:r>
              <a:rPr lang="da-DK" sz="711" dirty="0">
                <a:solidFill>
                  <a:srgbClr val="5F6062"/>
                </a:solidFill>
              </a:rPr>
              <a:t>Opvågning</a:t>
            </a:r>
          </a:p>
        </p:txBody>
      </p:sp>
      <p:sp>
        <p:nvSpPr>
          <p:cNvPr id="88" name="Afrundet rektangel 87"/>
          <p:cNvSpPr/>
          <p:nvPr/>
        </p:nvSpPr>
        <p:spPr bwMode="auto">
          <a:xfrm>
            <a:off x="8021121" y="3429000"/>
            <a:ext cx="548571" cy="36571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6" tIns="23223" rIns="18286" bIns="23223" numCol="1" rtlCol="0" anchor="ctr" anchorCtr="0" compatLnSpc="1">
            <a:prstTxWarp prst="textNoShape">
              <a:avLst/>
            </a:prstTxWarp>
          </a:bodyPr>
          <a:lstStyle/>
          <a:p>
            <a:pPr algn="ctr" defTabSz="464424"/>
            <a:r>
              <a:rPr lang="da-DK" sz="711" dirty="0">
                <a:solidFill>
                  <a:srgbClr val="5F6062"/>
                </a:solidFill>
              </a:rPr>
              <a:t>Pleje</a:t>
            </a:r>
          </a:p>
        </p:txBody>
      </p:sp>
      <p:cxnSp>
        <p:nvCxnSpPr>
          <p:cNvPr id="89" name="Lige pilforbindelse 88"/>
          <p:cNvCxnSpPr>
            <a:stCxn id="71" idx="3"/>
            <a:endCxn id="87" idx="1"/>
          </p:cNvCxnSpPr>
          <p:nvPr/>
        </p:nvCxnSpPr>
        <p:spPr bwMode="auto">
          <a:xfrm>
            <a:off x="6795781" y="3611857"/>
            <a:ext cx="338384" cy="0"/>
          </a:xfrm>
          <a:prstGeom prst="straightConnector1">
            <a:avLst/>
          </a:prstGeom>
          <a:solidFill>
            <a:schemeClr val="tx1"/>
          </a:solidFill>
          <a:ln w="28575" cap="flat" cmpd="sng" algn="ctr">
            <a:solidFill>
              <a:schemeClr val="accent1">
                <a:lumMod val="75000"/>
              </a:schemeClr>
            </a:solidFill>
            <a:prstDash val="solid"/>
            <a:round/>
            <a:headEnd type="none" w="med" len="med"/>
            <a:tailEnd type="arrow"/>
          </a:ln>
          <a:effectLst/>
        </p:spPr>
      </p:cxnSp>
      <p:cxnSp>
        <p:nvCxnSpPr>
          <p:cNvPr id="90" name="Lige pilforbindelse 89"/>
          <p:cNvCxnSpPr>
            <a:stCxn id="87" idx="3"/>
            <a:endCxn id="88" idx="1"/>
          </p:cNvCxnSpPr>
          <p:nvPr/>
        </p:nvCxnSpPr>
        <p:spPr bwMode="auto">
          <a:xfrm>
            <a:off x="7682736" y="3611857"/>
            <a:ext cx="338384" cy="0"/>
          </a:xfrm>
          <a:prstGeom prst="straightConnector1">
            <a:avLst/>
          </a:prstGeom>
          <a:solidFill>
            <a:schemeClr val="tx1"/>
          </a:solidFill>
          <a:ln w="28575" cap="flat" cmpd="sng" algn="ctr">
            <a:solidFill>
              <a:schemeClr val="accent1">
                <a:lumMod val="75000"/>
              </a:schemeClr>
            </a:solidFill>
            <a:prstDash val="solid"/>
            <a:round/>
            <a:headEnd type="none" w="med" len="med"/>
            <a:tailEnd type="arrow"/>
          </a:ln>
          <a:effectLst/>
        </p:spPr>
      </p:cxnSp>
      <p:sp>
        <p:nvSpPr>
          <p:cNvPr id="91" name="Rektangel med enkelt afklippet hjørne 90"/>
          <p:cNvSpPr/>
          <p:nvPr/>
        </p:nvSpPr>
        <p:spPr bwMode="auto">
          <a:xfrm rot="939922">
            <a:off x="6480345" y="4620112"/>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Langsomme </a:t>
            </a:r>
          </a:p>
          <a:p>
            <a:pPr algn="ctr"/>
            <a:r>
              <a:rPr lang="da-DK" sz="305" b="0" dirty="0">
                <a:solidFill>
                  <a:srgbClr val="000000"/>
                </a:solidFill>
                <a:latin typeface="Segoe UI Light" pitchFamily="34" charset="0"/>
              </a:rPr>
              <a:t>it-systemer</a:t>
            </a:r>
            <a:endParaRPr lang="da-DK" sz="305" dirty="0">
              <a:solidFill>
                <a:srgbClr val="000000"/>
              </a:solidFill>
              <a:latin typeface="Segoe UI Light" pitchFamily="34" charset="0"/>
              <a:ea typeface="Segoe UI" pitchFamily="34" charset="0"/>
              <a:cs typeface="Segoe UI" pitchFamily="34" charset="0"/>
            </a:endParaRPr>
          </a:p>
        </p:txBody>
      </p:sp>
      <p:sp>
        <p:nvSpPr>
          <p:cNvPr id="92" name="Rektangel med enkelt afklippet hjørne 91"/>
          <p:cNvSpPr/>
          <p:nvPr/>
        </p:nvSpPr>
        <p:spPr bwMode="auto">
          <a:xfrm rot="20701925">
            <a:off x="6829343" y="4522935"/>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System nedetid</a:t>
            </a:r>
            <a:endParaRPr lang="da-DK" sz="305" dirty="0">
              <a:solidFill>
                <a:srgbClr val="000000"/>
              </a:solidFill>
              <a:latin typeface="Segoe UI Light" pitchFamily="34" charset="0"/>
              <a:ea typeface="Segoe UI" pitchFamily="34" charset="0"/>
              <a:cs typeface="Segoe UI" pitchFamily="34" charset="0"/>
            </a:endParaRPr>
          </a:p>
        </p:txBody>
      </p:sp>
      <p:sp>
        <p:nvSpPr>
          <p:cNvPr id="93" name="Rektangel med enkelt afklippet hjørne 92"/>
          <p:cNvSpPr/>
          <p:nvPr/>
        </p:nvSpPr>
        <p:spPr bwMode="auto">
          <a:xfrm>
            <a:off x="7109553" y="4709142"/>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Sygdom</a:t>
            </a:r>
          </a:p>
          <a:p>
            <a:pPr algn="ctr"/>
            <a:r>
              <a:rPr lang="da-DK" sz="305" b="0" dirty="0">
                <a:solidFill>
                  <a:srgbClr val="000000"/>
                </a:solidFill>
                <a:latin typeface="Segoe UI Light" pitchFamily="34" charset="0"/>
              </a:rPr>
              <a:t>(næsten dagligt)</a:t>
            </a:r>
            <a:endParaRPr lang="da-DK" sz="305" dirty="0">
              <a:solidFill>
                <a:srgbClr val="000000"/>
              </a:solidFill>
              <a:latin typeface="Segoe UI Light" pitchFamily="34" charset="0"/>
              <a:ea typeface="Segoe UI" pitchFamily="34" charset="0"/>
              <a:cs typeface="Segoe UI" pitchFamily="34" charset="0"/>
            </a:endParaRPr>
          </a:p>
        </p:txBody>
      </p:sp>
      <p:sp>
        <p:nvSpPr>
          <p:cNvPr id="94" name="Rektangel med enkelt afklippet hjørne 93"/>
          <p:cNvSpPr/>
          <p:nvPr/>
        </p:nvSpPr>
        <p:spPr bwMode="auto">
          <a:xfrm rot="510958">
            <a:off x="7278587" y="4511897"/>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Tid på registrering i systemer</a:t>
            </a:r>
            <a:endParaRPr lang="da-DK" sz="305" dirty="0">
              <a:solidFill>
                <a:srgbClr val="000000"/>
              </a:solidFill>
              <a:latin typeface="Segoe UI Light" pitchFamily="34" charset="0"/>
              <a:ea typeface="Segoe UI" pitchFamily="34" charset="0"/>
              <a:cs typeface="Segoe UI" pitchFamily="34" charset="0"/>
            </a:endParaRPr>
          </a:p>
        </p:txBody>
      </p:sp>
      <p:sp>
        <p:nvSpPr>
          <p:cNvPr id="95" name="Rektangel med enkelt afklippet hjørne 94"/>
          <p:cNvSpPr/>
          <p:nvPr/>
        </p:nvSpPr>
        <p:spPr bwMode="auto">
          <a:xfrm rot="20850319">
            <a:off x="7630697" y="4662113"/>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Ejerskab til stuen – manglende fleksibilitet</a:t>
            </a:r>
            <a:endParaRPr lang="da-DK" sz="305" dirty="0">
              <a:solidFill>
                <a:srgbClr val="000000"/>
              </a:solidFill>
              <a:latin typeface="Segoe UI Light" pitchFamily="34" charset="0"/>
              <a:ea typeface="Segoe UI" pitchFamily="34" charset="0"/>
              <a:cs typeface="Segoe UI" pitchFamily="34" charset="0"/>
            </a:endParaRPr>
          </a:p>
        </p:txBody>
      </p:sp>
      <p:sp>
        <p:nvSpPr>
          <p:cNvPr id="96" name="Rektangel med enkelt afklippet hjørne 95"/>
          <p:cNvSpPr/>
          <p:nvPr/>
        </p:nvSpPr>
        <p:spPr bwMode="auto">
          <a:xfrm rot="1440203">
            <a:off x="8373954" y="4582658"/>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Uhensigtsmæssig planlægning af stuer</a:t>
            </a:r>
            <a:endParaRPr lang="da-DK" sz="305" dirty="0">
              <a:solidFill>
                <a:srgbClr val="000000"/>
              </a:solidFill>
              <a:latin typeface="Segoe UI Light" pitchFamily="34" charset="0"/>
              <a:ea typeface="Segoe UI" pitchFamily="34" charset="0"/>
              <a:cs typeface="Segoe UI" pitchFamily="34" charset="0"/>
            </a:endParaRPr>
          </a:p>
        </p:txBody>
      </p:sp>
      <p:sp>
        <p:nvSpPr>
          <p:cNvPr id="97" name="Rektangel med enkelt afklippet hjørne 96"/>
          <p:cNvSpPr/>
          <p:nvPr/>
        </p:nvSpPr>
        <p:spPr bwMode="auto">
          <a:xfrm rot="393852">
            <a:off x="7986836" y="4570630"/>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Ikke sammenhæng mellem roller og opgaver</a:t>
            </a:r>
            <a:endParaRPr lang="da-DK" sz="305" dirty="0">
              <a:solidFill>
                <a:srgbClr val="000000"/>
              </a:solidFill>
              <a:latin typeface="Segoe UI Light" pitchFamily="34" charset="0"/>
              <a:ea typeface="Segoe UI" pitchFamily="34" charset="0"/>
              <a:cs typeface="Segoe UI" pitchFamily="34" charset="0"/>
            </a:endParaRPr>
          </a:p>
        </p:txBody>
      </p:sp>
      <p:sp>
        <p:nvSpPr>
          <p:cNvPr id="98" name="Rektangel med enkelt afklippet hjørne 97"/>
          <p:cNvSpPr/>
          <p:nvPr/>
        </p:nvSpPr>
        <p:spPr bwMode="auto">
          <a:xfrm rot="1440203">
            <a:off x="7898473" y="3170582"/>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Kan ikke altid tage fra</a:t>
            </a:r>
            <a:endParaRPr lang="da-DK" sz="305" dirty="0">
              <a:solidFill>
                <a:srgbClr val="000000"/>
              </a:solidFill>
              <a:latin typeface="Segoe UI Light" pitchFamily="34" charset="0"/>
              <a:ea typeface="Segoe UI" pitchFamily="34" charset="0"/>
              <a:cs typeface="Segoe UI" pitchFamily="34" charset="0"/>
            </a:endParaRPr>
          </a:p>
        </p:txBody>
      </p:sp>
      <p:sp>
        <p:nvSpPr>
          <p:cNvPr id="99" name="Rektangel med enkelt afklippet hjørne 98"/>
          <p:cNvSpPr/>
          <p:nvPr/>
        </p:nvSpPr>
        <p:spPr bwMode="auto">
          <a:xfrm rot="21057169">
            <a:off x="8283753" y="3056711"/>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Manglende stuegang</a:t>
            </a:r>
            <a:endParaRPr lang="da-DK" sz="305" dirty="0">
              <a:solidFill>
                <a:srgbClr val="000000"/>
              </a:solidFill>
              <a:latin typeface="Segoe UI Light" pitchFamily="34" charset="0"/>
              <a:ea typeface="Segoe UI" pitchFamily="34" charset="0"/>
              <a:cs typeface="Segoe UI" pitchFamily="34" charset="0"/>
            </a:endParaRPr>
          </a:p>
        </p:txBody>
      </p:sp>
      <p:sp>
        <p:nvSpPr>
          <p:cNvPr id="100" name="Rektangel med enkelt afklippet hjørne 99"/>
          <p:cNvSpPr/>
          <p:nvPr/>
        </p:nvSpPr>
        <p:spPr bwMode="auto">
          <a:xfrm rot="1440203">
            <a:off x="6728058" y="3243733"/>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Venter på</a:t>
            </a:r>
          </a:p>
          <a:p>
            <a:pPr algn="ctr"/>
            <a:r>
              <a:rPr lang="da-DK" sz="305" b="0" dirty="0">
                <a:solidFill>
                  <a:srgbClr val="000000"/>
                </a:solidFill>
                <a:latin typeface="Segoe UI Light" pitchFamily="34" charset="0"/>
              </a:rPr>
              <a:t>portør</a:t>
            </a:r>
            <a:endParaRPr lang="da-DK" sz="305" dirty="0">
              <a:solidFill>
                <a:srgbClr val="000000"/>
              </a:solidFill>
              <a:latin typeface="Segoe UI Light" pitchFamily="34" charset="0"/>
              <a:ea typeface="Segoe UI" pitchFamily="34" charset="0"/>
              <a:cs typeface="Segoe UI" pitchFamily="34" charset="0"/>
            </a:endParaRPr>
          </a:p>
        </p:txBody>
      </p:sp>
      <p:sp>
        <p:nvSpPr>
          <p:cNvPr id="101" name="Rektangel med enkelt afklippet hjørne 100"/>
          <p:cNvSpPr/>
          <p:nvPr/>
        </p:nvSpPr>
        <p:spPr bwMode="auto">
          <a:xfrm rot="19950482">
            <a:off x="6656606" y="3726860"/>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Venter på</a:t>
            </a:r>
          </a:p>
          <a:p>
            <a:pPr algn="ctr"/>
            <a:r>
              <a:rPr lang="da-DK" sz="305" b="0" dirty="0">
                <a:solidFill>
                  <a:srgbClr val="000000"/>
                </a:solidFill>
                <a:latin typeface="Segoe UI Light" pitchFamily="34" charset="0"/>
              </a:rPr>
              <a:t>rengøring</a:t>
            </a:r>
            <a:endParaRPr lang="da-DK" sz="305" dirty="0">
              <a:solidFill>
                <a:srgbClr val="000000"/>
              </a:solidFill>
              <a:latin typeface="Segoe UI Light" pitchFamily="34" charset="0"/>
              <a:ea typeface="Segoe UI" pitchFamily="34" charset="0"/>
              <a:cs typeface="Segoe UI" pitchFamily="34" charset="0"/>
            </a:endParaRPr>
          </a:p>
        </p:txBody>
      </p:sp>
      <p:sp>
        <p:nvSpPr>
          <p:cNvPr id="102" name="Rektangel med enkelt afklippet hjørne 101"/>
          <p:cNvSpPr/>
          <p:nvPr/>
        </p:nvSpPr>
        <p:spPr bwMode="auto">
          <a:xfrm rot="200918">
            <a:off x="7285721" y="3733136"/>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Venter på at kunne aflevere pt. </a:t>
            </a:r>
            <a:r>
              <a:rPr lang="da-DK" sz="305" dirty="0">
                <a:solidFill>
                  <a:srgbClr val="000000"/>
                </a:solidFill>
                <a:latin typeface="Segoe UI Light" pitchFamily="34" charset="0"/>
              </a:rPr>
              <a:t>p</a:t>
            </a:r>
            <a:r>
              <a:rPr lang="da-DK" sz="305" b="0" dirty="0">
                <a:solidFill>
                  <a:srgbClr val="000000"/>
                </a:solidFill>
                <a:latin typeface="Segoe UI Light" pitchFamily="34" charset="0"/>
              </a:rPr>
              <a:t>å opvågning</a:t>
            </a:r>
            <a:endParaRPr lang="da-DK" sz="305" dirty="0">
              <a:solidFill>
                <a:srgbClr val="000000"/>
              </a:solidFill>
              <a:latin typeface="Segoe UI Light" pitchFamily="34" charset="0"/>
              <a:ea typeface="Segoe UI" pitchFamily="34" charset="0"/>
              <a:cs typeface="Segoe UI" pitchFamily="34" charset="0"/>
            </a:endParaRPr>
          </a:p>
        </p:txBody>
      </p:sp>
      <p:sp>
        <p:nvSpPr>
          <p:cNvPr id="103" name="Rektangel med enkelt afklippet hjørne 102"/>
          <p:cNvSpPr/>
          <p:nvPr/>
        </p:nvSpPr>
        <p:spPr bwMode="auto">
          <a:xfrm rot="21005175">
            <a:off x="7224472" y="3169119"/>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Bruger tid på at registrere på opvågningen</a:t>
            </a:r>
            <a:endParaRPr lang="da-DK" sz="305" dirty="0">
              <a:solidFill>
                <a:srgbClr val="000000"/>
              </a:solidFill>
              <a:latin typeface="Segoe UI Light" pitchFamily="34" charset="0"/>
              <a:ea typeface="Segoe UI" pitchFamily="34" charset="0"/>
              <a:cs typeface="Segoe UI" pitchFamily="34" charset="0"/>
            </a:endParaRPr>
          </a:p>
        </p:txBody>
      </p:sp>
      <p:sp>
        <p:nvSpPr>
          <p:cNvPr id="104" name="Rektangel med enkelt afklippet hjørne 103"/>
          <p:cNvSpPr/>
          <p:nvPr/>
        </p:nvSpPr>
        <p:spPr bwMode="auto">
          <a:xfrm rot="20885234">
            <a:off x="4242623" y="3800011"/>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Venter på</a:t>
            </a:r>
          </a:p>
          <a:p>
            <a:pPr algn="ctr"/>
            <a:r>
              <a:rPr lang="da-DK" sz="305" b="0" dirty="0">
                <a:solidFill>
                  <a:srgbClr val="000000"/>
                </a:solidFill>
                <a:latin typeface="Segoe UI Light" pitchFamily="34" charset="0"/>
              </a:rPr>
              <a:t>rengøring bliver færdig</a:t>
            </a:r>
            <a:endParaRPr lang="da-DK" sz="305" dirty="0">
              <a:solidFill>
                <a:srgbClr val="000000"/>
              </a:solidFill>
              <a:latin typeface="Segoe UI Light" pitchFamily="34" charset="0"/>
              <a:ea typeface="Segoe UI" pitchFamily="34" charset="0"/>
              <a:cs typeface="Segoe UI" pitchFamily="34" charset="0"/>
            </a:endParaRPr>
          </a:p>
        </p:txBody>
      </p:sp>
      <p:sp>
        <p:nvSpPr>
          <p:cNvPr id="105" name="Rektangel med enkelt afklippet hjørne 104"/>
          <p:cNvSpPr/>
          <p:nvPr/>
        </p:nvSpPr>
        <p:spPr bwMode="auto">
          <a:xfrm rot="1112518">
            <a:off x="3911745" y="3390035"/>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Venter på</a:t>
            </a:r>
          </a:p>
          <a:p>
            <a:pPr algn="ctr"/>
            <a:r>
              <a:rPr lang="da-DK" sz="305" b="0" dirty="0">
                <a:solidFill>
                  <a:srgbClr val="000000"/>
                </a:solidFill>
                <a:latin typeface="Segoe UI Light" pitchFamily="34" charset="0"/>
              </a:rPr>
              <a:t>portør</a:t>
            </a:r>
            <a:endParaRPr lang="da-DK" sz="305" dirty="0">
              <a:solidFill>
                <a:srgbClr val="000000"/>
              </a:solidFill>
              <a:latin typeface="Segoe UI Light" pitchFamily="34" charset="0"/>
              <a:ea typeface="Segoe UI" pitchFamily="34" charset="0"/>
              <a:cs typeface="Segoe UI" pitchFamily="34" charset="0"/>
            </a:endParaRPr>
          </a:p>
        </p:txBody>
      </p:sp>
      <p:sp>
        <p:nvSpPr>
          <p:cNvPr id="106" name="Rektangel med enkelt afklippet hjørne 105"/>
          <p:cNvSpPr/>
          <p:nvPr/>
        </p:nvSpPr>
        <p:spPr bwMode="auto">
          <a:xfrm rot="21283958">
            <a:off x="1400835" y="2861720"/>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Venter på</a:t>
            </a:r>
          </a:p>
          <a:p>
            <a:pPr algn="ctr"/>
            <a:r>
              <a:rPr lang="da-DK" sz="305" b="0" dirty="0">
                <a:solidFill>
                  <a:srgbClr val="000000"/>
                </a:solidFill>
                <a:latin typeface="Segoe UI Light" pitchFamily="34" charset="0"/>
              </a:rPr>
              <a:t>portør</a:t>
            </a:r>
            <a:endParaRPr lang="da-DK" sz="305" dirty="0">
              <a:solidFill>
                <a:srgbClr val="000000"/>
              </a:solidFill>
              <a:latin typeface="Segoe UI Light" pitchFamily="34" charset="0"/>
              <a:ea typeface="Segoe UI" pitchFamily="34" charset="0"/>
              <a:cs typeface="Segoe UI" pitchFamily="34" charset="0"/>
            </a:endParaRPr>
          </a:p>
        </p:txBody>
      </p:sp>
      <p:sp>
        <p:nvSpPr>
          <p:cNvPr id="107" name="Rektangel med enkelt afklippet hjørne 106"/>
          <p:cNvSpPr/>
          <p:nvPr/>
        </p:nvSpPr>
        <p:spPr bwMode="auto">
          <a:xfrm rot="21283958">
            <a:off x="2827279" y="4251589"/>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FUS 2 og OP datoer nogle gange for tæt på hinanden</a:t>
            </a:r>
            <a:endParaRPr lang="da-DK" sz="305" dirty="0">
              <a:solidFill>
                <a:srgbClr val="000000"/>
              </a:solidFill>
              <a:latin typeface="Segoe UI Light" pitchFamily="34" charset="0"/>
              <a:ea typeface="Segoe UI" pitchFamily="34" charset="0"/>
              <a:cs typeface="Segoe UI" pitchFamily="34" charset="0"/>
            </a:endParaRPr>
          </a:p>
        </p:txBody>
      </p:sp>
      <p:sp>
        <p:nvSpPr>
          <p:cNvPr id="108" name="Rektangel med enkelt afklippet hjørne 107"/>
          <p:cNvSpPr/>
          <p:nvPr/>
        </p:nvSpPr>
        <p:spPr bwMode="auto">
          <a:xfrm rot="20885234">
            <a:off x="6093688" y="4514089"/>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Uklare aftaler om pauseafvikling</a:t>
            </a:r>
            <a:endParaRPr lang="da-DK" sz="305" dirty="0">
              <a:solidFill>
                <a:srgbClr val="000000"/>
              </a:solidFill>
              <a:latin typeface="Segoe UI Light" pitchFamily="34" charset="0"/>
              <a:ea typeface="Segoe UI" pitchFamily="34" charset="0"/>
              <a:cs typeface="Segoe UI" pitchFamily="34" charset="0"/>
            </a:endParaRPr>
          </a:p>
        </p:txBody>
      </p:sp>
      <p:sp>
        <p:nvSpPr>
          <p:cNvPr id="110" name="Rektangel med enkelt afklippet hjørne 109"/>
          <p:cNvSpPr/>
          <p:nvPr/>
        </p:nvSpPr>
        <p:spPr bwMode="auto">
          <a:xfrm rot="863347">
            <a:off x="3207633" y="3657853"/>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18286" tIns="23223" rIns="18286" bIns="23223" numCol="1" rtlCol="0" anchor="ctr" anchorCtr="0" compatLnSpc="1">
            <a:prstTxWarp prst="textNoShape">
              <a:avLst/>
            </a:prstTxWarp>
          </a:bodyPr>
          <a:lstStyle/>
          <a:p>
            <a:pPr algn="ctr"/>
            <a:r>
              <a:rPr lang="da-DK" sz="305" dirty="0">
                <a:latin typeface="Segoe UI Light" pitchFamily="34" charset="0"/>
              </a:rPr>
              <a:t>Fra patienten er kaldt til pt ankommer kan der nogle gange gå meget lang tid - specielt i vagterne </a:t>
            </a:r>
            <a:endParaRPr lang="da-DK" sz="305" dirty="0">
              <a:solidFill>
                <a:srgbClr val="000000"/>
              </a:solidFill>
              <a:latin typeface="Segoe UI Light" pitchFamily="34" charset="0"/>
              <a:ea typeface="Segoe UI" pitchFamily="34" charset="0"/>
              <a:cs typeface="Segoe UI" pitchFamily="34" charset="0"/>
            </a:endParaRPr>
          </a:p>
        </p:txBody>
      </p:sp>
      <p:sp>
        <p:nvSpPr>
          <p:cNvPr id="111" name="Rektangel med enkelt afklippet hjørne 110"/>
          <p:cNvSpPr/>
          <p:nvPr/>
        </p:nvSpPr>
        <p:spPr bwMode="auto">
          <a:xfrm rot="21209370">
            <a:off x="4256039" y="3158380"/>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Manglende oplysninger om </a:t>
            </a:r>
            <a:r>
              <a:rPr lang="da-DK" sz="305" b="0" dirty="0" err="1">
                <a:solidFill>
                  <a:srgbClr val="000000"/>
                </a:solidFill>
                <a:latin typeface="Segoe UI Light" pitchFamily="34" charset="0"/>
              </a:rPr>
              <a:t>specialinstru-menter</a:t>
            </a:r>
            <a:endParaRPr lang="da-DK" sz="305" dirty="0">
              <a:solidFill>
                <a:srgbClr val="000000"/>
              </a:solidFill>
              <a:latin typeface="Segoe UI Light" pitchFamily="34" charset="0"/>
              <a:ea typeface="Segoe UI" pitchFamily="34" charset="0"/>
              <a:cs typeface="Segoe UI" pitchFamily="34" charset="0"/>
            </a:endParaRPr>
          </a:p>
        </p:txBody>
      </p:sp>
      <p:sp>
        <p:nvSpPr>
          <p:cNvPr id="112" name="Rektangel med enkelt afklippet hjørne 111"/>
          <p:cNvSpPr/>
          <p:nvPr/>
        </p:nvSpPr>
        <p:spPr bwMode="auto">
          <a:xfrm rot="20775856">
            <a:off x="4523493" y="4387492"/>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18286" tIns="23223" rIns="18286" bIns="23223" numCol="1" rtlCol="0" anchor="ctr" anchorCtr="0" compatLnSpc="1">
            <a:prstTxWarp prst="textNoShape">
              <a:avLst/>
            </a:prstTxWarp>
          </a:bodyPr>
          <a:lstStyle/>
          <a:p>
            <a:pPr algn="ctr"/>
            <a:r>
              <a:rPr lang="da-DK" sz="305" b="0" dirty="0">
                <a:solidFill>
                  <a:srgbClr val="000000"/>
                </a:solidFill>
                <a:latin typeface="Segoe UI Light" pitchFamily="34" charset="0"/>
              </a:rPr>
              <a:t>Patient ikke altid op-klar trods perfekt forberedelse fra orto</a:t>
            </a:r>
          </a:p>
          <a:p>
            <a:pPr algn="ctr"/>
            <a:r>
              <a:rPr lang="da-DK" sz="305" dirty="0">
                <a:solidFill>
                  <a:srgbClr val="000000"/>
                </a:solidFill>
                <a:latin typeface="Segoe UI Light" pitchFamily="34" charset="0"/>
                <a:ea typeface="Segoe UI" pitchFamily="34" charset="0"/>
                <a:cs typeface="Segoe UI" pitchFamily="34" charset="0"/>
              </a:rPr>
              <a:t>(fx på toilet – igen)</a:t>
            </a:r>
          </a:p>
        </p:txBody>
      </p:sp>
      <p:sp>
        <p:nvSpPr>
          <p:cNvPr id="113" name="Rektangel med enkelt afklippet hjørne 112"/>
          <p:cNvSpPr/>
          <p:nvPr/>
        </p:nvSpPr>
        <p:spPr bwMode="auto">
          <a:xfrm rot="21066611">
            <a:off x="4406489" y="2836766"/>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Mange omprioriteringer i løbet af dagen</a:t>
            </a:r>
            <a:endParaRPr lang="da-DK" sz="305" dirty="0">
              <a:solidFill>
                <a:srgbClr val="000000"/>
              </a:solidFill>
              <a:latin typeface="Segoe UI Light" pitchFamily="34" charset="0"/>
              <a:ea typeface="Segoe UI" pitchFamily="34" charset="0"/>
              <a:cs typeface="Segoe UI" pitchFamily="34" charset="0"/>
            </a:endParaRPr>
          </a:p>
        </p:txBody>
      </p:sp>
      <p:sp>
        <p:nvSpPr>
          <p:cNvPr id="114" name="Rektangel med enkelt afklippet hjørne 113"/>
          <p:cNvSpPr/>
          <p:nvPr/>
        </p:nvSpPr>
        <p:spPr bwMode="auto">
          <a:xfrm rot="610684">
            <a:off x="2214048" y="4230619"/>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Forskellig opfattelse mellem operatører</a:t>
            </a:r>
            <a:endParaRPr lang="da-DK" sz="305" dirty="0">
              <a:solidFill>
                <a:srgbClr val="000000"/>
              </a:solidFill>
              <a:latin typeface="Segoe UI Light" pitchFamily="34" charset="0"/>
              <a:ea typeface="Segoe UI" pitchFamily="34" charset="0"/>
              <a:cs typeface="Segoe UI" pitchFamily="34" charset="0"/>
            </a:endParaRPr>
          </a:p>
        </p:txBody>
      </p:sp>
      <p:sp>
        <p:nvSpPr>
          <p:cNvPr id="115" name="Rektangel med enkelt afklippet hjørne 114"/>
          <p:cNvSpPr/>
          <p:nvPr/>
        </p:nvSpPr>
        <p:spPr bwMode="auto">
          <a:xfrm rot="610684">
            <a:off x="1701992" y="2694448"/>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Venter på patient</a:t>
            </a:r>
            <a:endParaRPr lang="da-DK" sz="305" dirty="0">
              <a:solidFill>
                <a:srgbClr val="000000"/>
              </a:solidFill>
              <a:latin typeface="Segoe UI Light" pitchFamily="34" charset="0"/>
              <a:ea typeface="Segoe UI" pitchFamily="34" charset="0"/>
              <a:cs typeface="Segoe UI" pitchFamily="34" charset="0"/>
            </a:endParaRPr>
          </a:p>
        </p:txBody>
      </p:sp>
      <p:sp>
        <p:nvSpPr>
          <p:cNvPr id="116" name="Rektangel med enkelt afklippet hjørne 115"/>
          <p:cNvSpPr/>
          <p:nvPr/>
        </p:nvSpPr>
        <p:spPr bwMode="auto">
          <a:xfrm rot="20945041">
            <a:off x="2032318" y="3647656"/>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”Forsvundne” medarbejdere</a:t>
            </a:r>
            <a:endParaRPr lang="da-DK" sz="305" dirty="0">
              <a:solidFill>
                <a:srgbClr val="000000"/>
              </a:solidFill>
              <a:latin typeface="Segoe UI Light" pitchFamily="34" charset="0"/>
              <a:ea typeface="Segoe UI" pitchFamily="34" charset="0"/>
              <a:cs typeface="Segoe UI" pitchFamily="34" charset="0"/>
            </a:endParaRPr>
          </a:p>
        </p:txBody>
      </p:sp>
      <p:sp>
        <p:nvSpPr>
          <p:cNvPr id="117" name="Rektangel med enkelt afklippet hjørne 116"/>
          <p:cNvSpPr/>
          <p:nvPr/>
        </p:nvSpPr>
        <p:spPr bwMode="auto">
          <a:xfrm rot="456652">
            <a:off x="2429229" y="3637393"/>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”Forsvundne” patienter</a:t>
            </a:r>
            <a:endParaRPr lang="da-DK" sz="305" dirty="0">
              <a:solidFill>
                <a:srgbClr val="000000"/>
              </a:solidFill>
              <a:latin typeface="Segoe UI Light" pitchFamily="34" charset="0"/>
              <a:ea typeface="Segoe UI" pitchFamily="34" charset="0"/>
              <a:cs typeface="Segoe UI" pitchFamily="34" charset="0"/>
            </a:endParaRPr>
          </a:p>
        </p:txBody>
      </p:sp>
      <p:sp>
        <p:nvSpPr>
          <p:cNvPr id="120" name="Rektangel med enkelt afklippet hjørne 119"/>
          <p:cNvSpPr/>
          <p:nvPr/>
        </p:nvSpPr>
        <p:spPr bwMode="auto">
          <a:xfrm rot="245533">
            <a:off x="3117603" y="2565218"/>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b="0" dirty="0">
                <a:solidFill>
                  <a:srgbClr val="000000"/>
                </a:solidFill>
                <a:latin typeface="Segoe UI Light" pitchFamily="34" charset="0"/>
                <a:ea typeface="Segoe UI" pitchFamily="34" charset="0"/>
                <a:cs typeface="Segoe UI" pitchFamily="34" charset="0"/>
              </a:rPr>
              <a:t>Mangler/ venter på medicinsk tilsyn</a:t>
            </a:r>
          </a:p>
        </p:txBody>
      </p:sp>
      <p:sp>
        <p:nvSpPr>
          <p:cNvPr id="121" name="Rektangel med enkelt afklippet hjørne 120"/>
          <p:cNvSpPr/>
          <p:nvPr/>
        </p:nvSpPr>
        <p:spPr bwMode="auto">
          <a:xfrm rot="20911996">
            <a:off x="2910962" y="2808078"/>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b="0" dirty="0">
                <a:solidFill>
                  <a:srgbClr val="000000"/>
                </a:solidFill>
                <a:latin typeface="Segoe UI Light" pitchFamily="34" charset="0"/>
                <a:ea typeface="Segoe UI" pitchFamily="34" charset="0"/>
                <a:cs typeface="Segoe UI" pitchFamily="34" charset="0"/>
              </a:rPr>
              <a:t>Mangler / venter på røntgen / CT</a:t>
            </a:r>
          </a:p>
        </p:txBody>
      </p:sp>
      <p:sp>
        <p:nvSpPr>
          <p:cNvPr id="122" name="Rektangel med enkelt afklippet hjørne 121"/>
          <p:cNvSpPr/>
          <p:nvPr/>
        </p:nvSpPr>
        <p:spPr bwMode="auto">
          <a:xfrm rot="20712139">
            <a:off x="3410207" y="2711520"/>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b="0" dirty="0">
                <a:solidFill>
                  <a:srgbClr val="000000"/>
                </a:solidFill>
                <a:latin typeface="Segoe UI Light" pitchFamily="34" charset="0"/>
                <a:ea typeface="Segoe UI" pitchFamily="34" charset="0"/>
                <a:cs typeface="Segoe UI" pitchFamily="34" charset="0"/>
              </a:rPr>
              <a:t>Mangler/ venter på prøvesvar</a:t>
            </a:r>
          </a:p>
        </p:txBody>
      </p:sp>
      <p:sp>
        <p:nvSpPr>
          <p:cNvPr id="123" name="Rektangel med enkelt afklippet hjørne 122"/>
          <p:cNvSpPr/>
          <p:nvPr/>
        </p:nvSpPr>
        <p:spPr bwMode="auto">
          <a:xfrm rot="1032206">
            <a:off x="3759626" y="2568384"/>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b="0" dirty="0">
                <a:solidFill>
                  <a:srgbClr val="000000"/>
                </a:solidFill>
                <a:latin typeface="Segoe UI Light" pitchFamily="34" charset="0"/>
                <a:ea typeface="Segoe UI" pitchFamily="34" charset="0"/>
                <a:cs typeface="Segoe UI" pitchFamily="34" charset="0"/>
              </a:rPr>
              <a:t>Stabilisering af patient</a:t>
            </a:r>
          </a:p>
        </p:txBody>
      </p:sp>
      <p:sp>
        <p:nvSpPr>
          <p:cNvPr id="124" name="Rektangel med enkelt afklippet hjørne 123"/>
          <p:cNvSpPr/>
          <p:nvPr/>
        </p:nvSpPr>
        <p:spPr bwMode="auto">
          <a:xfrm rot="288407">
            <a:off x="3813934" y="3664860"/>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Dobbelt</a:t>
            </a:r>
          </a:p>
          <a:p>
            <a:pPr algn="ctr"/>
            <a:r>
              <a:rPr lang="da-DK" sz="305" b="0" dirty="0">
                <a:solidFill>
                  <a:srgbClr val="000000"/>
                </a:solidFill>
                <a:latin typeface="Segoe UI Light" pitchFamily="34" charset="0"/>
              </a:rPr>
              <a:t>kontrol</a:t>
            </a:r>
            <a:endParaRPr lang="da-DK" sz="305" dirty="0">
              <a:solidFill>
                <a:srgbClr val="000000"/>
              </a:solidFill>
              <a:latin typeface="Segoe UI Light" pitchFamily="34" charset="0"/>
              <a:ea typeface="Segoe UI" pitchFamily="34" charset="0"/>
              <a:cs typeface="Segoe UI" pitchFamily="34" charset="0"/>
            </a:endParaRPr>
          </a:p>
        </p:txBody>
      </p:sp>
      <p:sp>
        <p:nvSpPr>
          <p:cNvPr id="125" name="Rektangel med enkelt afklippet hjørne 124"/>
          <p:cNvSpPr/>
          <p:nvPr/>
        </p:nvSpPr>
        <p:spPr bwMode="auto">
          <a:xfrm rot="541527">
            <a:off x="4737286" y="3877420"/>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Manglende udstyr</a:t>
            </a:r>
            <a:endParaRPr lang="da-DK" sz="305" dirty="0">
              <a:solidFill>
                <a:srgbClr val="000000"/>
              </a:solidFill>
              <a:latin typeface="Segoe UI Light" pitchFamily="34" charset="0"/>
              <a:ea typeface="Segoe UI" pitchFamily="34" charset="0"/>
              <a:cs typeface="Segoe UI" pitchFamily="34" charset="0"/>
            </a:endParaRPr>
          </a:p>
        </p:txBody>
      </p:sp>
      <p:sp>
        <p:nvSpPr>
          <p:cNvPr id="126" name="Rektangel med enkelt afklippet hjørne 125"/>
          <p:cNvSpPr/>
          <p:nvPr/>
        </p:nvSpPr>
        <p:spPr bwMode="auto">
          <a:xfrm rot="21388578">
            <a:off x="3884553" y="2929066"/>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b="0" dirty="0">
                <a:solidFill>
                  <a:srgbClr val="000000"/>
                </a:solidFill>
                <a:latin typeface="Segoe UI Light" pitchFamily="34" charset="0"/>
                <a:ea typeface="Segoe UI" pitchFamily="34" charset="0"/>
                <a:cs typeface="Segoe UI" pitchFamily="34" charset="0"/>
              </a:rPr>
              <a:t>Stabilisering af patient</a:t>
            </a:r>
          </a:p>
        </p:txBody>
      </p:sp>
      <p:sp>
        <p:nvSpPr>
          <p:cNvPr id="127" name="Rektangel med enkelt afklippet hjørne 126"/>
          <p:cNvSpPr/>
          <p:nvPr/>
        </p:nvSpPr>
        <p:spPr bwMode="auto">
          <a:xfrm rot="1032206">
            <a:off x="2918391" y="3153591"/>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dirty="0">
                <a:solidFill>
                  <a:srgbClr val="000000"/>
                </a:solidFill>
                <a:latin typeface="Segoe UI Light" pitchFamily="34" charset="0"/>
                <a:ea typeface="Segoe UI" pitchFamily="34" charset="0"/>
                <a:cs typeface="Segoe UI" pitchFamily="34" charset="0"/>
              </a:rPr>
              <a:t>Venter på OP </a:t>
            </a:r>
            <a:r>
              <a:rPr lang="da-DK" sz="305" dirty="0" err="1">
                <a:solidFill>
                  <a:srgbClr val="000000"/>
                </a:solidFill>
                <a:latin typeface="Segoe UI Light" pitchFamily="34" charset="0"/>
                <a:ea typeface="Segoe UI" pitchFamily="34" charset="0"/>
                <a:cs typeface="Segoe UI" pitchFamily="34" charset="0"/>
              </a:rPr>
              <a:t>pga</a:t>
            </a:r>
            <a:r>
              <a:rPr lang="da-DK" sz="305" dirty="0">
                <a:solidFill>
                  <a:srgbClr val="000000"/>
                </a:solidFill>
                <a:latin typeface="Segoe UI Light" pitchFamily="34" charset="0"/>
                <a:ea typeface="Segoe UI" pitchFamily="34" charset="0"/>
                <a:cs typeface="Segoe UI" pitchFamily="34" charset="0"/>
              </a:rPr>
              <a:t> stort </a:t>
            </a:r>
            <a:r>
              <a:rPr lang="da-DK" sz="305" dirty="0" err="1">
                <a:solidFill>
                  <a:srgbClr val="000000"/>
                </a:solidFill>
                <a:latin typeface="Segoe UI Light" pitchFamily="34" charset="0"/>
                <a:ea typeface="Segoe UI" pitchFamily="34" charset="0"/>
                <a:cs typeface="Segoe UI" pitchFamily="34" charset="0"/>
              </a:rPr>
              <a:t>op-program</a:t>
            </a:r>
            <a:endParaRPr lang="da-DK" sz="305" b="0" dirty="0">
              <a:solidFill>
                <a:srgbClr val="000000"/>
              </a:solidFill>
              <a:latin typeface="Segoe UI Light" pitchFamily="34" charset="0"/>
              <a:ea typeface="Segoe UI" pitchFamily="34" charset="0"/>
              <a:cs typeface="Segoe UI" pitchFamily="34" charset="0"/>
            </a:endParaRPr>
          </a:p>
        </p:txBody>
      </p:sp>
      <p:sp>
        <p:nvSpPr>
          <p:cNvPr id="128" name="Rektangel med enkelt afklippet hjørne 127"/>
          <p:cNvSpPr/>
          <p:nvPr/>
        </p:nvSpPr>
        <p:spPr bwMode="auto">
          <a:xfrm rot="21168073">
            <a:off x="2881815" y="3404801"/>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dirty="0">
                <a:solidFill>
                  <a:srgbClr val="000000"/>
                </a:solidFill>
                <a:latin typeface="Segoe UI Light" pitchFamily="34" charset="0"/>
                <a:ea typeface="Segoe UI" pitchFamily="34" charset="0"/>
                <a:cs typeface="Segoe UI" pitchFamily="34" charset="0"/>
              </a:rPr>
              <a:t>Venter på kirurg, notat, journal</a:t>
            </a:r>
            <a:endParaRPr lang="da-DK" sz="305" b="0" dirty="0">
              <a:solidFill>
                <a:srgbClr val="000000"/>
              </a:solidFill>
              <a:latin typeface="Segoe UI Light" pitchFamily="34" charset="0"/>
              <a:ea typeface="Segoe UI" pitchFamily="34" charset="0"/>
              <a:cs typeface="Segoe UI" pitchFamily="34" charset="0"/>
            </a:endParaRPr>
          </a:p>
        </p:txBody>
      </p:sp>
      <p:sp>
        <p:nvSpPr>
          <p:cNvPr id="129" name="Rektangel med enkelt afklippet hjørne 128"/>
          <p:cNvSpPr/>
          <p:nvPr/>
        </p:nvSpPr>
        <p:spPr bwMode="auto">
          <a:xfrm rot="245533">
            <a:off x="3410207" y="2345765"/>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b="0" dirty="0">
                <a:solidFill>
                  <a:srgbClr val="000000"/>
                </a:solidFill>
                <a:latin typeface="Segoe UI Light" pitchFamily="34" charset="0"/>
                <a:ea typeface="Segoe UI" pitchFamily="34" charset="0"/>
                <a:cs typeface="Segoe UI" pitchFamily="34" charset="0"/>
              </a:rPr>
              <a:t>Mangler/ venter på </a:t>
            </a:r>
            <a:r>
              <a:rPr lang="da-DK" sz="305" b="0" dirty="0" err="1">
                <a:solidFill>
                  <a:srgbClr val="000000"/>
                </a:solidFill>
                <a:latin typeface="Segoe UI Light" pitchFamily="34" charset="0"/>
                <a:ea typeface="Segoe UI" pitchFamily="34" charset="0"/>
                <a:cs typeface="Segoe UI" pitchFamily="34" charset="0"/>
              </a:rPr>
              <a:t>anæ-tilsyn</a:t>
            </a:r>
            <a:endParaRPr lang="da-DK" sz="305" b="0" dirty="0">
              <a:solidFill>
                <a:srgbClr val="000000"/>
              </a:solidFill>
              <a:latin typeface="Segoe UI Light" pitchFamily="34" charset="0"/>
              <a:ea typeface="Segoe UI" pitchFamily="34" charset="0"/>
              <a:cs typeface="Segoe UI" pitchFamily="34" charset="0"/>
            </a:endParaRPr>
          </a:p>
        </p:txBody>
      </p:sp>
      <p:sp>
        <p:nvSpPr>
          <p:cNvPr id="130" name="Rektangel med enkelt afklippet hjørne 129"/>
          <p:cNvSpPr/>
          <p:nvPr/>
        </p:nvSpPr>
        <p:spPr bwMode="auto">
          <a:xfrm rot="848442">
            <a:off x="2731829" y="2559879"/>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b="0" dirty="0">
                <a:solidFill>
                  <a:srgbClr val="000000"/>
                </a:solidFill>
                <a:latin typeface="Segoe UI Light" pitchFamily="34" charset="0"/>
                <a:ea typeface="Segoe UI" pitchFamily="34" charset="0"/>
                <a:cs typeface="Segoe UI" pitchFamily="34" charset="0"/>
              </a:rPr>
              <a:t>INR ikke taget</a:t>
            </a:r>
          </a:p>
        </p:txBody>
      </p:sp>
      <p:sp>
        <p:nvSpPr>
          <p:cNvPr id="131" name="Rektangel med enkelt afklippet hjørne 130"/>
          <p:cNvSpPr/>
          <p:nvPr/>
        </p:nvSpPr>
        <p:spPr bwMode="auto">
          <a:xfrm rot="20579418">
            <a:off x="2552421" y="3262795"/>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Venter på pårørende</a:t>
            </a:r>
            <a:endParaRPr lang="da-DK" sz="305" dirty="0">
              <a:solidFill>
                <a:srgbClr val="000000"/>
              </a:solidFill>
              <a:latin typeface="Segoe UI Light" pitchFamily="34" charset="0"/>
              <a:ea typeface="Segoe UI" pitchFamily="34" charset="0"/>
              <a:cs typeface="Segoe UI" pitchFamily="34" charset="0"/>
            </a:endParaRPr>
          </a:p>
        </p:txBody>
      </p:sp>
      <p:sp>
        <p:nvSpPr>
          <p:cNvPr id="133" name="Rektangel med enkelt afklippet hjørne 132"/>
          <p:cNvSpPr/>
          <p:nvPr/>
        </p:nvSpPr>
        <p:spPr bwMode="auto">
          <a:xfrm>
            <a:off x="4023368" y="4197086"/>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Nye oplysninger = mange ændringer</a:t>
            </a:r>
            <a:endParaRPr lang="da-DK" sz="305" dirty="0">
              <a:solidFill>
                <a:srgbClr val="000000"/>
              </a:solidFill>
              <a:latin typeface="Segoe UI Light" pitchFamily="34" charset="0"/>
              <a:ea typeface="Segoe UI" pitchFamily="34" charset="0"/>
              <a:cs typeface="Segoe UI" pitchFamily="34" charset="0"/>
            </a:endParaRPr>
          </a:p>
        </p:txBody>
      </p:sp>
      <p:sp>
        <p:nvSpPr>
          <p:cNvPr id="134" name="Rektangel med enkelt afklippet hjørne 133"/>
          <p:cNvSpPr/>
          <p:nvPr/>
        </p:nvSpPr>
        <p:spPr bwMode="auto">
          <a:xfrm rot="20896451">
            <a:off x="5069300" y="3174607"/>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Venter på kirurg</a:t>
            </a:r>
            <a:endParaRPr lang="da-DK" sz="305" dirty="0">
              <a:solidFill>
                <a:srgbClr val="000000"/>
              </a:solidFill>
              <a:latin typeface="Segoe UI Light" pitchFamily="34" charset="0"/>
              <a:ea typeface="Segoe UI" pitchFamily="34" charset="0"/>
              <a:cs typeface="Segoe UI" pitchFamily="34" charset="0"/>
            </a:endParaRPr>
          </a:p>
        </p:txBody>
      </p:sp>
      <p:sp>
        <p:nvSpPr>
          <p:cNvPr id="135" name="Rektangel med enkelt afklippet hjørne 134"/>
          <p:cNvSpPr/>
          <p:nvPr/>
        </p:nvSpPr>
        <p:spPr bwMode="auto">
          <a:xfrm rot="20896451">
            <a:off x="5062239" y="3719969"/>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Team ikke klar samtidigt</a:t>
            </a:r>
            <a:endParaRPr lang="da-DK" sz="305" dirty="0">
              <a:solidFill>
                <a:srgbClr val="000000"/>
              </a:solidFill>
              <a:latin typeface="Segoe UI Light" pitchFamily="34" charset="0"/>
              <a:ea typeface="Segoe UI" pitchFamily="34" charset="0"/>
              <a:cs typeface="Segoe UI" pitchFamily="34" charset="0"/>
            </a:endParaRPr>
          </a:p>
        </p:txBody>
      </p:sp>
      <p:sp>
        <p:nvSpPr>
          <p:cNvPr id="136" name="Rektangel med enkelt afklippet hjørne 135"/>
          <p:cNvSpPr/>
          <p:nvPr/>
        </p:nvSpPr>
        <p:spPr bwMode="auto">
          <a:xfrm rot="651505">
            <a:off x="5177722" y="3976661"/>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Pauser og frokostafvikling</a:t>
            </a:r>
            <a:endParaRPr lang="da-DK" sz="305" dirty="0">
              <a:solidFill>
                <a:srgbClr val="000000"/>
              </a:solidFill>
              <a:latin typeface="Segoe UI Light" pitchFamily="34" charset="0"/>
              <a:ea typeface="Segoe UI" pitchFamily="34" charset="0"/>
              <a:cs typeface="Segoe UI" pitchFamily="34" charset="0"/>
            </a:endParaRPr>
          </a:p>
        </p:txBody>
      </p:sp>
      <p:sp>
        <p:nvSpPr>
          <p:cNvPr id="137" name="Rektangel med enkelt afklippet hjørne 136"/>
          <p:cNvSpPr/>
          <p:nvPr/>
        </p:nvSpPr>
        <p:spPr bwMode="auto">
          <a:xfrm rot="20896451">
            <a:off x="4374365" y="4015844"/>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Venter på anæstesi</a:t>
            </a:r>
            <a:endParaRPr lang="da-DK" sz="305" dirty="0">
              <a:solidFill>
                <a:srgbClr val="000000"/>
              </a:solidFill>
              <a:latin typeface="Segoe UI Light" pitchFamily="34" charset="0"/>
              <a:ea typeface="Segoe UI" pitchFamily="34" charset="0"/>
              <a:cs typeface="Segoe UI" pitchFamily="34" charset="0"/>
            </a:endParaRPr>
          </a:p>
        </p:txBody>
      </p:sp>
      <p:sp>
        <p:nvSpPr>
          <p:cNvPr id="138" name="Rektangel med enkelt afklippet hjørne 137"/>
          <p:cNvSpPr/>
          <p:nvPr/>
        </p:nvSpPr>
        <p:spPr bwMode="auto">
          <a:xfrm rot="252758">
            <a:off x="5531823" y="3077677"/>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Oplæring på stuen</a:t>
            </a:r>
            <a:endParaRPr lang="da-DK" sz="305" dirty="0">
              <a:solidFill>
                <a:srgbClr val="000000"/>
              </a:solidFill>
              <a:latin typeface="Segoe UI Light" pitchFamily="34" charset="0"/>
              <a:ea typeface="Segoe UI" pitchFamily="34" charset="0"/>
              <a:cs typeface="Segoe UI" pitchFamily="34" charset="0"/>
            </a:endParaRPr>
          </a:p>
        </p:txBody>
      </p:sp>
      <p:sp>
        <p:nvSpPr>
          <p:cNvPr id="139" name="Rektangel med enkelt afklippet hjørne 138"/>
          <p:cNvSpPr/>
          <p:nvPr/>
        </p:nvSpPr>
        <p:spPr bwMode="auto">
          <a:xfrm rot="295159">
            <a:off x="5559538" y="3831331"/>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Uforberedte operatører </a:t>
            </a:r>
          </a:p>
          <a:p>
            <a:pPr algn="ctr"/>
            <a:r>
              <a:rPr lang="da-DK" sz="305" b="0" dirty="0">
                <a:solidFill>
                  <a:srgbClr val="000000"/>
                </a:solidFill>
                <a:latin typeface="Segoe UI Light" pitchFamily="34" charset="0"/>
              </a:rPr>
              <a:t>(mest 1. sal)</a:t>
            </a:r>
            <a:endParaRPr lang="da-DK" sz="305" dirty="0">
              <a:solidFill>
                <a:srgbClr val="000000"/>
              </a:solidFill>
              <a:latin typeface="Segoe UI Light" pitchFamily="34" charset="0"/>
              <a:ea typeface="Segoe UI" pitchFamily="34" charset="0"/>
              <a:cs typeface="Segoe UI" pitchFamily="34" charset="0"/>
            </a:endParaRPr>
          </a:p>
        </p:txBody>
      </p:sp>
      <p:sp>
        <p:nvSpPr>
          <p:cNvPr id="109" name="Rektangel med enkelt afklippet hjørne 108"/>
          <p:cNvSpPr/>
          <p:nvPr/>
        </p:nvSpPr>
        <p:spPr bwMode="auto">
          <a:xfrm rot="20926014">
            <a:off x="3454062" y="3382679"/>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Venter på boardingpass</a:t>
            </a:r>
            <a:endParaRPr lang="da-DK" sz="305" dirty="0">
              <a:solidFill>
                <a:srgbClr val="000000"/>
              </a:solidFill>
              <a:latin typeface="Segoe UI Light" pitchFamily="34" charset="0"/>
              <a:ea typeface="Segoe UI" pitchFamily="34" charset="0"/>
              <a:cs typeface="Segoe UI" pitchFamily="34" charset="0"/>
            </a:endParaRPr>
          </a:p>
        </p:txBody>
      </p:sp>
      <p:sp>
        <p:nvSpPr>
          <p:cNvPr id="118" name="Rektangel med enkelt afklippet hjørne 117"/>
          <p:cNvSpPr/>
          <p:nvPr/>
        </p:nvSpPr>
        <p:spPr bwMode="auto">
          <a:xfrm rot="965882">
            <a:off x="4270429" y="2565372"/>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dirty="0">
                <a:solidFill>
                  <a:srgbClr val="000000"/>
                </a:solidFill>
                <a:latin typeface="Segoe UI Light" pitchFamily="34" charset="0"/>
              </a:rPr>
              <a:t>Identifikations-problemer</a:t>
            </a:r>
          </a:p>
          <a:p>
            <a:pPr algn="ctr"/>
            <a:r>
              <a:rPr lang="da-DK" sz="305" dirty="0">
                <a:solidFill>
                  <a:srgbClr val="000000"/>
                </a:solidFill>
                <a:latin typeface="Segoe UI Light" pitchFamily="34" charset="0"/>
                <a:ea typeface="Segoe UI" pitchFamily="34" charset="0"/>
                <a:cs typeface="Segoe UI" pitchFamily="34" charset="0"/>
              </a:rPr>
              <a:t>fx demente</a:t>
            </a:r>
          </a:p>
        </p:txBody>
      </p:sp>
      <p:sp>
        <p:nvSpPr>
          <p:cNvPr id="119" name="Rektangel med enkelt afklippet hjørne 118"/>
          <p:cNvSpPr/>
          <p:nvPr/>
        </p:nvSpPr>
        <p:spPr bwMode="auto">
          <a:xfrm>
            <a:off x="4828029" y="4160510"/>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Anæstesi nogle gange sværere end forventet</a:t>
            </a:r>
            <a:endParaRPr lang="da-DK" sz="305" dirty="0">
              <a:solidFill>
                <a:srgbClr val="000000"/>
              </a:solidFill>
              <a:latin typeface="Segoe UI Light" pitchFamily="34" charset="0"/>
              <a:ea typeface="Segoe UI" pitchFamily="34" charset="0"/>
              <a:cs typeface="Segoe UI" pitchFamily="34" charset="0"/>
            </a:endParaRPr>
          </a:p>
        </p:txBody>
      </p:sp>
      <p:sp>
        <p:nvSpPr>
          <p:cNvPr id="132" name="Rektangel med enkelt afklippet hjørne 131"/>
          <p:cNvSpPr/>
          <p:nvPr/>
        </p:nvSpPr>
        <p:spPr bwMode="auto">
          <a:xfrm rot="403712">
            <a:off x="1769301" y="3415113"/>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Traumer ”stjæler” medarbejdere</a:t>
            </a:r>
            <a:endParaRPr lang="da-DK" sz="305" dirty="0">
              <a:solidFill>
                <a:srgbClr val="000000"/>
              </a:solidFill>
              <a:latin typeface="Segoe UI Light" pitchFamily="34" charset="0"/>
              <a:ea typeface="Segoe UI" pitchFamily="34" charset="0"/>
              <a:cs typeface="Segoe UI" pitchFamily="34" charset="0"/>
            </a:endParaRPr>
          </a:p>
        </p:txBody>
      </p:sp>
      <p:sp>
        <p:nvSpPr>
          <p:cNvPr id="140" name="Rektangel med enkelt afklippet hjørne 139"/>
          <p:cNvSpPr/>
          <p:nvPr/>
        </p:nvSpPr>
        <p:spPr bwMode="auto">
          <a:xfrm rot="388526">
            <a:off x="4699139" y="3162525"/>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a:r>
              <a:rPr lang="da-DK" sz="305" b="0" dirty="0">
                <a:solidFill>
                  <a:srgbClr val="000000"/>
                </a:solidFill>
                <a:latin typeface="Segoe UI Light" pitchFamily="34" charset="0"/>
              </a:rPr>
              <a:t>Fremstilling til forkert operation</a:t>
            </a:r>
            <a:endParaRPr lang="da-DK" sz="305" dirty="0">
              <a:solidFill>
                <a:srgbClr val="000000"/>
              </a:solidFill>
              <a:latin typeface="Segoe UI Light" pitchFamily="34" charset="0"/>
              <a:ea typeface="Segoe UI" pitchFamily="34" charset="0"/>
              <a:cs typeface="Segoe UI" pitchFamily="34" charset="0"/>
            </a:endParaRPr>
          </a:p>
        </p:txBody>
      </p:sp>
      <p:sp>
        <p:nvSpPr>
          <p:cNvPr id="141" name="Rektangel med enkelt afklippet hjørne 140"/>
          <p:cNvSpPr/>
          <p:nvPr/>
        </p:nvSpPr>
        <p:spPr bwMode="auto">
          <a:xfrm rot="388478">
            <a:off x="4908667" y="2855914"/>
            <a:ext cx="402330" cy="256028"/>
          </a:xfrm>
          <a:prstGeom prst="snip1Rect">
            <a:avLst/>
          </a:prstGeom>
          <a:solidFill>
            <a:srgbClr val="C4D802"/>
          </a:solidFill>
          <a:ln w="9525" cap="flat" cmpd="sng" algn="ctr">
            <a:solidFill>
              <a:srgbClr val="FFC000"/>
            </a:solidFill>
            <a:prstDash val="solid"/>
            <a:round/>
            <a:headEnd type="none" w="med" len="med"/>
            <a:tailEnd type="none" w="med" len="med"/>
          </a:ln>
          <a:effectLst/>
        </p:spPr>
        <p:txBody>
          <a:bodyPr vert="horz" wrap="square" lIns="46446" tIns="23223" rIns="46446" bIns="23223" numCol="1" rtlCol="0" anchor="ctr" anchorCtr="0" compatLnSpc="1">
            <a:prstTxWarp prst="textNoShape">
              <a:avLst/>
            </a:prstTxWarp>
          </a:bodyPr>
          <a:lstStyle/>
          <a:p>
            <a:pPr algn="ctr" defTabSz="464424"/>
            <a:r>
              <a:rPr lang="da-DK" sz="305" b="0" dirty="0">
                <a:solidFill>
                  <a:srgbClr val="000000"/>
                </a:solidFill>
                <a:latin typeface="Segoe UI Light" pitchFamily="34" charset="0"/>
                <a:ea typeface="Segoe UI" pitchFamily="34" charset="0"/>
                <a:cs typeface="Segoe UI" pitchFamily="34" charset="0"/>
              </a:rPr>
              <a:t>Mangler labels</a:t>
            </a:r>
          </a:p>
        </p:txBody>
      </p:sp>
      <p:sp>
        <p:nvSpPr>
          <p:cNvPr id="2" name="Tekstfelt 1"/>
          <p:cNvSpPr txBox="1"/>
          <p:nvPr/>
        </p:nvSpPr>
        <p:spPr>
          <a:xfrm>
            <a:off x="420360" y="401652"/>
            <a:ext cx="3603008" cy="646331"/>
          </a:xfrm>
          <a:prstGeom prst="rect">
            <a:avLst/>
          </a:prstGeom>
          <a:noFill/>
        </p:spPr>
        <p:txBody>
          <a:bodyPr wrap="square" rtlCol="0">
            <a:spAutoFit/>
          </a:bodyPr>
          <a:lstStyle/>
          <a:p>
            <a:r>
              <a:rPr lang="da-DK" sz="1800" dirty="0" smtClean="0"/>
              <a:t>Ortopædkirurgisk Afdeling  Nykøbing F.</a:t>
            </a:r>
            <a:endParaRPr lang="da-DK" sz="1800" dirty="0"/>
          </a:p>
        </p:txBody>
      </p:sp>
    </p:spTree>
    <p:extLst>
      <p:ext uri="{BB962C8B-B14F-4D97-AF65-F5344CB8AC3E}">
        <p14:creationId xmlns:p14="http://schemas.microsoft.com/office/powerpoint/2010/main" val="383343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Er det vigtigste for patienten og det vigtigste for sundhedsvæsenet det samme?</a:t>
            </a:r>
            <a:endParaRPr lang="da-DK" sz="2000" dirty="0"/>
          </a:p>
        </p:txBody>
      </p:sp>
      <p:sp>
        <p:nvSpPr>
          <p:cNvPr id="4" name="Text Placeholder 2"/>
          <p:cNvSpPr txBox="1">
            <a:spLocks/>
          </p:cNvSpPr>
          <p:nvPr/>
        </p:nvSpPr>
        <p:spPr>
          <a:xfrm>
            <a:off x="361950" y="1323976"/>
            <a:ext cx="4149493" cy="3493352"/>
          </a:xfrm>
          <a:prstGeom prst="rect">
            <a:avLst/>
          </a:prstGeom>
          <a:noFill/>
          <a:ln>
            <a:solidFill>
              <a:schemeClr val="bg2"/>
            </a:solidFill>
          </a:ln>
        </p:spPr>
        <p:txBody>
          <a:bodyPr vert="horz" wrap="square" lIns="72000" tIns="72000" rIns="72000" bIns="72000" rtlCol="0">
            <a:noAutofit/>
          </a:bodyPr>
          <a:lstStyle/>
          <a:p>
            <a:pPr marL="0" marR="0" lvl="1" defTabSz="914400" latinLnBrk="0">
              <a:spcBef>
                <a:spcPts val="600"/>
              </a:spcBef>
              <a:spcAft>
                <a:spcPts val="0"/>
              </a:spcAft>
              <a:buClr>
                <a:srgbClr val="5F6062"/>
              </a:buClr>
              <a:buSzTx/>
              <a:tabLst/>
              <a:defRPr/>
            </a:pPr>
            <a:r>
              <a:rPr lang="da-DK" sz="1600" dirty="0" smtClean="0">
                <a:solidFill>
                  <a:srgbClr val="000000"/>
                </a:solidFill>
                <a:latin typeface="+mn-lt"/>
              </a:rPr>
              <a:t>Patienten er passende inddraget i beslutninger</a:t>
            </a:r>
          </a:p>
        </p:txBody>
      </p:sp>
      <p:sp>
        <p:nvSpPr>
          <p:cNvPr id="5" name="Text Placeholder 2"/>
          <p:cNvSpPr txBox="1">
            <a:spLocks/>
          </p:cNvSpPr>
          <p:nvPr/>
        </p:nvSpPr>
        <p:spPr>
          <a:xfrm>
            <a:off x="4642082" y="1323976"/>
            <a:ext cx="4149493" cy="3493352"/>
          </a:xfrm>
          <a:prstGeom prst="rect">
            <a:avLst/>
          </a:prstGeom>
          <a:noFill/>
          <a:ln>
            <a:solidFill>
              <a:schemeClr val="bg2"/>
            </a:solidFill>
          </a:ln>
        </p:spPr>
        <p:txBody>
          <a:bodyPr vert="horz" wrap="square" lIns="72000" tIns="72000" rIns="72000" bIns="72000" rtlCol="0">
            <a:noAutofit/>
          </a:bodyPr>
          <a:lstStyle/>
          <a:p>
            <a:pPr marL="0" marR="0" lvl="1" defTabSz="914400" latinLnBrk="0">
              <a:spcBef>
                <a:spcPts val="600"/>
              </a:spcBef>
              <a:spcAft>
                <a:spcPts val="0"/>
              </a:spcAft>
              <a:buClr>
                <a:srgbClr val="5F6062"/>
              </a:buClr>
              <a:buSzTx/>
              <a:tabLst/>
              <a:defRPr/>
            </a:pPr>
            <a:r>
              <a:rPr lang="da-DK" sz="1600" dirty="0" smtClean="0">
                <a:solidFill>
                  <a:srgbClr val="000000"/>
                </a:solidFill>
                <a:latin typeface="+mn-lt"/>
              </a:rPr>
              <a:t>Patienten er tilstrækkeligt informeret om livsstilens betydning</a:t>
            </a:r>
          </a:p>
        </p:txBody>
      </p:sp>
      <p:graphicFrame>
        <p:nvGraphicFramePr>
          <p:cNvPr id="7" name="Diagram 4"/>
          <p:cNvGraphicFramePr>
            <a:graphicFrameLocks/>
          </p:cNvGraphicFramePr>
          <p:nvPr>
            <p:extLst>
              <p:ext uri="{D42A27DB-BD31-4B8C-83A1-F6EECF244321}">
                <p14:modId xmlns:p14="http://schemas.microsoft.com/office/powerpoint/2010/main" val="2187508497"/>
              </p:ext>
            </p:extLst>
          </p:nvPr>
        </p:nvGraphicFramePr>
        <p:xfrm>
          <a:off x="512097" y="2177942"/>
          <a:ext cx="3849199" cy="248326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a:spLocks noChangeArrowheads="1"/>
          </p:cNvSpPr>
          <p:nvPr/>
        </p:nvSpPr>
        <p:spPr bwMode="auto">
          <a:xfrm>
            <a:off x="3335886" y="4258872"/>
            <a:ext cx="209994" cy="246221"/>
          </a:xfrm>
          <a:prstGeom prst="rect">
            <a:avLst/>
          </a:prstGeom>
          <a:noFill/>
          <a:ln w="9525">
            <a:noFill/>
            <a:miter lim="800000"/>
            <a:headEnd/>
            <a:tailEnd/>
          </a:ln>
          <a:effectLst/>
        </p:spPr>
        <p:txBody>
          <a:bodyPr wrap="none" lIns="0" tIns="0" rIns="0" bIns="0">
            <a:spAutoFit/>
          </a:bodyPr>
          <a:lstStyle/>
          <a:p>
            <a:pPr marL="0" lvl="1" eaLnBrk="1" hangingPunct="1">
              <a:lnSpc>
                <a:spcPct val="100000"/>
              </a:lnSpc>
              <a:spcBef>
                <a:spcPts val="600"/>
              </a:spcBef>
              <a:spcAft>
                <a:spcPts val="0"/>
              </a:spcAft>
              <a:buClr>
                <a:srgbClr val="5F6062"/>
              </a:buClr>
              <a:defRPr/>
            </a:pPr>
            <a:r>
              <a:rPr lang="da-DK" sz="1600" b="0" dirty="0" smtClean="0">
                <a:solidFill>
                  <a:srgbClr val="000000"/>
                </a:solidFill>
                <a:latin typeface="+mn-lt"/>
              </a:rPr>
              <a:t>Ja</a:t>
            </a:r>
          </a:p>
        </p:txBody>
      </p:sp>
      <p:sp>
        <p:nvSpPr>
          <p:cNvPr id="9" name="Rectangle 8"/>
          <p:cNvSpPr>
            <a:spLocks noChangeArrowheads="1"/>
          </p:cNvSpPr>
          <p:nvPr/>
        </p:nvSpPr>
        <p:spPr bwMode="auto">
          <a:xfrm>
            <a:off x="1672683" y="2010227"/>
            <a:ext cx="315792" cy="246221"/>
          </a:xfrm>
          <a:prstGeom prst="rect">
            <a:avLst/>
          </a:prstGeom>
          <a:noFill/>
          <a:ln w="9525">
            <a:noFill/>
            <a:miter lim="800000"/>
            <a:headEnd/>
            <a:tailEnd/>
          </a:ln>
          <a:effectLst/>
        </p:spPr>
        <p:txBody>
          <a:bodyPr wrap="none" lIns="0" tIns="0" rIns="0" bIns="0">
            <a:spAutoFit/>
          </a:bodyPr>
          <a:lstStyle/>
          <a:p>
            <a:pPr marL="0" lvl="1" eaLnBrk="1" hangingPunct="1">
              <a:lnSpc>
                <a:spcPct val="100000"/>
              </a:lnSpc>
              <a:spcBef>
                <a:spcPts val="600"/>
              </a:spcBef>
              <a:spcAft>
                <a:spcPts val="0"/>
              </a:spcAft>
              <a:buClr>
                <a:srgbClr val="5F6062"/>
              </a:buClr>
              <a:defRPr/>
            </a:pPr>
            <a:r>
              <a:rPr lang="da-DK" sz="1600" b="0" dirty="0" smtClean="0">
                <a:solidFill>
                  <a:srgbClr val="000000"/>
                </a:solidFill>
                <a:latin typeface="+mn-lt"/>
              </a:rPr>
              <a:t>Nej</a:t>
            </a:r>
          </a:p>
        </p:txBody>
      </p:sp>
      <p:graphicFrame>
        <p:nvGraphicFramePr>
          <p:cNvPr id="10" name="Diagram 5"/>
          <p:cNvGraphicFramePr>
            <a:graphicFrameLocks/>
          </p:cNvGraphicFramePr>
          <p:nvPr>
            <p:extLst>
              <p:ext uri="{D42A27DB-BD31-4B8C-83A1-F6EECF244321}">
                <p14:modId xmlns:p14="http://schemas.microsoft.com/office/powerpoint/2010/main" val="968165144"/>
              </p:ext>
            </p:extLst>
          </p:nvPr>
        </p:nvGraphicFramePr>
        <p:xfrm>
          <a:off x="4792229" y="2177942"/>
          <a:ext cx="3849199" cy="248326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a:spLocks noChangeArrowheads="1"/>
          </p:cNvSpPr>
          <p:nvPr/>
        </p:nvSpPr>
        <p:spPr bwMode="auto">
          <a:xfrm>
            <a:off x="7919246" y="3802568"/>
            <a:ext cx="209994" cy="246221"/>
          </a:xfrm>
          <a:prstGeom prst="rect">
            <a:avLst/>
          </a:prstGeom>
          <a:noFill/>
          <a:ln w="9525">
            <a:noFill/>
            <a:miter lim="800000"/>
            <a:headEnd/>
            <a:tailEnd/>
          </a:ln>
          <a:effectLst/>
        </p:spPr>
        <p:txBody>
          <a:bodyPr wrap="none" lIns="0" tIns="0" rIns="0" bIns="0">
            <a:spAutoFit/>
          </a:bodyPr>
          <a:lstStyle/>
          <a:p>
            <a:pPr marL="0" lvl="1" eaLnBrk="1" hangingPunct="1">
              <a:lnSpc>
                <a:spcPct val="100000"/>
              </a:lnSpc>
              <a:spcBef>
                <a:spcPts val="600"/>
              </a:spcBef>
              <a:spcAft>
                <a:spcPts val="0"/>
              </a:spcAft>
              <a:buClr>
                <a:srgbClr val="5F6062"/>
              </a:buClr>
              <a:defRPr/>
            </a:pPr>
            <a:r>
              <a:rPr lang="da-DK" sz="1600" b="0" dirty="0" smtClean="0">
                <a:solidFill>
                  <a:srgbClr val="000000"/>
                </a:solidFill>
                <a:latin typeface="+mn-lt"/>
              </a:rPr>
              <a:t>Ja</a:t>
            </a:r>
          </a:p>
        </p:txBody>
      </p:sp>
      <p:sp>
        <p:nvSpPr>
          <p:cNvPr id="12" name="Rectangle 11"/>
          <p:cNvSpPr>
            <a:spLocks noChangeArrowheads="1"/>
          </p:cNvSpPr>
          <p:nvPr/>
        </p:nvSpPr>
        <p:spPr bwMode="auto">
          <a:xfrm>
            <a:off x="5073804" y="2977055"/>
            <a:ext cx="315792" cy="246221"/>
          </a:xfrm>
          <a:prstGeom prst="rect">
            <a:avLst/>
          </a:prstGeom>
          <a:noFill/>
          <a:ln w="9525">
            <a:noFill/>
            <a:miter lim="800000"/>
            <a:headEnd/>
            <a:tailEnd/>
          </a:ln>
          <a:effectLst/>
        </p:spPr>
        <p:txBody>
          <a:bodyPr wrap="none" lIns="0" tIns="0" rIns="0" bIns="0">
            <a:spAutoFit/>
          </a:bodyPr>
          <a:lstStyle/>
          <a:p>
            <a:pPr marL="0" lvl="1" eaLnBrk="1" hangingPunct="1">
              <a:lnSpc>
                <a:spcPct val="100000"/>
              </a:lnSpc>
              <a:spcBef>
                <a:spcPts val="600"/>
              </a:spcBef>
              <a:spcAft>
                <a:spcPts val="0"/>
              </a:spcAft>
              <a:buClr>
                <a:srgbClr val="5F6062"/>
              </a:buClr>
              <a:defRPr/>
            </a:pPr>
            <a:r>
              <a:rPr lang="da-DK" sz="1600" b="0" dirty="0" smtClean="0">
                <a:solidFill>
                  <a:srgbClr val="000000"/>
                </a:solidFill>
                <a:latin typeface="+mn-lt"/>
              </a:rPr>
              <a:t>Nej</a:t>
            </a:r>
          </a:p>
        </p:txBody>
      </p:sp>
      <p:cxnSp>
        <p:nvCxnSpPr>
          <p:cNvPr id="14" name="AutoShape 28"/>
          <p:cNvCxnSpPr>
            <a:cxnSpLocks noChangeShapeType="1"/>
            <a:stCxn id="16" idx="2"/>
            <a:endCxn id="16" idx="0"/>
          </p:cNvCxnSpPr>
          <p:nvPr/>
        </p:nvCxnSpPr>
        <p:spPr bwMode="auto">
          <a:xfrm>
            <a:off x="683760" y="4964648"/>
            <a:ext cx="8107815" cy="0"/>
          </a:xfrm>
          <a:prstGeom prst="straightConnector1">
            <a:avLst/>
          </a:prstGeom>
          <a:noFill/>
          <a:ln w="9525">
            <a:solidFill>
              <a:schemeClr val="accent4"/>
            </a:solidFill>
            <a:round/>
            <a:headEnd/>
            <a:tailEnd/>
          </a:ln>
          <a:effectLst/>
        </p:spPr>
      </p:cxnSp>
      <p:grpSp>
        <p:nvGrpSpPr>
          <p:cNvPr id="15" name="Group 25"/>
          <p:cNvGrpSpPr>
            <a:grpSpLocks/>
          </p:cNvGrpSpPr>
          <p:nvPr/>
        </p:nvGrpSpPr>
        <p:grpSpPr bwMode="auto">
          <a:xfrm>
            <a:off x="361950" y="4900286"/>
            <a:ext cx="247435" cy="175922"/>
            <a:chOff x="1212" y="190"/>
            <a:chExt cx="1928" cy="1366"/>
          </a:xfrm>
          <a:solidFill>
            <a:schemeClr val="accent4"/>
          </a:solidFill>
        </p:grpSpPr>
        <p:sp>
          <p:nvSpPr>
            <p:cNvPr id="17" name="Freeform 26"/>
            <p:cNvSpPr>
              <a:spLocks/>
            </p:cNvSpPr>
            <p:nvPr/>
          </p:nvSpPr>
          <p:spPr bwMode="auto">
            <a:xfrm>
              <a:off x="1212" y="190"/>
              <a:ext cx="906" cy="1366"/>
            </a:xfrm>
            <a:custGeom>
              <a:avLst/>
              <a:gdLst/>
              <a:ahLst/>
              <a:cxnLst>
                <a:cxn ang="0">
                  <a:pos x="382" y="82"/>
                </a:cxn>
                <a:cxn ang="0">
                  <a:pos x="453" y="278"/>
                </a:cxn>
                <a:cxn ang="0">
                  <a:pos x="330" y="563"/>
                </a:cxn>
                <a:cxn ang="0">
                  <a:pos x="31" y="682"/>
                </a:cxn>
                <a:cxn ang="0">
                  <a:pos x="27" y="648"/>
                </a:cxn>
                <a:cxn ang="0">
                  <a:pos x="224" y="573"/>
                </a:cxn>
                <a:cxn ang="0">
                  <a:pos x="314" y="399"/>
                </a:cxn>
                <a:cxn ang="0">
                  <a:pos x="308" y="366"/>
                </a:cxn>
                <a:cxn ang="0">
                  <a:pos x="291" y="354"/>
                </a:cxn>
                <a:cxn ang="0">
                  <a:pos x="243" y="369"/>
                </a:cxn>
                <a:cxn ang="0">
                  <a:pos x="188" y="384"/>
                </a:cxn>
                <a:cxn ang="0">
                  <a:pos x="57" y="333"/>
                </a:cxn>
                <a:cxn ang="0">
                  <a:pos x="0" y="204"/>
                </a:cxn>
                <a:cxn ang="0">
                  <a:pos x="56" y="58"/>
                </a:cxn>
                <a:cxn ang="0">
                  <a:pos x="202" y="0"/>
                </a:cxn>
                <a:cxn ang="0">
                  <a:pos x="382" y="82"/>
                </a:cxn>
              </a:cxnLst>
              <a:rect l="0" t="0" r="r" b="b"/>
              <a:pathLst>
                <a:path w="453" h="682">
                  <a:moveTo>
                    <a:pt x="382" y="82"/>
                  </a:moveTo>
                  <a:cubicBezTo>
                    <a:pt x="429" y="137"/>
                    <a:pt x="453" y="202"/>
                    <a:pt x="453" y="278"/>
                  </a:cubicBezTo>
                  <a:cubicBezTo>
                    <a:pt x="453" y="389"/>
                    <a:pt x="412" y="484"/>
                    <a:pt x="330" y="563"/>
                  </a:cubicBezTo>
                  <a:cubicBezTo>
                    <a:pt x="247" y="642"/>
                    <a:pt x="148" y="682"/>
                    <a:pt x="31" y="682"/>
                  </a:cubicBezTo>
                  <a:cubicBezTo>
                    <a:pt x="27" y="648"/>
                    <a:pt x="27" y="648"/>
                    <a:pt x="27" y="648"/>
                  </a:cubicBezTo>
                  <a:cubicBezTo>
                    <a:pt x="99" y="648"/>
                    <a:pt x="164" y="623"/>
                    <a:pt x="224" y="573"/>
                  </a:cubicBezTo>
                  <a:cubicBezTo>
                    <a:pt x="284" y="522"/>
                    <a:pt x="314" y="464"/>
                    <a:pt x="314" y="399"/>
                  </a:cubicBezTo>
                  <a:cubicBezTo>
                    <a:pt x="314" y="384"/>
                    <a:pt x="312" y="373"/>
                    <a:pt x="308" y="366"/>
                  </a:cubicBezTo>
                  <a:cubicBezTo>
                    <a:pt x="305" y="358"/>
                    <a:pt x="299" y="354"/>
                    <a:pt x="291" y="354"/>
                  </a:cubicBezTo>
                  <a:cubicBezTo>
                    <a:pt x="281" y="354"/>
                    <a:pt x="265" y="359"/>
                    <a:pt x="243" y="369"/>
                  </a:cubicBezTo>
                  <a:cubicBezTo>
                    <a:pt x="222" y="379"/>
                    <a:pt x="203" y="384"/>
                    <a:pt x="188" y="384"/>
                  </a:cubicBezTo>
                  <a:cubicBezTo>
                    <a:pt x="139" y="384"/>
                    <a:pt x="95" y="367"/>
                    <a:pt x="57" y="333"/>
                  </a:cubicBezTo>
                  <a:cubicBezTo>
                    <a:pt x="19" y="299"/>
                    <a:pt x="0" y="256"/>
                    <a:pt x="0" y="204"/>
                  </a:cubicBezTo>
                  <a:cubicBezTo>
                    <a:pt x="0" y="146"/>
                    <a:pt x="19" y="97"/>
                    <a:pt x="56" y="58"/>
                  </a:cubicBezTo>
                  <a:cubicBezTo>
                    <a:pt x="93" y="20"/>
                    <a:pt x="142" y="0"/>
                    <a:pt x="202" y="0"/>
                  </a:cubicBezTo>
                  <a:cubicBezTo>
                    <a:pt x="275" y="0"/>
                    <a:pt x="335" y="27"/>
                    <a:pt x="382" y="82"/>
                  </a:cubicBezTo>
                  <a:close/>
                </a:path>
              </a:pathLst>
            </a:custGeom>
            <a:grpFill/>
            <a:ln w="9525">
              <a:noFill/>
              <a:round/>
              <a:headEnd/>
              <a:tailEnd/>
            </a:ln>
          </p:spPr>
          <p:txBody>
            <a:bodyPr vert="horz" wrap="square" lIns="108000" tIns="108000" rIns="108000" bIns="108000" numCol="1" anchor="t" anchorCtr="0" compatLnSpc="1">
              <a:prstTxWarp prst="textNoShape">
                <a:avLst/>
              </a:prstTxWarp>
            </a:bodyPr>
            <a:lstStyle/>
            <a:p>
              <a:pPr eaLnBrk="0" fontAlgn="base" hangingPunct="0">
                <a:spcBef>
                  <a:spcPts val="600"/>
                </a:spcBef>
                <a:spcAft>
                  <a:spcPts val="0"/>
                </a:spcAft>
              </a:pPr>
              <a:endParaRPr lang="da-DK" sz="1600" dirty="0">
                <a:latin typeface="+mn-lt"/>
                <a:cs typeface="Arial" pitchFamily="34" charset="0"/>
              </a:endParaRPr>
            </a:p>
          </p:txBody>
        </p:sp>
        <p:sp>
          <p:nvSpPr>
            <p:cNvPr id="18" name="Freeform 27"/>
            <p:cNvSpPr>
              <a:spLocks/>
            </p:cNvSpPr>
            <p:nvPr/>
          </p:nvSpPr>
          <p:spPr bwMode="auto">
            <a:xfrm>
              <a:off x="2234" y="190"/>
              <a:ext cx="906" cy="1366"/>
            </a:xfrm>
            <a:custGeom>
              <a:avLst/>
              <a:gdLst/>
              <a:ahLst/>
              <a:cxnLst>
                <a:cxn ang="0">
                  <a:pos x="382" y="82"/>
                </a:cxn>
                <a:cxn ang="0">
                  <a:pos x="202" y="0"/>
                </a:cxn>
                <a:cxn ang="0">
                  <a:pos x="56" y="58"/>
                </a:cxn>
                <a:cxn ang="0">
                  <a:pos x="0" y="204"/>
                </a:cxn>
                <a:cxn ang="0">
                  <a:pos x="57" y="333"/>
                </a:cxn>
                <a:cxn ang="0">
                  <a:pos x="189" y="384"/>
                </a:cxn>
                <a:cxn ang="0">
                  <a:pos x="243" y="369"/>
                </a:cxn>
                <a:cxn ang="0">
                  <a:pos x="292" y="354"/>
                </a:cxn>
                <a:cxn ang="0">
                  <a:pos x="308" y="366"/>
                </a:cxn>
                <a:cxn ang="0">
                  <a:pos x="314" y="399"/>
                </a:cxn>
                <a:cxn ang="0">
                  <a:pos x="224" y="573"/>
                </a:cxn>
                <a:cxn ang="0">
                  <a:pos x="27" y="648"/>
                </a:cxn>
                <a:cxn ang="0">
                  <a:pos x="32" y="682"/>
                </a:cxn>
                <a:cxn ang="0">
                  <a:pos x="330" y="563"/>
                </a:cxn>
                <a:cxn ang="0">
                  <a:pos x="453" y="278"/>
                </a:cxn>
                <a:cxn ang="0">
                  <a:pos x="382" y="82"/>
                </a:cxn>
              </a:cxnLst>
              <a:rect l="0" t="0" r="r" b="b"/>
              <a:pathLst>
                <a:path w="453" h="682">
                  <a:moveTo>
                    <a:pt x="382" y="82"/>
                  </a:moveTo>
                  <a:cubicBezTo>
                    <a:pt x="335" y="27"/>
                    <a:pt x="275" y="0"/>
                    <a:pt x="202" y="0"/>
                  </a:cubicBezTo>
                  <a:cubicBezTo>
                    <a:pt x="142" y="0"/>
                    <a:pt x="94" y="20"/>
                    <a:pt x="56" y="58"/>
                  </a:cubicBezTo>
                  <a:cubicBezTo>
                    <a:pt x="19" y="97"/>
                    <a:pt x="0" y="146"/>
                    <a:pt x="0" y="204"/>
                  </a:cubicBezTo>
                  <a:cubicBezTo>
                    <a:pt x="0" y="256"/>
                    <a:pt x="19" y="299"/>
                    <a:pt x="57" y="333"/>
                  </a:cubicBezTo>
                  <a:cubicBezTo>
                    <a:pt x="95" y="367"/>
                    <a:pt x="139" y="384"/>
                    <a:pt x="189" y="384"/>
                  </a:cubicBezTo>
                  <a:cubicBezTo>
                    <a:pt x="203" y="384"/>
                    <a:pt x="222" y="379"/>
                    <a:pt x="243" y="369"/>
                  </a:cubicBezTo>
                  <a:cubicBezTo>
                    <a:pt x="265" y="359"/>
                    <a:pt x="281" y="354"/>
                    <a:pt x="292" y="354"/>
                  </a:cubicBezTo>
                  <a:cubicBezTo>
                    <a:pt x="299" y="354"/>
                    <a:pt x="305" y="358"/>
                    <a:pt x="308" y="366"/>
                  </a:cubicBezTo>
                  <a:cubicBezTo>
                    <a:pt x="312" y="373"/>
                    <a:pt x="314" y="384"/>
                    <a:pt x="314" y="399"/>
                  </a:cubicBezTo>
                  <a:cubicBezTo>
                    <a:pt x="314" y="464"/>
                    <a:pt x="284" y="522"/>
                    <a:pt x="224" y="573"/>
                  </a:cubicBezTo>
                  <a:cubicBezTo>
                    <a:pt x="165" y="623"/>
                    <a:pt x="99" y="648"/>
                    <a:pt x="27" y="648"/>
                  </a:cubicBezTo>
                  <a:cubicBezTo>
                    <a:pt x="32" y="682"/>
                    <a:pt x="32" y="682"/>
                    <a:pt x="32" y="682"/>
                  </a:cubicBezTo>
                  <a:cubicBezTo>
                    <a:pt x="148" y="682"/>
                    <a:pt x="248" y="642"/>
                    <a:pt x="330" y="563"/>
                  </a:cubicBezTo>
                  <a:cubicBezTo>
                    <a:pt x="412" y="484"/>
                    <a:pt x="453" y="389"/>
                    <a:pt x="453" y="278"/>
                  </a:cubicBezTo>
                  <a:cubicBezTo>
                    <a:pt x="453" y="202"/>
                    <a:pt x="429" y="137"/>
                    <a:pt x="382" y="82"/>
                  </a:cubicBezTo>
                  <a:close/>
                </a:path>
              </a:pathLst>
            </a:custGeom>
            <a:grpFill/>
            <a:ln w="9525">
              <a:noFill/>
              <a:round/>
              <a:headEnd/>
              <a:tailEnd/>
            </a:ln>
          </p:spPr>
          <p:txBody>
            <a:bodyPr vert="horz" wrap="square" lIns="108000" tIns="108000" rIns="108000" bIns="108000" numCol="1" anchor="t" anchorCtr="0" compatLnSpc="1">
              <a:prstTxWarp prst="textNoShape">
                <a:avLst/>
              </a:prstTxWarp>
            </a:bodyPr>
            <a:lstStyle/>
            <a:p>
              <a:pPr eaLnBrk="0" fontAlgn="base" hangingPunct="0">
                <a:spcBef>
                  <a:spcPts val="600"/>
                </a:spcBef>
                <a:spcAft>
                  <a:spcPts val="0"/>
                </a:spcAft>
              </a:pPr>
              <a:endParaRPr lang="da-DK" sz="1600" dirty="0">
                <a:latin typeface="+mn-lt"/>
                <a:cs typeface="Arial" pitchFamily="34" charset="0"/>
              </a:endParaRPr>
            </a:p>
          </p:txBody>
        </p:sp>
      </p:grpSp>
      <p:sp>
        <p:nvSpPr>
          <p:cNvPr id="16" name="Text Placeholder 2"/>
          <p:cNvSpPr txBox="1">
            <a:spLocks/>
          </p:cNvSpPr>
          <p:nvPr/>
        </p:nvSpPr>
        <p:spPr>
          <a:xfrm>
            <a:off x="683760" y="4964648"/>
            <a:ext cx="8107815" cy="1134532"/>
          </a:xfrm>
          <a:prstGeom prst="leftRightArrow">
            <a:avLst>
              <a:gd name="adj1" fmla="val 100000"/>
              <a:gd name="adj2" fmla="val 0"/>
            </a:avLst>
          </a:prstGeom>
          <a:ln>
            <a:noFill/>
          </a:ln>
        </p:spPr>
        <p:txBody>
          <a:bodyPr vert="horz" wrap="square" lIns="0" tIns="72000" rIns="0" bIns="0" rtlCol="0">
            <a:spAutoFit/>
          </a:bodyPr>
          <a:lstStyle/>
          <a:p>
            <a:pPr lvl="0">
              <a:spcBef>
                <a:spcPts val="600"/>
              </a:spcBef>
              <a:spcAft>
                <a:spcPts val="0"/>
              </a:spcAft>
              <a:defRPr/>
            </a:pPr>
            <a:r>
              <a:rPr lang="da-DK" sz="1600" b="0" dirty="0" smtClean="0">
                <a:solidFill>
                  <a:schemeClr val="accent4"/>
                </a:solidFill>
                <a:latin typeface="+mn-lt"/>
                <a:cs typeface="Arial" pitchFamily="34" charset="0"/>
              </a:rPr>
              <a:t>”Plejepersonalet kunne ikke finde ud af at give mig den rigtige medicin/dosering, og en læge ændrede medicinen uden at konferere med mig eller pårørende. Selv da jeg fik min egen medicin hjemmefra var doseringen forkert.”</a:t>
            </a:r>
          </a:p>
          <a:p>
            <a:pPr lvl="0" algn="r">
              <a:spcBef>
                <a:spcPts val="600"/>
              </a:spcBef>
              <a:spcAft>
                <a:spcPts val="0"/>
              </a:spcAft>
              <a:defRPr/>
            </a:pPr>
            <a:r>
              <a:rPr lang="da-DK" sz="1600" b="0" i="1" dirty="0" smtClean="0">
                <a:solidFill>
                  <a:schemeClr val="accent4"/>
                </a:solidFill>
                <a:latin typeface="+mn-lt"/>
                <a:cs typeface="Arial" pitchFamily="34" charset="0"/>
              </a:rPr>
              <a:t>Indlagt patient</a:t>
            </a:r>
          </a:p>
        </p:txBody>
      </p:sp>
      <p:sp>
        <p:nvSpPr>
          <p:cNvPr id="19" name="TextBox 7"/>
          <p:cNvSpPr txBox="1"/>
          <p:nvPr/>
        </p:nvSpPr>
        <p:spPr>
          <a:xfrm>
            <a:off x="335024" y="6353299"/>
            <a:ext cx="4541776" cy="261610"/>
          </a:xfrm>
          <a:prstGeom prst="rect">
            <a:avLst/>
          </a:prstGeom>
          <a:noFill/>
        </p:spPr>
        <p:txBody>
          <a:bodyPr wrap="square" rtlCol="0">
            <a:spAutoFit/>
          </a:bodyPr>
          <a:lstStyle/>
          <a:p>
            <a:pPr eaLnBrk="0" hangingPunct="0">
              <a:spcBef>
                <a:spcPct val="30000"/>
              </a:spcBef>
              <a:defRPr/>
            </a:pPr>
            <a:r>
              <a:rPr lang="da-DK" sz="1100" b="0" kern="0" dirty="0">
                <a:cs typeface="Times New Roman" panose="02020603050405020304" pitchFamily="18" charset="0"/>
              </a:rPr>
              <a:t>Kilde: Den Landsdækkende Undersøgelse af Patientoplevelser (2013)</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261931" y="578439"/>
            <a:ext cx="8659018" cy="5661502"/>
          </a:xfrm>
          <a:prstGeom prst="rect">
            <a:avLst/>
          </a:prstGeom>
        </p:spPr>
      </p:pic>
    </p:spTree>
    <p:extLst>
      <p:ext uri="{BB962C8B-B14F-4D97-AF65-F5344CB8AC3E}">
        <p14:creationId xmlns:p14="http://schemas.microsoft.com/office/powerpoint/2010/main" val="2671412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idx="4294967295"/>
          </p:nvPr>
        </p:nvSpPr>
        <p:spPr>
          <a:xfrm>
            <a:off x="2683379" y="2068082"/>
            <a:ext cx="4460905" cy="1213503"/>
          </a:xfrm>
        </p:spPr>
        <p:txBody>
          <a:bodyPr/>
          <a:lstStyle/>
          <a:p>
            <a:pPr eaLnBrk="1" hangingPunct="1"/>
            <a:r>
              <a:rPr lang="sv-SE" sz="2000" dirty="0" smtClean="0">
                <a:solidFill>
                  <a:schemeClr val="bg1"/>
                </a:solidFill>
              </a:rPr>
              <a:t/>
            </a:r>
            <a:br>
              <a:rPr lang="sv-SE" sz="2000" dirty="0" smtClean="0">
                <a:solidFill>
                  <a:schemeClr val="bg1"/>
                </a:solidFill>
              </a:rPr>
            </a:br>
            <a:r>
              <a:rPr lang="sv-SE" dirty="0" smtClean="0">
                <a:solidFill>
                  <a:schemeClr val="bg1"/>
                </a:solidFill>
              </a:rPr>
              <a:t>PROM indikatorer</a:t>
            </a:r>
            <a:r>
              <a:rPr lang="sv-SE" sz="2000" dirty="0" smtClean="0">
                <a:solidFill>
                  <a:schemeClr val="bg1"/>
                </a:solidFill>
              </a:rPr>
              <a:t/>
            </a:r>
            <a:br>
              <a:rPr lang="sv-SE" sz="2000" dirty="0" smtClean="0">
                <a:solidFill>
                  <a:schemeClr val="bg1"/>
                </a:solidFill>
              </a:rPr>
            </a:br>
            <a:r>
              <a:rPr lang="sv-SE" sz="1800" dirty="0" err="1" smtClean="0">
                <a:solidFill>
                  <a:schemeClr val="bg1"/>
                </a:solidFill>
              </a:rPr>
              <a:t>Anvendelse</a:t>
            </a:r>
            <a:r>
              <a:rPr lang="sv-SE" sz="1800" dirty="0" smtClean="0">
                <a:solidFill>
                  <a:schemeClr val="bg1"/>
                </a:solidFill>
              </a:rPr>
              <a:t> </a:t>
            </a:r>
            <a:r>
              <a:rPr lang="sv-SE" sz="1800" dirty="0" err="1" smtClean="0">
                <a:solidFill>
                  <a:schemeClr val="bg1"/>
                </a:solidFill>
              </a:rPr>
              <a:t>af</a:t>
            </a:r>
            <a:r>
              <a:rPr lang="sv-SE" sz="1800" dirty="0" smtClean="0">
                <a:solidFill>
                  <a:schemeClr val="bg1"/>
                </a:solidFill>
              </a:rPr>
              <a:t> </a:t>
            </a:r>
            <a:r>
              <a:rPr lang="sv-SE" sz="1800" dirty="0" err="1" smtClean="0">
                <a:solidFill>
                  <a:schemeClr val="bg1"/>
                </a:solidFill>
              </a:rPr>
              <a:t>prognoseværktøjet</a:t>
            </a:r>
            <a:r>
              <a:rPr lang="sv-SE" sz="1800" dirty="0" smtClean="0">
                <a:solidFill>
                  <a:schemeClr val="bg1"/>
                </a:solidFill>
              </a:rPr>
              <a:t> Oxford </a:t>
            </a:r>
            <a:r>
              <a:rPr lang="sv-SE" sz="1800" dirty="0" err="1" smtClean="0">
                <a:solidFill>
                  <a:schemeClr val="bg1"/>
                </a:solidFill>
              </a:rPr>
              <a:t>Knee</a:t>
            </a:r>
            <a:r>
              <a:rPr lang="sv-SE" sz="1800" dirty="0" smtClean="0">
                <a:solidFill>
                  <a:schemeClr val="bg1"/>
                </a:solidFill>
              </a:rPr>
              <a:t> Score</a:t>
            </a:r>
            <a:r>
              <a:rPr lang="sv-SE" sz="2000" dirty="0" smtClean="0">
                <a:solidFill>
                  <a:schemeClr val="bg1"/>
                </a:solidFill>
              </a:rPr>
              <a:t/>
            </a:r>
            <a:br>
              <a:rPr lang="sv-SE" sz="2000" dirty="0" smtClean="0">
                <a:solidFill>
                  <a:schemeClr val="bg1"/>
                </a:solidFill>
              </a:rPr>
            </a:br>
            <a:r>
              <a:rPr lang="sv-SE" sz="2000" dirty="0" smtClean="0">
                <a:solidFill>
                  <a:schemeClr val="bg1"/>
                </a:solidFill>
              </a:rPr>
              <a:t/>
            </a:r>
            <a:br>
              <a:rPr lang="sv-SE" sz="2000" dirty="0" smtClean="0">
                <a:solidFill>
                  <a:schemeClr val="bg1"/>
                </a:solidFill>
              </a:rPr>
            </a:br>
            <a:r>
              <a:rPr lang="sv-SE" sz="2000" b="0" dirty="0" smtClean="0">
                <a:solidFill>
                  <a:schemeClr val="bg1"/>
                </a:solidFill>
              </a:rPr>
              <a:t/>
            </a:r>
            <a:br>
              <a:rPr lang="sv-SE" sz="2000" b="0" dirty="0" smtClean="0">
                <a:solidFill>
                  <a:schemeClr val="bg1"/>
                </a:solidFill>
              </a:rPr>
            </a:br>
            <a:r>
              <a:rPr lang="sv-SE" sz="2000" dirty="0" smtClean="0">
                <a:solidFill>
                  <a:schemeClr val="bg1"/>
                </a:solidFill>
              </a:rPr>
              <a:t/>
            </a:r>
            <a:br>
              <a:rPr lang="sv-SE" sz="2000" dirty="0" smtClean="0">
                <a:solidFill>
                  <a:schemeClr val="bg1"/>
                </a:solidFill>
              </a:rPr>
            </a:br>
            <a:r>
              <a:rPr lang="sv-SE" sz="2000" dirty="0" smtClean="0">
                <a:solidFill>
                  <a:schemeClr val="bg1"/>
                </a:solidFill>
              </a:rPr>
              <a:t/>
            </a:r>
            <a:br>
              <a:rPr lang="sv-SE" sz="2000" dirty="0" smtClean="0">
                <a:solidFill>
                  <a:schemeClr val="bg1"/>
                </a:solidFill>
              </a:rPr>
            </a:br>
            <a:r>
              <a:rPr lang="sv-SE" sz="2000" dirty="0" smtClean="0">
                <a:solidFill>
                  <a:schemeClr val="bg1"/>
                </a:solidFill>
              </a:rPr>
              <a:t/>
            </a:r>
            <a:br>
              <a:rPr lang="sv-SE" sz="2000" dirty="0" smtClean="0">
                <a:solidFill>
                  <a:schemeClr val="bg1"/>
                </a:solidFill>
              </a:rPr>
            </a:br>
            <a:endParaRPr lang="da-DK" sz="1600" dirty="0" smtClean="0">
              <a:solidFill>
                <a:schemeClr val="bg1"/>
              </a:solidFill>
            </a:endParaRPr>
          </a:p>
        </p:txBody>
      </p:sp>
    </p:spTree>
    <p:extLst>
      <p:ext uri="{BB962C8B-B14F-4D97-AF65-F5344CB8AC3E}">
        <p14:creationId xmlns:p14="http://schemas.microsoft.com/office/powerpoint/2010/main" val="7881815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871531" y="1224121"/>
            <a:ext cx="4503632" cy="5031400"/>
          </a:xfrm>
          <a:prstGeom prst="rect">
            <a:avLst/>
          </a:prstGeom>
        </p:spPr>
      </p:pic>
      <p:sp>
        <p:nvSpPr>
          <p:cNvPr id="4" name="Tekstfelt 3"/>
          <p:cNvSpPr txBox="1"/>
          <p:nvPr/>
        </p:nvSpPr>
        <p:spPr>
          <a:xfrm>
            <a:off x="418744" y="264920"/>
            <a:ext cx="6528987" cy="877163"/>
          </a:xfrm>
          <a:prstGeom prst="rect">
            <a:avLst/>
          </a:prstGeom>
          <a:noFill/>
        </p:spPr>
        <p:txBody>
          <a:bodyPr wrap="square" rtlCol="0">
            <a:spAutoFit/>
          </a:bodyPr>
          <a:lstStyle/>
          <a:p>
            <a:r>
              <a:rPr lang="da-DK" sz="1700" b="0" dirty="0">
                <a:solidFill>
                  <a:schemeClr val="tx2"/>
                </a:solidFill>
                <a:latin typeface="+mj-lt"/>
              </a:rPr>
              <a:t>Prognoseværktøjet viser patientens nuværende OKS og forventet OKS efter 12 måneder, samt lignende patienters udvikling før og efter operation. </a:t>
            </a:r>
          </a:p>
        </p:txBody>
      </p:sp>
    </p:spTree>
    <p:extLst>
      <p:ext uri="{BB962C8B-B14F-4D97-AF65-F5344CB8AC3E}">
        <p14:creationId xmlns:p14="http://schemas.microsoft.com/office/powerpoint/2010/main" val="640471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786213" y="1262858"/>
            <a:ext cx="7417750" cy="4971134"/>
          </a:xfrm>
          <a:prstGeom prst="rect">
            <a:avLst/>
          </a:prstGeom>
        </p:spPr>
      </p:pic>
      <p:sp>
        <p:nvSpPr>
          <p:cNvPr id="3" name="Tekstfelt 2"/>
          <p:cNvSpPr txBox="1"/>
          <p:nvPr/>
        </p:nvSpPr>
        <p:spPr>
          <a:xfrm>
            <a:off x="786213" y="418744"/>
            <a:ext cx="6400800" cy="646331"/>
          </a:xfrm>
          <a:prstGeom prst="rect">
            <a:avLst/>
          </a:prstGeom>
          <a:noFill/>
        </p:spPr>
        <p:txBody>
          <a:bodyPr wrap="square" rtlCol="0">
            <a:spAutoFit/>
          </a:bodyPr>
          <a:lstStyle/>
          <a:p>
            <a:r>
              <a:rPr lang="da-DK" sz="1800" b="0" dirty="0">
                <a:latin typeface="+mj-lt"/>
              </a:rPr>
              <a:t>Prognoseværktøjet viser forventet fremgang på de enkelte spørgsmål 12 måneder efter operation. </a:t>
            </a:r>
            <a:endParaRPr lang="da-DK" sz="1800" dirty="0">
              <a:latin typeface="+mj-lt"/>
            </a:endParaRPr>
          </a:p>
        </p:txBody>
      </p:sp>
    </p:spTree>
    <p:extLst>
      <p:ext uri="{BB962C8B-B14F-4D97-AF65-F5344CB8AC3E}">
        <p14:creationId xmlns:p14="http://schemas.microsoft.com/office/powerpoint/2010/main" val="1003532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Vi ser ofte disse tre mål, som adskilte og med uafhængige initiativer</a:t>
            </a:r>
            <a:endParaRPr lang="da-DK" sz="2000" dirty="0"/>
          </a:p>
        </p:txBody>
      </p:sp>
      <p:sp>
        <p:nvSpPr>
          <p:cNvPr id="4" name="Magnetplate 3"/>
          <p:cNvSpPr>
            <a:spLocks/>
          </p:cNvSpPr>
          <p:nvPr/>
        </p:nvSpPr>
        <p:spPr bwMode="auto">
          <a:xfrm>
            <a:off x="3434938" y="1323975"/>
            <a:ext cx="2244436" cy="2618982"/>
          </a:xfrm>
          <a:prstGeom prst="flowChartMagneticDisk">
            <a:avLst/>
          </a:prstGeom>
          <a:solidFill>
            <a:schemeClr val="accent5">
              <a:lumMod val="20000"/>
              <a:lumOff val="80000"/>
            </a:schemeClr>
          </a:solidFill>
          <a:ln w="9525"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a:spcBef>
                <a:spcPts val="600"/>
              </a:spcBef>
              <a:spcAft>
                <a:spcPts val="0"/>
              </a:spcAft>
            </a:pPr>
            <a:r>
              <a:rPr lang="da-DK" sz="1600" dirty="0">
                <a:solidFill>
                  <a:srgbClr val="000000"/>
                </a:solidFill>
                <a:latin typeface="+mn-lt"/>
              </a:rPr>
              <a:t>Sundhedstilstand </a:t>
            </a:r>
          </a:p>
        </p:txBody>
      </p:sp>
      <p:sp>
        <p:nvSpPr>
          <p:cNvPr id="5" name="Magnetplate 4"/>
          <p:cNvSpPr/>
          <p:nvPr/>
        </p:nvSpPr>
        <p:spPr bwMode="auto">
          <a:xfrm>
            <a:off x="674915" y="1323975"/>
            <a:ext cx="2244436" cy="2618982"/>
          </a:xfrm>
          <a:prstGeom prst="flowChartMagneticDisk">
            <a:avLst/>
          </a:prstGeom>
          <a:solidFill>
            <a:schemeClr val="accent5">
              <a:lumMod val="20000"/>
              <a:lumOff val="80000"/>
            </a:schemeClr>
          </a:solidFill>
          <a:ln w="9525"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a:spcBef>
                <a:spcPts val="600"/>
              </a:spcBef>
              <a:spcAft>
                <a:spcPts val="0"/>
              </a:spcAft>
            </a:pPr>
            <a:r>
              <a:rPr lang="da-DK" sz="1600" dirty="0" smtClean="0">
                <a:solidFill>
                  <a:srgbClr val="000000"/>
                </a:solidFill>
                <a:latin typeface="+mn-lt"/>
              </a:rPr>
              <a:t>Patientoplevet kvalitet </a:t>
            </a:r>
            <a:endParaRPr lang="da-DK" sz="1600" dirty="0">
              <a:solidFill>
                <a:srgbClr val="000000"/>
              </a:solidFill>
              <a:latin typeface="+mn-lt"/>
            </a:endParaRPr>
          </a:p>
        </p:txBody>
      </p:sp>
      <p:sp>
        <p:nvSpPr>
          <p:cNvPr id="6" name="Magnetplate 5"/>
          <p:cNvSpPr>
            <a:spLocks/>
          </p:cNvSpPr>
          <p:nvPr/>
        </p:nvSpPr>
        <p:spPr bwMode="auto">
          <a:xfrm>
            <a:off x="6194961" y="1323975"/>
            <a:ext cx="2244436" cy="2618982"/>
          </a:xfrm>
          <a:prstGeom prst="flowChartMagneticDisk">
            <a:avLst/>
          </a:prstGeom>
          <a:solidFill>
            <a:schemeClr val="accent5">
              <a:lumMod val="20000"/>
              <a:lumOff val="80000"/>
            </a:schemeClr>
          </a:solidFill>
          <a:ln w="9525"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a:spcBef>
                <a:spcPts val="600"/>
              </a:spcBef>
              <a:spcAft>
                <a:spcPts val="0"/>
              </a:spcAft>
            </a:pPr>
            <a:r>
              <a:rPr lang="da-DK" sz="1600" dirty="0">
                <a:solidFill>
                  <a:srgbClr val="000000"/>
                </a:solidFill>
                <a:latin typeface="+mn-lt"/>
              </a:rPr>
              <a:t>Sundhedsudgifter pr. </a:t>
            </a:r>
            <a:r>
              <a:rPr lang="da-DK" sz="1600" dirty="0" smtClean="0">
                <a:solidFill>
                  <a:srgbClr val="000000"/>
                </a:solidFill>
                <a:latin typeface="+mn-lt"/>
              </a:rPr>
              <a:t>indbygger</a:t>
            </a:r>
            <a:endParaRPr lang="da-DK" sz="1600" dirty="0">
              <a:solidFill>
                <a:srgbClr val="000000"/>
              </a:solidFill>
              <a:latin typeface="+mn-lt"/>
            </a:endParaRPr>
          </a:p>
        </p:txBody>
      </p:sp>
      <p:grpSp>
        <p:nvGrpSpPr>
          <p:cNvPr id="24" name="Group 23"/>
          <p:cNvGrpSpPr/>
          <p:nvPr/>
        </p:nvGrpSpPr>
        <p:grpSpPr>
          <a:xfrm>
            <a:off x="1677121" y="4449113"/>
            <a:ext cx="5760070" cy="1691337"/>
            <a:chOff x="361950" y="4518522"/>
            <a:chExt cx="5760070" cy="1691337"/>
          </a:xfrm>
        </p:grpSpPr>
        <p:cxnSp>
          <p:nvCxnSpPr>
            <p:cNvPr id="8" name="AutoShape 28"/>
            <p:cNvCxnSpPr>
              <a:cxnSpLocks noChangeShapeType="1"/>
              <a:stCxn id="12" idx="2"/>
              <a:endCxn id="12" idx="0"/>
            </p:cNvCxnSpPr>
            <p:nvPr/>
          </p:nvCxnSpPr>
          <p:spPr bwMode="auto">
            <a:xfrm>
              <a:off x="683762" y="4582884"/>
              <a:ext cx="5438258" cy="0"/>
            </a:xfrm>
            <a:prstGeom prst="straightConnector1">
              <a:avLst/>
            </a:prstGeom>
            <a:noFill/>
            <a:ln w="9525">
              <a:solidFill>
                <a:schemeClr val="accent4"/>
              </a:solidFill>
              <a:round/>
              <a:headEnd/>
              <a:tailEnd/>
            </a:ln>
            <a:effectLst/>
          </p:spPr>
        </p:cxnSp>
        <p:grpSp>
          <p:nvGrpSpPr>
            <p:cNvPr id="9" name="Group 25"/>
            <p:cNvGrpSpPr>
              <a:grpSpLocks/>
            </p:cNvGrpSpPr>
            <p:nvPr/>
          </p:nvGrpSpPr>
          <p:grpSpPr bwMode="auto">
            <a:xfrm>
              <a:off x="361950" y="4518522"/>
              <a:ext cx="247435" cy="175922"/>
              <a:chOff x="1212" y="190"/>
              <a:chExt cx="1928" cy="1366"/>
            </a:xfrm>
            <a:solidFill>
              <a:schemeClr val="accent4"/>
            </a:solidFill>
          </p:grpSpPr>
          <p:sp>
            <p:nvSpPr>
              <p:cNvPr id="10" name="Freeform 26"/>
              <p:cNvSpPr>
                <a:spLocks/>
              </p:cNvSpPr>
              <p:nvPr/>
            </p:nvSpPr>
            <p:spPr bwMode="auto">
              <a:xfrm>
                <a:off x="1212" y="190"/>
                <a:ext cx="906" cy="1366"/>
              </a:xfrm>
              <a:custGeom>
                <a:avLst/>
                <a:gdLst/>
                <a:ahLst/>
                <a:cxnLst>
                  <a:cxn ang="0">
                    <a:pos x="382" y="82"/>
                  </a:cxn>
                  <a:cxn ang="0">
                    <a:pos x="453" y="278"/>
                  </a:cxn>
                  <a:cxn ang="0">
                    <a:pos x="330" y="563"/>
                  </a:cxn>
                  <a:cxn ang="0">
                    <a:pos x="31" y="682"/>
                  </a:cxn>
                  <a:cxn ang="0">
                    <a:pos x="27" y="648"/>
                  </a:cxn>
                  <a:cxn ang="0">
                    <a:pos x="224" y="573"/>
                  </a:cxn>
                  <a:cxn ang="0">
                    <a:pos x="314" y="399"/>
                  </a:cxn>
                  <a:cxn ang="0">
                    <a:pos x="308" y="366"/>
                  </a:cxn>
                  <a:cxn ang="0">
                    <a:pos x="291" y="354"/>
                  </a:cxn>
                  <a:cxn ang="0">
                    <a:pos x="243" y="369"/>
                  </a:cxn>
                  <a:cxn ang="0">
                    <a:pos x="188" y="384"/>
                  </a:cxn>
                  <a:cxn ang="0">
                    <a:pos x="57" y="333"/>
                  </a:cxn>
                  <a:cxn ang="0">
                    <a:pos x="0" y="204"/>
                  </a:cxn>
                  <a:cxn ang="0">
                    <a:pos x="56" y="58"/>
                  </a:cxn>
                  <a:cxn ang="0">
                    <a:pos x="202" y="0"/>
                  </a:cxn>
                  <a:cxn ang="0">
                    <a:pos x="382" y="82"/>
                  </a:cxn>
                </a:cxnLst>
                <a:rect l="0" t="0" r="r" b="b"/>
                <a:pathLst>
                  <a:path w="453" h="682">
                    <a:moveTo>
                      <a:pt x="382" y="82"/>
                    </a:moveTo>
                    <a:cubicBezTo>
                      <a:pt x="429" y="137"/>
                      <a:pt x="453" y="202"/>
                      <a:pt x="453" y="278"/>
                    </a:cubicBezTo>
                    <a:cubicBezTo>
                      <a:pt x="453" y="389"/>
                      <a:pt x="412" y="484"/>
                      <a:pt x="330" y="563"/>
                    </a:cubicBezTo>
                    <a:cubicBezTo>
                      <a:pt x="247" y="642"/>
                      <a:pt x="148" y="682"/>
                      <a:pt x="31" y="682"/>
                    </a:cubicBezTo>
                    <a:cubicBezTo>
                      <a:pt x="27" y="648"/>
                      <a:pt x="27" y="648"/>
                      <a:pt x="27" y="648"/>
                    </a:cubicBezTo>
                    <a:cubicBezTo>
                      <a:pt x="99" y="648"/>
                      <a:pt x="164" y="623"/>
                      <a:pt x="224" y="573"/>
                    </a:cubicBezTo>
                    <a:cubicBezTo>
                      <a:pt x="284" y="522"/>
                      <a:pt x="314" y="464"/>
                      <a:pt x="314" y="399"/>
                    </a:cubicBezTo>
                    <a:cubicBezTo>
                      <a:pt x="314" y="384"/>
                      <a:pt x="312" y="373"/>
                      <a:pt x="308" y="366"/>
                    </a:cubicBezTo>
                    <a:cubicBezTo>
                      <a:pt x="305" y="358"/>
                      <a:pt x="299" y="354"/>
                      <a:pt x="291" y="354"/>
                    </a:cubicBezTo>
                    <a:cubicBezTo>
                      <a:pt x="281" y="354"/>
                      <a:pt x="265" y="359"/>
                      <a:pt x="243" y="369"/>
                    </a:cubicBezTo>
                    <a:cubicBezTo>
                      <a:pt x="222" y="379"/>
                      <a:pt x="203" y="384"/>
                      <a:pt x="188" y="384"/>
                    </a:cubicBezTo>
                    <a:cubicBezTo>
                      <a:pt x="139" y="384"/>
                      <a:pt x="95" y="367"/>
                      <a:pt x="57" y="333"/>
                    </a:cubicBezTo>
                    <a:cubicBezTo>
                      <a:pt x="19" y="299"/>
                      <a:pt x="0" y="256"/>
                      <a:pt x="0" y="204"/>
                    </a:cubicBezTo>
                    <a:cubicBezTo>
                      <a:pt x="0" y="146"/>
                      <a:pt x="19" y="97"/>
                      <a:pt x="56" y="58"/>
                    </a:cubicBezTo>
                    <a:cubicBezTo>
                      <a:pt x="93" y="20"/>
                      <a:pt x="142" y="0"/>
                      <a:pt x="202" y="0"/>
                    </a:cubicBezTo>
                    <a:cubicBezTo>
                      <a:pt x="275" y="0"/>
                      <a:pt x="335" y="27"/>
                      <a:pt x="382" y="82"/>
                    </a:cubicBezTo>
                    <a:close/>
                  </a:path>
                </a:pathLst>
              </a:custGeom>
              <a:grpFill/>
              <a:ln w="9525">
                <a:noFill/>
                <a:round/>
                <a:headEnd/>
                <a:tailEnd/>
              </a:ln>
            </p:spPr>
            <p:txBody>
              <a:bodyPr vert="horz" wrap="square" lIns="108000" tIns="108000" rIns="108000" bIns="108000" numCol="1" anchor="t" anchorCtr="0" compatLnSpc="1">
                <a:prstTxWarp prst="textNoShape">
                  <a:avLst/>
                </a:prstTxWarp>
              </a:bodyPr>
              <a:lstStyle/>
              <a:p>
                <a:pPr eaLnBrk="0" fontAlgn="base" hangingPunct="0">
                  <a:spcBef>
                    <a:spcPts val="600"/>
                  </a:spcBef>
                  <a:spcAft>
                    <a:spcPts val="0"/>
                  </a:spcAft>
                </a:pPr>
                <a:endParaRPr lang="da-DK" sz="1600" dirty="0">
                  <a:latin typeface="+mn-lt"/>
                  <a:cs typeface="Arial" pitchFamily="34" charset="0"/>
                </a:endParaRPr>
              </a:p>
            </p:txBody>
          </p:sp>
          <p:sp>
            <p:nvSpPr>
              <p:cNvPr id="11" name="Freeform 27"/>
              <p:cNvSpPr>
                <a:spLocks/>
              </p:cNvSpPr>
              <p:nvPr/>
            </p:nvSpPr>
            <p:spPr bwMode="auto">
              <a:xfrm>
                <a:off x="2234" y="190"/>
                <a:ext cx="906" cy="1366"/>
              </a:xfrm>
              <a:custGeom>
                <a:avLst/>
                <a:gdLst/>
                <a:ahLst/>
                <a:cxnLst>
                  <a:cxn ang="0">
                    <a:pos x="382" y="82"/>
                  </a:cxn>
                  <a:cxn ang="0">
                    <a:pos x="202" y="0"/>
                  </a:cxn>
                  <a:cxn ang="0">
                    <a:pos x="56" y="58"/>
                  </a:cxn>
                  <a:cxn ang="0">
                    <a:pos x="0" y="204"/>
                  </a:cxn>
                  <a:cxn ang="0">
                    <a:pos x="57" y="333"/>
                  </a:cxn>
                  <a:cxn ang="0">
                    <a:pos x="189" y="384"/>
                  </a:cxn>
                  <a:cxn ang="0">
                    <a:pos x="243" y="369"/>
                  </a:cxn>
                  <a:cxn ang="0">
                    <a:pos x="292" y="354"/>
                  </a:cxn>
                  <a:cxn ang="0">
                    <a:pos x="308" y="366"/>
                  </a:cxn>
                  <a:cxn ang="0">
                    <a:pos x="314" y="399"/>
                  </a:cxn>
                  <a:cxn ang="0">
                    <a:pos x="224" y="573"/>
                  </a:cxn>
                  <a:cxn ang="0">
                    <a:pos x="27" y="648"/>
                  </a:cxn>
                  <a:cxn ang="0">
                    <a:pos x="32" y="682"/>
                  </a:cxn>
                  <a:cxn ang="0">
                    <a:pos x="330" y="563"/>
                  </a:cxn>
                  <a:cxn ang="0">
                    <a:pos x="453" y="278"/>
                  </a:cxn>
                  <a:cxn ang="0">
                    <a:pos x="382" y="82"/>
                  </a:cxn>
                </a:cxnLst>
                <a:rect l="0" t="0" r="r" b="b"/>
                <a:pathLst>
                  <a:path w="453" h="682">
                    <a:moveTo>
                      <a:pt x="382" y="82"/>
                    </a:moveTo>
                    <a:cubicBezTo>
                      <a:pt x="335" y="27"/>
                      <a:pt x="275" y="0"/>
                      <a:pt x="202" y="0"/>
                    </a:cubicBezTo>
                    <a:cubicBezTo>
                      <a:pt x="142" y="0"/>
                      <a:pt x="94" y="20"/>
                      <a:pt x="56" y="58"/>
                    </a:cubicBezTo>
                    <a:cubicBezTo>
                      <a:pt x="19" y="97"/>
                      <a:pt x="0" y="146"/>
                      <a:pt x="0" y="204"/>
                    </a:cubicBezTo>
                    <a:cubicBezTo>
                      <a:pt x="0" y="256"/>
                      <a:pt x="19" y="299"/>
                      <a:pt x="57" y="333"/>
                    </a:cubicBezTo>
                    <a:cubicBezTo>
                      <a:pt x="95" y="367"/>
                      <a:pt x="139" y="384"/>
                      <a:pt x="189" y="384"/>
                    </a:cubicBezTo>
                    <a:cubicBezTo>
                      <a:pt x="203" y="384"/>
                      <a:pt x="222" y="379"/>
                      <a:pt x="243" y="369"/>
                    </a:cubicBezTo>
                    <a:cubicBezTo>
                      <a:pt x="265" y="359"/>
                      <a:pt x="281" y="354"/>
                      <a:pt x="292" y="354"/>
                    </a:cubicBezTo>
                    <a:cubicBezTo>
                      <a:pt x="299" y="354"/>
                      <a:pt x="305" y="358"/>
                      <a:pt x="308" y="366"/>
                    </a:cubicBezTo>
                    <a:cubicBezTo>
                      <a:pt x="312" y="373"/>
                      <a:pt x="314" y="384"/>
                      <a:pt x="314" y="399"/>
                    </a:cubicBezTo>
                    <a:cubicBezTo>
                      <a:pt x="314" y="464"/>
                      <a:pt x="284" y="522"/>
                      <a:pt x="224" y="573"/>
                    </a:cubicBezTo>
                    <a:cubicBezTo>
                      <a:pt x="165" y="623"/>
                      <a:pt x="99" y="648"/>
                      <a:pt x="27" y="648"/>
                    </a:cubicBezTo>
                    <a:cubicBezTo>
                      <a:pt x="32" y="682"/>
                      <a:pt x="32" y="682"/>
                      <a:pt x="32" y="682"/>
                    </a:cubicBezTo>
                    <a:cubicBezTo>
                      <a:pt x="148" y="682"/>
                      <a:pt x="248" y="642"/>
                      <a:pt x="330" y="563"/>
                    </a:cubicBezTo>
                    <a:cubicBezTo>
                      <a:pt x="412" y="484"/>
                      <a:pt x="453" y="389"/>
                      <a:pt x="453" y="278"/>
                    </a:cubicBezTo>
                    <a:cubicBezTo>
                      <a:pt x="453" y="202"/>
                      <a:pt x="429" y="137"/>
                      <a:pt x="382" y="82"/>
                    </a:cubicBezTo>
                    <a:close/>
                  </a:path>
                </a:pathLst>
              </a:custGeom>
              <a:grpFill/>
              <a:ln w="9525">
                <a:noFill/>
                <a:round/>
                <a:headEnd/>
                <a:tailEnd/>
              </a:ln>
            </p:spPr>
            <p:txBody>
              <a:bodyPr vert="horz" wrap="square" lIns="108000" tIns="108000" rIns="108000" bIns="108000" numCol="1" anchor="t" anchorCtr="0" compatLnSpc="1">
                <a:prstTxWarp prst="textNoShape">
                  <a:avLst/>
                </a:prstTxWarp>
              </a:bodyPr>
              <a:lstStyle/>
              <a:p>
                <a:pPr eaLnBrk="0" fontAlgn="base" hangingPunct="0">
                  <a:spcBef>
                    <a:spcPts val="600"/>
                  </a:spcBef>
                  <a:spcAft>
                    <a:spcPts val="0"/>
                  </a:spcAft>
                </a:pPr>
                <a:endParaRPr lang="da-DK" sz="1600" dirty="0">
                  <a:latin typeface="+mn-lt"/>
                  <a:cs typeface="Arial" pitchFamily="34" charset="0"/>
                </a:endParaRPr>
              </a:p>
            </p:txBody>
          </p:sp>
        </p:grpSp>
        <p:sp>
          <p:nvSpPr>
            <p:cNvPr id="12" name="Text Placeholder 2"/>
            <p:cNvSpPr txBox="1">
              <a:spLocks/>
            </p:cNvSpPr>
            <p:nvPr/>
          </p:nvSpPr>
          <p:spPr>
            <a:xfrm>
              <a:off x="683762" y="4582884"/>
              <a:ext cx="5438258" cy="1626975"/>
            </a:xfrm>
            <a:prstGeom prst="leftRightArrow">
              <a:avLst>
                <a:gd name="adj1" fmla="val 100000"/>
                <a:gd name="adj2" fmla="val 0"/>
              </a:avLst>
            </a:prstGeom>
            <a:ln>
              <a:noFill/>
            </a:ln>
          </p:spPr>
          <p:txBody>
            <a:bodyPr vert="horz" wrap="square" lIns="0" tIns="72000" rIns="0" bIns="0" rtlCol="0">
              <a:spAutoFit/>
            </a:bodyPr>
            <a:lstStyle/>
            <a:p>
              <a:pPr lvl="0">
                <a:spcBef>
                  <a:spcPts val="600"/>
                </a:spcBef>
                <a:spcAft>
                  <a:spcPts val="0"/>
                </a:spcAft>
                <a:defRPr/>
              </a:pPr>
              <a:r>
                <a:rPr lang="da-DK" sz="1600" b="0" dirty="0" smtClean="0">
                  <a:solidFill>
                    <a:schemeClr val="accent4"/>
                  </a:solidFill>
                  <a:latin typeface="+mn-lt"/>
                  <a:cs typeface="Arial" pitchFamily="34" charset="0"/>
                </a:rPr>
                <a:t>“The </a:t>
              </a:r>
              <a:r>
                <a:rPr lang="da-DK" sz="1600" b="0" dirty="0" err="1" smtClean="0">
                  <a:solidFill>
                    <a:schemeClr val="accent4"/>
                  </a:solidFill>
                  <a:latin typeface="+mn-lt"/>
                  <a:cs typeface="Arial" pitchFamily="34" charset="0"/>
                </a:rPr>
                <a:t>root</a:t>
              </a:r>
              <a:r>
                <a:rPr lang="da-DK" sz="1600" b="0" dirty="0" smtClean="0">
                  <a:solidFill>
                    <a:schemeClr val="accent4"/>
                  </a:solidFill>
                  <a:latin typeface="+mn-lt"/>
                  <a:cs typeface="Arial" pitchFamily="34" charset="0"/>
                </a:rPr>
                <a:t> of the problem in </a:t>
              </a:r>
              <a:r>
                <a:rPr lang="da-DK" sz="1600" b="0" dirty="0" err="1" smtClean="0">
                  <a:solidFill>
                    <a:schemeClr val="accent4"/>
                  </a:solidFill>
                  <a:latin typeface="+mn-lt"/>
                  <a:cs typeface="Arial" pitchFamily="34" charset="0"/>
                </a:rPr>
                <a:t>health</a:t>
              </a:r>
              <a:r>
                <a:rPr lang="da-DK" sz="1600" b="0" dirty="0" smtClean="0">
                  <a:solidFill>
                    <a:schemeClr val="accent4"/>
                  </a:solidFill>
                  <a:latin typeface="+mn-lt"/>
                  <a:cs typeface="Arial" pitchFamily="34" charset="0"/>
                </a:rPr>
                <a:t> care is </a:t>
              </a:r>
              <a:r>
                <a:rPr lang="da-DK" sz="1600" b="0" dirty="0" err="1" smtClean="0">
                  <a:solidFill>
                    <a:schemeClr val="accent4"/>
                  </a:solidFill>
                  <a:latin typeface="+mn-lt"/>
                  <a:cs typeface="Arial" pitchFamily="34" charset="0"/>
                </a:rPr>
                <a:t>that</a:t>
              </a:r>
              <a:r>
                <a:rPr lang="da-DK" sz="1600" b="0" dirty="0" smtClean="0">
                  <a:solidFill>
                    <a:schemeClr val="accent4"/>
                  </a:solidFill>
                  <a:latin typeface="+mn-lt"/>
                  <a:cs typeface="Arial" pitchFamily="34" charset="0"/>
                </a:rPr>
                <a:t> the business models of </a:t>
              </a:r>
              <a:r>
                <a:rPr lang="da-DK" sz="1600" b="0" dirty="0" err="1" smtClean="0">
                  <a:solidFill>
                    <a:schemeClr val="accent4"/>
                  </a:solidFill>
                  <a:latin typeface="+mn-lt"/>
                  <a:cs typeface="Arial" pitchFamily="34" charset="0"/>
                </a:rPr>
                <a:t>almost</a:t>
              </a:r>
              <a:r>
                <a:rPr lang="da-DK" sz="1600" b="0" dirty="0" smtClean="0">
                  <a:solidFill>
                    <a:schemeClr val="accent4"/>
                  </a:solidFill>
                  <a:latin typeface="+mn-lt"/>
                  <a:cs typeface="Arial" pitchFamily="34" charset="0"/>
                </a:rPr>
                <a:t> all US </a:t>
              </a:r>
              <a:r>
                <a:rPr lang="da-DK" sz="1600" b="0" dirty="0" err="1" smtClean="0">
                  <a:solidFill>
                    <a:schemeClr val="accent4"/>
                  </a:solidFill>
                  <a:latin typeface="+mn-lt"/>
                  <a:cs typeface="Arial" pitchFamily="34" charset="0"/>
                </a:rPr>
                <a:t>health</a:t>
              </a:r>
              <a:r>
                <a:rPr lang="da-DK" sz="1600" b="0" dirty="0" smtClean="0">
                  <a:solidFill>
                    <a:schemeClr val="accent4"/>
                  </a:solidFill>
                  <a:latin typeface="+mn-lt"/>
                  <a:cs typeface="Arial" pitchFamily="34" charset="0"/>
                </a:rPr>
                <a:t> care </a:t>
              </a:r>
              <a:r>
                <a:rPr lang="da-DK" sz="1600" b="0" dirty="0" err="1" smtClean="0">
                  <a:solidFill>
                    <a:schemeClr val="accent4"/>
                  </a:solidFill>
                  <a:latin typeface="+mn-lt"/>
                  <a:cs typeface="Arial" pitchFamily="34" charset="0"/>
                </a:rPr>
                <a:t>organizations</a:t>
              </a:r>
              <a:r>
                <a:rPr lang="da-DK" sz="1600" b="0" dirty="0" smtClean="0">
                  <a:solidFill>
                    <a:schemeClr val="accent4"/>
                  </a:solidFill>
                  <a:latin typeface="+mn-lt"/>
                  <a:cs typeface="Arial" pitchFamily="34" charset="0"/>
                </a:rPr>
                <a:t> </a:t>
              </a:r>
              <a:r>
                <a:rPr lang="da-DK" sz="1600" b="0" dirty="0" err="1" smtClean="0">
                  <a:solidFill>
                    <a:schemeClr val="accent4"/>
                  </a:solidFill>
                  <a:latin typeface="+mn-lt"/>
                  <a:cs typeface="Arial" pitchFamily="34" charset="0"/>
                </a:rPr>
                <a:t>depend</a:t>
              </a:r>
              <a:r>
                <a:rPr lang="da-DK" sz="1600" b="0" dirty="0" smtClean="0">
                  <a:solidFill>
                    <a:schemeClr val="accent4"/>
                  </a:solidFill>
                  <a:latin typeface="+mn-lt"/>
                  <a:cs typeface="Arial" pitchFamily="34" charset="0"/>
                </a:rPr>
                <a:t> on </a:t>
              </a:r>
              <a:r>
                <a:rPr lang="da-DK" sz="1600" b="0" dirty="0" err="1" smtClean="0">
                  <a:solidFill>
                    <a:schemeClr val="accent4"/>
                  </a:solidFill>
                  <a:latin typeface="+mn-lt"/>
                  <a:cs typeface="Arial" pitchFamily="34" charset="0"/>
                </a:rPr>
                <a:t>keeping</a:t>
              </a:r>
              <a:r>
                <a:rPr lang="da-DK" sz="1600" b="0" dirty="0" smtClean="0">
                  <a:solidFill>
                    <a:schemeClr val="accent4"/>
                  </a:solidFill>
                  <a:latin typeface="+mn-lt"/>
                  <a:cs typeface="Arial" pitchFamily="34" charset="0"/>
                </a:rPr>
                <a:t> </a:t>
              </a:r>
              <a:r>
                <a:rPr lang="da-DK" sz="1600" b="0" dirty="0" err="1" smtClean="0">
                  <a:solidFill>
                    <a:schemeClr val="accent4"/>
                  </a:solidFill>
                  <a:latin typeface="+mn-lt"/>
                  <a:cs typeface="Arial" pitchFamily="34" charset="0"/>
                </a:rPr>
                <a:t>these</a:t>
              </a:r>
              <a:r>
                <a:rPr lang="da-DK" sz="1600" b="0" dirty="0" smtClean="0">
                  <a:solidFill>
                    <a:schemeClr val="accent4"/>
                  </a:solidFill>
                  <a:latin typeface="+mn-lt"/>
                  <a:cs typeface="Arial" pitchFamily="34" charset="0"/>
                </a:rPr>
                <a:t> </a:t>
              </a:r>
              <a:r>
                <a:rPr lang="da-DK" sz="1600" b="0" dirty="0" err="1" smtClean="0">
                  <a:solidFill>
                    <a:schemeClr val="accent4"/>
                  </a:solidFill>
                  <a:latin typeface="+mn-lt"/>
                  <a:cs typeface="Arial" pitchFamily="34" charset="0"/>
                </a:rPr>
                <a:t>three</a:t>
              </a:r>
              <a:r>
                <a:rPr lang="da-DK" sz="1600" b="0" dirty="0" smtClean="0">
                  <a:solidFill>
                    <a:schemeClr val="accent4"/>
                  </a:solidFill>
                  <a:latin typeface="+mn-lt"/>
                  <a:cs typeface="Arial" pitchFamily="34" charset="0"/>
                </a:rPr>
                <a:t> </a:t>
              </a:r>
              <a:r>
                <a:rPr lang="da-DK" sz="1600" b="0" dirty="0" err="1" smtClean="0">
                  <a:solidFill>
                    <a:schemeClr val="accent4"/>
                  </a:solidFill>
                  <a:latin typeface="+mn-lt"/>
                  <a:cs typeface="Arial" pitchFamily="34" charset="0"/>
                </a:rPr>
                <a:t>aims</a:t>
              </a:r>
              <a:r>
                <a:rPr lang="da-DK" sz="1600" b="0" dirty="0" smtClean="0">
                  <a:solidFill>
                    <a:schemeClr val="accent4"/>
                  </a:solidFill>
                  <a:latin typeface="+mn-lt"/>
                  <a:cs typeface="Arial" pitchFamily="34" charset="0"/>
                </a:rPr>
                <a:t> separate. Society on the </a:t>
              </a:r>
              <a:r>
                <a:rPr lang="da-DK" sz="1600" b="0" dirty="0" err="1" smtClean="0">
                  <a:solidFill>
                    <a:schemeClr val="accent4"/>
                  </a:solidFill>
                  <a:latin typeface="+mn-lt"/>
                  <a:cs typeface="Arial" pitchFamily="34" charset="0"/>
                </a:rPr>
                <a:t>other</a:t>
              </a:r>
              <a:r>
                <a:rPr lang="da-DK" sz="1600" b="0" dirty="0" smtClean="0">
                  <a:solidFill>
                    <a:schemeClr val="accent4"/>
                  </a:solidFill>
                  <a:latin typeface="+mn-lt"/>
                  <a:cs typeface="Arial" pitchFamily="34" charset="0"/>
                </a:rPr>
                <a:t> </a:t>
              </a:r>
              <a:r>
                <a:rPr lang="da-DK" sz="1600" b="0" dirty="0" err="1" smtClean="0">
                  <a:solidFill>
                    <a:schemeClr val="accent4"/>
                  </a:solidFill>
                  <a:latin typeface="+mn-lt"/>
                  <a:cs typeface="Arial" pitchFamily="34" charset="0"/>
                </a:rPr>
                <a:t>hand</a:t>
              </a:r>
              <a:r>
                <a:rPr lang="da-DK" sz="1600" b="0" dirty="0" smtClean="0">
                  <a:solidFill>
                    <a:schemeClr val="accent4"/>
                  </a:solidFill>
                  <a:latin typeface="+mn-lt"/>
                  <a:cs typeface="Arial" pitchFamily="34" charset="0"/>
                </a:rPr>
                <a:t> </a:t>
              </a:r>
              <a:r>
                <a:rPr lang="da-DK" sz="1600" b="0" dirty="0" err="1" smtClean="0">
                  <a:solidFill>
                    <a:schemeClr val="accent4"/>
                  </a:solidFill>
                  <a:latin typeface="+mn-lt"/>
                  <a:cs typeface="Arial" pitchFamily="34" charset="0"/>
                </a:rPr>
                <a:t>needs</a:t>
              </a:r>
              <a:r>
                <a:rPr lang="da-DK" sz="1600" b="0" dirty="0" smtClean="0">
                  <a:solidFill>
                    <a:schemeClr val="accent4"/>
                  </a:solidFill>
                  <a:latin typeface="+mn-lt"/>
                  <a:cs typeface="Arial" pitchFamily="34" charset="0"/>
                </a:rPr>
                <a:t> </a:t>
              </a:r>
              <a:r>
                <a:rPr lang="da-DK" sz="1600" b="0" dirty="0" err="1" smtClean="0">
                  <a:solidFill>
                    <a:schemeClr val="accent4"/>
                  </a:solidFill>
                  <a:latin typeface="+mn-lt"/>
                  <a:cs typeface="Arial" pitchFamily="34" charset="0"/>
                </a:rPr>
                <a:t>these</a:t>
              </a:r>
              <a:r>
                <a:rPr lang="da-DK" sz="1600" b="0" dirty="0" smtClean="0">
                  <a:solidFill>
                    <a:schemeClr val="accent4"/>
                  </a:solidFill>
                  <a:latin typeface="+mn-lt"/>
                  <a:cs typeface="Arial" pitchFamily="34" charset="0"/>
                </a:rPr>
                <a:t> </a:t>
              </a:r>
              <a:r>
                <a:rPr lang="da-DK" sz="1600" b="0" dirty="0" err="1" smtClean="0">
                  <a:solidFill>
                    <a:schemeClr val="accent4"/>
                  </a:solidFill>
                  <a:latin typeface="+mn-lt"/>
                  <a:cs typeface="Arial" pitchFamily="34" charset="0"/>
                </a:rPr>
                <a:t>three</a:t>
              </a:r>
              <a:r>
                <a:rPr lang="da-DK" sz="1600" b="0" dirty="0" smtClean="0">
                  <a:solidFill>
                    <a:schemeClr val="accent4"/>
                  </a:solidFill>
                  <a:latin typeface="+mn-lt"/>
                  <a:cs typeface="Arial" pitchFamily="34" charset="0"/>
                </a:rPr>
                <a:t> </a:t>
              </a:r>
              <a:r>
                <a:rPr lang="da-DK" sz="1600" b="0" dirty="0" err="1" smtClean="0">
                  <a:solidFill>
                    <a:schemeClr val="accent4"/>
                  </a:solidFill>
                  <a:latin typeface="+mn-lt"/>
                  <a:cs typeface="Arial" pitchFamily="34" charset="0"/>
                </a:rPr>
                <a:t>aims</a:t>
              </a:r>
              <a:r>
                <a:rPr lang="da-DK" sz="1600" b="0" dirty="0" smtClean="0">
                  <a:solidFill>
                    <a:schemeClr val="accent4"/>
                  </a:solidFill>
                  <a:latin typeface="+mn-lt"/>
                  <a:cs typeface="Arial" pitchFamily="34" charset="0"/>
                </a:rPr>
                <a:t> </a:t>
              </a:r>
              <a:r>
                <a:rPr lang="da-DK" sz="1600" b="0" dirty="0" err="1" smtClean="0">
                  <a:solidFill>
                    <a:schemeClr val="accent4"/>
                  </a:solidFill>
                  <a:latin typeface="+mn-lt"/>
                  <a:cs typeface="Arial" pitchFamily="34" charset="0"/>
                </a:rPr>
                <a:t>optimized</a:t>
              </a:r>
              <a:r>
                <a:rPr lang="da-DK" sz="1600" b="0" dirty="0" smtClean="0">
                  <a:solidFill>
                    <a:schemeClr val="accent4"/>
                  </a:solidFill>
                  <a:latin typeface="+mn-lt"/>
                  <a:cs typeface="Arial" pitchFamily="34" charset="0"/>
                </a:rPr>
                <a:t> (given </a:t>
              </a:r>
              <a:r>
                <a:rPr lang="da-DK" sz="1600" b="0" dirty="0" err="1" smtClean="0">
                  <a:solidFill>
                    <a:schemeClr val="accent4"/>
                  </a:solidFill>
                  <a:latin typeface="+mn-lt"/>
                  <a:cs typeface="Arial" pitchFamily="34" charset="0"/>
                </a:rPr>
                <a:t>appropriate</a:t>
              </a:r>
              <a:r>
                <a:rPr lang="da-DK" sz="1600" b="0" dirty="0" smtClean="0">
                  <a:solidFill>
                    <a:schemeClr val="accent4"/>
                  </a:solidFill>
                  <a:latin typeface="+mn-lt"/>
                  <a:cs typeface="Arial" pitchFamily="34" charset="0"/>
                </a:rPr>
                <a:t> </a:t>
              </a:r>
              <a:r>
                <a:rPr lang="da-DK" sz="1600" b="0" dirty="0" err="1" smtClean="0">
                  <a:solidFill>
                    <a:schemeClr val="accent4"/>
                  </a:solidFill>
                  <a:latin typeface="+mn-lt"/>
                  <a:cs typeface="Arial" pitchFamily="34" charset="0"/>
                </a:rPr>
                <a:t>weightings</a:t>
              </a:r>
              <a:r>
                <a:rPr lang="da-DK" sz="1600" b="0" dirty="0" smtClean="0">
                  <a:solidFill>
                    <a:schemeClr val="accent4"/>
                  </a:solidFill>
                  <a:latin typeface="+mn-lt"/>
                  <a:cs typeface="Arial" pitchFamily="34" charset="0"/>
                </a:rPr>
                <a:t> on the components) </a:t>
              </a:r>
              <a:r>
                <a:rPr lang="da-DK" sz="1600" b="0" dirty="0" err="1" smtClean="0">
                  <a:solidFill>
                    <a:schemeClr val="accent4"/>
                  </a:solidFill>
                  <a:latin typeface="+mn-lt"/>
                  <a:cs typeface="Arial" pitchFamily="34" charset="0"/>
                </a:rPr>
                <a:t>simultaneously</a:t>
              </a:r>
              <a:r>
                <a:rPr lang="da-DK" sz="1600" b="0" dirty="0" smtClean="0">
                  <a:solidFill>
                    <a:schemeClr val="accent4"/>
                  </a:solidFill>
                  <a:latin typeface="+mn-lt"/>
                  <a:cs typeface="Arial" pitchFamily="34" charset="0"/>
                </a:rPr>
                <a:t>.”</a:t>
              </a:r>
            </a:p>
            <a:p>
              <a:pPr lvl="0" algn="r">
                <a:spcBef>
                  <a:spcPts val="600"/>
                </a:spcBef>
                <a:spcAft>
                  <a:spcPts val="0"/>
                </a:spcAft>
                <a:defRPr/>
              </a:pPr>
              <a:r>
                <a:rPr lang="da-DK" sz="1600" b="0" i="1" dirty="0" smtClean="0">
                  <a:solidFill>
                    <a:schemeClr val="accent4"/>
                  </a:solidFill>
                  <a:latin typeface="+mn-lt"/>
                  <a:cs typeface="Arial" pitchFamily="34" charset="0"/>
                </a:rPr>
                <a:t>Tom </a:t>
              </a:r>
              <a:r>
                <a:rPr lang="da-DK" sz="1600" b="0" i="1" dirty="0" err="1" smtClean="0">
                  <a:solidFill>
                    <a:schemeClr val="accent4"/>
                  </a:solidFill>
                  <a:latin typeface="+mn-lt"/>
                  <a:cs typeface="Arial" pitchFamily="34" charset="0"/>
                </a:rPr>
                <a:t>Nolan</a:t>
              </a:r>
              <a:r>
                <a:rPr lang="da-DK" sz="1600" b="0" i="1" dirty="0" smtClean="0">
                  <a:solidFill>
                    <a:schemeClr val="accent4"/>
                  </a:solidFill>
                  <a:latin typeface="+mn-lt"/>
                  <a:cs typeface="Arial" pitchFamily="34" charset="0"/>
                </a:rPr>
                <a:t>, </a:t>
              </a:r>
              <a:r>
                <a:rPr lang="da-DK" sz="1600" b="0" i="1" dirty="0" err="1" smtClean="0">
                  <a:solidFill>
                    <a:schemeClr val="accent4"/>
                  </a:solidFill>
                  <a:latin typeface="+mn-lt"/>
                  <a:cs typeface="Arial" pitchFamily="34" charset="0"/>
                </a:rPr>
                <a:t>PhD</a:t>
              </a:r>
              <a:endParaRPr lang="da-DK" sz="1600" b="0" i="1" dirty="0" smtClean="0">
                <a:solidFill>
                  <a:schemeClr val="accent4"/>
                </a:solidFill>
                <a:latin typeface="+mn-lt"/>
                <a:cs typeface="Arial"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Vi må i fremtiden være i stand til at tænke disse tre mål sammen…</a:t>
            </a:r>
            <a:endParaRPr lang="da-DK" sz="2000" dirty="0"/>
          </a:p>
        </p:txBody>
      </p:sp>
      <p:pic>
        <p:nvPicPr>
          <p:cNvPr id="3" name="Picture 2" descr="http://3.bp.blogspot.com/-P9h-QIk-cjo/TdJwq307NJI/AAAAAAAAB0I/T_6Wl6LRjKY/s1600/IHI%2BTriple%2BAim.png"/>
          <p:cNvPicPr>
            <a:picLocks noChangeArrowheads="1"/>
          </p:cNvPicPr>
          <p:nvPr/>
        </p:nvPicPr>
        <p:blipFill rotWithShape="1">
          <a:blip r:embed="rId3" cstate="print">
            <a:extLst>
              <a:ext uri="{28A0092B-C50C-407E-A947-70E740481C1C}">
                <a14:useLocalDpi xmlns:a14="http://schemas.microsoft.com/office/drawing/2010/main" val="0"/>
              </a:ext>
            </a:extLst>
          </a:blip>
          <a:srcRect l="2336" r="2846"/>
          <a:stretch/>
        </p:blipFill>
        <p:spPr bwMode="auto">
          <a:xfrm>
            <a:off x="1466386" y="1323976"/>
            <a:ext cx="6211229" cy="4816474"/>
          </a:xfrm>
          <a:prstGeom prst="rect">
            <a:avLst/>
          </a:prstGeom>
          <a:solidFill>
            <a:schemeClr val="bg1"/>
          </a:solid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p>
            <a:pPr>
              <a:lnSpc>
                <a:spcPts val="2600"/>
              </a:lnSpc>
            </a:pPr>
            <a:r>
              <a:rPr lang="da-DK" sz="2000" dirty="0" smtClean="0"/>
              <a:t>Vi er kommet meget tættere de seneste år, men der er behov for flere og andre typer kompetencer</a:t>
            </a:r>
          </a:p>
        </p:txBody>
      </p:sp>
      <p:pic>
        <p:nvPicPr>
          <p:cNvPr id="3" name="Picture 2" descr="http://3.bp.blogspot.com/-P9h-QIk-cjo/TdJwq307NJI/AAAAAAAAB0I/T_6Wl6LRjKY/s1600/IHI%2BTriple%2BAim.png"/>
          <p:cNvPicPr>
            <a:picLocks noChangeArrowheads="1"/>
          </p:cNvPicPr>
          <p:nvPr/>
        </p:nvPicPr>
        <p:blipFill rotWithShape="1">
          <a:blip r:embed="rId3" cstate="print">
            <a:extLst>
              <a:ext uri="{28A0092B-C50C-407E-A947-70E740481C1C}">
                <a14:useLocalDpi xmlns:a14="http://schemas.microsoft.com/office/drawing/2010/main" val="0"/>
              </a:ext>
            </a:extLst>
          </a:blip>
          <a:srcRect l="2336" r="2846"/>
          <a:stretch/>
        </p:blipFill>
        <p:spPr bwMode="auto">
          <a:xfrm>
            <a:off x="4577736" y="2165111"/>
            <a:ext cx="4041808" cy="3134204"/>
          </a:xfrm>
          <a:prstGeom prst="rect">
            <a:avLst/>
          </a:prstGeom>
          <a:solidFill>
            <a:schemeClr val="bg1"/>
          </a:solidFill>
          <a:ln>
            <a:noFill/>
          </a:ln>
        </p:spPr>
      </p:pic>
      <p:sp>
        <p:nvSpPr>
          <p:cNvPr id="4" name="Text Placeholder 2"/>
          <p:cNvSpPr txBox="1">
            <a:spLocks/>
          </p:cNvSpPr>
          <p:nvPr/>
        </p:nvSpPr>
        <p:spPr>
          <a:xfrm>
            <a:off x="1076651" y="2141932"/>
            <a:ext cx="3231917" cy="815608"/>
          </a:xfrm>
          <a:prstGeom prst="rect">
            <a:avLst/>
          </a:prstGeom>
        </p:spPr>
        <p:txBody>
          <a:bodyPr vert="horz" wrap="square" lIns="0" tIns="0" rIns="0" bIns="0" rtlCol="0">
            <a:spAutoFit/>
          </a:bodyPr>
          <a:lstStyle/>
          <a:p>
            <a:pPr marL="0" marR="0" lvl="1" defTabSz="914400" latinLnBrk="0">
              <a:spcBef>
                <a:spcPts val="600"/>
              </a:spcBef>
              <a:buClr>
                <a:srgbClr val="5F6062"/>
              </a:buClr>
              <a:buSzTx/>
              <a:tabLst/>
              <a:defRPr/>
            </a:pPr>
            <a:r>
              <a:rPr lang="da-DK" sz="1600" dirty="0" smtClean="0">
                <a:solidFill>
                  <a:srgbClr val="000000"/>
                </a:solidFill>
                <a:latin typeface="+mn-lt"/>
              </a:rPr>
              <a:t>Medicinskfaglig kompetence</a:t>
            </a:r>
          </a:p>
          <a:p>
            <a:pPr marL="180000" marR="0" lvl="1" indent="-180000" defTabSz="914400" latinLnBrk="0">
              <a:spcBef>
                <a:spcPts val="600"/>
              </a:spcBef>
              <a:buClr>
                <a:srgbClr val="5F6062"/>
              </a:buClr>
              <a:buSzTx/>
              <a:buFont typeface="Arial" pitchFamily="34" charset="0"/>
              <a:buChar char="•"/>
              <a:tabLst/>
              <a:defRPr/>
            </a:pPr>
            <a:r>
              <a:rPr lang="da-DK" sz="1600" b="0" dirty="0" smtClean="0">
                <a:solidFill>
                  <a:srgbClr val="000000"/>
                </a:solidFill>
                <a:latin typeface="+mn-lt"/>
              </a:rPr>
              <a:t>At kunne identificere og give den bedst mulige behandling</a:t>
            </a:r>
          </a:p>
        </p:txBody>
      </p:sp>
      <p:sp>
        <p:nvSpPr>
          <p:cNvPr id="5" name="Text Placeholder 2"/>
          <p:cNvSpPr txBox="1">
            <a:spLocks/>
          </p:cNvSpPr>
          <p:nvPr/>
        </p:nvSpPr>
        <p:spPr>
          <a:xfrm>
            <a:off x="1076651" y="3201298"/>
            <a:ext cx="3231917" cy="815608"/>
          </a:xfrm>
          <a:prstGeom prst="rect">
            <a:avLst/>
          </a:prstGeom>
        </p:spPr>
        <p:txBody>
          <a:bodyPr vert="horz" wrap="square" lIns="0" tIns="0" rIns="0" bIns="0" rtlCol="0">
            <a:spAutoFit/>
          </a:bodyPr>
          <a:lstStyle/>
          <a:p>
            <a:pPr marL="0" marR="0" lvl="1" defTabSz="914400" latinLnBrk="0">
              <a:spcBef>
                <a:spcPts val="600"/>
              </a:spcBef>
              <a:buClr>
                <a:srgbClr val="5F6062"/>
              </a:buClr>
              <a:buSzTx/>
              <a:tabLst/>
              <a:defRPr/>
            </a:pPr>
            <a:r>
              <a:rPr lang="da-DK" sz="1600" dirty="0" smtClean="0">
                <a:solidFill>
                  <a:srgbClr val="000000"/>
                </a:solidFill>
                <a:latin typeface="+mn-lt"/>
              </a:rPr>
              <a:t>Driftsledelse</a:t>
            </a:r>
          </a:p>
          <a:p>
            <a:pPr marL="180000" marR="0" lvl="1" indent="-180000" defTabSz="914400" latinLnBrk="0">
              <a:spcBef>
                <a:spcPts val="600"/>
              </a:spcBef>
              <a:buClr>
                <a:srgbClr val="5F6062"/>
              </a:buClr>
              <a:buSzTx/>
              <a:buFont typeface="Arial" pitchFamily="34" charset="0"/>
              <a:buChar char="•"/>
              <a:tabLst/>
              <a:defRPr/>
            </a:pPr>
            <a:r>
              <a:rPr lang="da-DK" sz="1600" b="0" dirty="0" smtClean="0">
                <a:solidFill>
                  <a:srgbClr val="000000"/>
                </a:solidFill>
                <a:latin typeface="+mn-lt"/>
              </a:rPr>
              <a:t>At kunne balancere ressourcer og kapacitet</a:t>
            </a:r>
          </a:p>
        </p:txBody>
      </p:sp>
      <p:sp>
        <p:nvSpPr>
          <p:cNvPr id="6" name="Text Placeholder 2"/>
          <p:cNvSpPr txBox="1">
            <a:spLocks/>
          </p:cNvSpPr>
          <p:nvPr/>
        </p:nvSpPr>
        <p:spPr>
          <a:xfrm>
            <a:off x="1076651" y="4260665"/>
            <a:ext cx="3231917" cy="1061829"/>
          </a:xfrm>
          <a:prstGeom prst="rect">
            <a:avLst/>
          </a:prstGeom>
        </p:spPr>
        <p:txBody>
          <a:bodyPr vert="horz" wrap="square" lIns="0" tIns="0" rIns="0" bIns="0" rtlCol="0">
            <a:spAutoFit/>
          </a:bodyPr>
          <a:lstStyle/>
          <a:p>
            <a:pPr marL="0" marR="0" lvl="1" defTabSz="914400" latinLnBrk="0">
              <a:spcBef>
                <a:spcPts val="600"/>
              </a:spcBef>
              <a:buClr>
                <a:srgbClr val="5F6062"/>
              </a:buClr>
              <a:buSzTx/>
              <a:tabLst/>
              <a:defRPr/>
            </a:pPr>
            <a:r>
              <a:rPr lang="da-DK" sz="1600" dirty="0" smtClean="0">
                <a:solidFill>
                  <a:srgbClr val="000000"/>
                </a:solidFill>
                <a:latin typeface="+mn-lt"/>
              </a:rPr>
              <a:t>Service Delivery</a:t>
            </a:r>
          </a:p>
          <a:p>
            <a:pPr marL="180000" marR="0" lvl="1" indent="-180000" defTabSz="914400" latinLnBrk="0">
              <a:spcBef>
                <a:spcPts val="600"/>
              </a:spcBef>
              <a:buClr>
                <a:srgbClr val="5F6062"/>
              </a:buClr>
              <a:buSzTx/>
              <a:buFont typeface="Arial" pitchFamily="34" charset="0"/>
              <a:buChar char="•"/>
              <a:tabLst/>
              <a:defRPr/>
            </a:pPr>
            <a:r>
              <a:rPr lang="da-DK" sz="1600" b="0" dirty="0" smtClean="0">
                <a:solidFill>
                  <a:srgbClr val="000000"/>
                </a:solidFill>
                <a:latin typeface="+mn-lt"/>
              </a:rPr>
              <a:t>At kunne forstå og levere kundeoplevelser og patientoplevet kvalitet</a:t>
            </a:r>
          </a:p>
        </p:txBody>
      </p:sp>
      <p:sp>
        <p:nvSpPr>
          <p:cNvPr id="7" name="Ellipse 4"/>
          <p:cNvSpPr/>
          <p:nvPr/>
        </p:nvSpPr>
        <p:spPr bwMode="auto">
          <a:xfrm>
            <a:off x="524456" y="2141932"/>
            <a:ext cx="394138" cy="394138"/>
          </a:xfrm>
          <a:prstGeom prst="ellipse">
            <a:avLst/>
          </a:prstGeom>
          <a:solidFill>
            <a:srgbClr val="44CF3D"/>
          </a:solidFill>
          <a:ln w="9525" cap="flat" cmpd="sng" algn="ctr">
            <a:solidFill>
              <a:schemeClr val="bg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ts val="600"/>
              </a:spcBef>
              <a:spcAft>
                <a:spcPct val="0"/>
              </a:spcAft>
              <a:buClrTx/>
              <a:buSzTx/>
              <a:buFontTx/>
              <a:buNone/>
              <a:tabLst/>
            </a:pPr>
            <a:endParaRPr kumimoji="0" lang="da-DK" sz="1600" b="1" i="0" u="none" strike="noStrike" cap="none" normalizeH="0" baseline="0" dirty="0" smtClean="0">
              <a:ln>
                <a:noFill/>
              </a:ln>
              <a:solidFill>
                <a:srgbClr val="5F6062"/>
              </a:solidFill>
              <a:effectLst/>
              <a:latin typeface="+mn-lt"/>
            </a:endParaRPr>
          </a:p>
        </p:txBody>
      </p:sp>
      <p:sp>
        <p:nvSpPr>
          <p:cNvPr id="8" name="Ellipse 8"/>
          <p:cNvSpPr/>
          <p:nvPr/>
        </p:nvSpPr>
        <p:spPr bwMode="auto">
          <a:xfrm>
            <a:off x="524456" y="3201298"/>
            <a:ext cx="394138" cy="394138"/>
          </a:xfrm>
          <a:prstGeom prst="ellipse">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ts val="600"/>
              </a:spcBef>
              <a:spcAft>
                <a:spcPct val="0"/>
              </a:spcAft>
              <a:buClrTx/>
              <a:buSzTx/>
              <a:buFontTx/>
              <a:buNone/>
              <a:tabLst/>
            </a:pPr>
            <a:endParaRPr kumimoji="0" lang="da-DK" sz="1600" b="1" i="0" u="none" strike="noStrike" cap="none" normalizeH="0" baseline="0" dirty="0" smtClean="0">
              <a:ln>
                <a:noFill/>
              </a:ln>
              <a:solidFill>
                <a:srgbClr val="5F6062"/>
              </a:solidFill>
              <a:effectLst/>
              <a:latin typeface="+mn-lt"/>
            </a:endParaRPr>
          </a:p>
        </p:txBody>
      </p:sp>
      <p:sp>
        <p:nvSpPr>
          <p:cNvPr id="9" name="Ellipse 9"/>
          <p:cNvSpPr/>
          <p:nvPr/>
        </p:nvSpPr>
        <p:spPr bwMode="auto">
          <a:xfrm>
            <a:off x="524456" y="4260665"/>
            <a:ext cx="394138" cy="394138"/>
          </a:xfrm>
          <a:prstGeom prst="ellipse">
            <a:avLst/>
          </a:prstGeom>
          <a:solidFill>
            <a:srgbClr val="FF0000"/>
          </a:solidFill>
          <a:ln w="9525" cap="flat" cmpd="sng" algn="ctr">
            <a:solidFill>
              <a:schemeClr val="bg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ts val="600"/>
              </a:spcBef>
              <a:spcAft>
                <a:spcPct val="0"/>
              </a:spcAft>
              <a:buClrTx/>
              <a:buSzTx/>
              <a:buFontTx/>
              <a:buNone/>
              <a:tabLst/>
            </a:pPr>
            <a:endParaRPr kumimoji="0" lang="da-DK" sz="1600" b="1" i="0" u="none" strike="noStrike" cap="none" normalizeH="0" baseline="0" dirty="0" smtClean="0">
              <a:ln>
                <a:noFill/>
              </a:ln>
              <a:solidFill>
                <a:srgbClr val="5F6062"/>
              </a:solidFill>
              <a:effectLst/>
              <a:latin typeface="+mn-lt"/>
            </a:endParaRPr>
          </a:p>
        </p:txBody>
      </p:sp>
      <p:cxnSp>
        <p:nvCxnSpPr>
          <p:cNvPr id="12" name="Straight Connector 11"/>
          <p:cNvCxnSpPr>
            <a:cxnSpLocks/>
          </p:cNvCxnSpPr>
          <p:nvPr/>
        </p:nvCxnSpPr>
        <p:spPr bwMode="auto">
          <a:xfrm>
            <a:off x="524456" y="1992622"/>
            <a:ext cx="3784112" cy="0"/>
          </a:xfrm>
          <a:prstGeom prst="line">
            <a:avLst/>
          </a:prstGeom>
          <a:solidFill>
            <a:schemeClr val="tx1"/>
          </a:solidFill>
          <a:ln w="12700" cap="flat" cmpd="sng" algn="ctr">
            <a:solidFill>
              <a:schemeClr val="accent4"/>
            </a:solidFill>
            <a:prstDash val="solid"/>
            <a:round/>
            <a:headEnd type="none" w="med" len="med"/>
            <a:tailEnd type="none" w="med" len="med"/>
          </a:ln>
          <a:effectLst/>
        </p:spPr>
      </p:cxnSp>
      <p:cxnSp>
        <p:nvCxnSpPr>
          <p:cNvPr id="13" name="Straight Connector 12"/>
          <p:cNvCxnSpPr>
            <a:cxnSpLocks/>
          </p:cNvCxnSpPr>
          <p:nvPr/>
        </p:nvCxnSpPr>
        <p:spPr bwMode="auto">
          <a:xfrm>
            <a:off x="524456" y="5471803"/>
            <a:ext cx="3784112" cy="0"/>
          </a:xfrm>
          <a:prstGeom prst="line">
            <a:avLst/>
          </a:prstGeom>
          <a:solidFill>
            <a:schemeClr val="tx1"/>
          </a:solidFill>
          <a:ln w="12700" cap="flat" cmpd="sng" algn="ctr">
            <a:solidFill>
              <a:schemeClr val="accent4"/>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384277" y="2589376"/>
            <a:ext cx="4520725" cy="461665"/>
          </a:xfrm>
          <a:prstGeom prst="rect">
            <a:avLst/>
          </a:prstGeom>
          <a:noFill/>
        </p:spPr>
        <p:txBody>
          <a:bodyPr wrap="square" rtlCol="0">
            <a:spAutoFit/>
          </a:bodyPr>
          <a:lstStyle/>
          <a:p>
            <a:r>
              <a:rPr lang="da-DK" sz="2400" dirty="0" smtClean="0">
                <a:solidFill>
                  <a:schemeClr val="bg1"/>
                </a:solidFill>
              </a:rPr>
              <a:t>Region Sjællands Lean-rejse</a:t>
            </a:r>
            <a:endParaRPr lang="da-DK" sz="2400" dirty="0">
              <a:solidFill>
                <a:schemeClr val="bg1"/>
              </a:solidFill>
            </a:endParaRPr>
          </a:p>
        </p:txBody>
      </p:sp>
    </p:spTree>
    <p:extLst>
      <p:ext uri="{BB962C8B-B14F-4D97-AF65-F5344CB8AC3E}">
        <p14:creationId xmlns:p14="http://schemas.microsoft.com/office/powerpoint/2010/main" val="2466917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At etablere en forbedringskultur kræver et skift i måden vi tænker på</a:t>
            </a:r>
            <a:endParaRPr lang="da-DK" dirty="0"/>
          </a:p>
        </p:txBody>
      </p:sp>
      <p:sp>
        <p:nvSpPr>
          <p:cNvPr id="4" name="Pladsholder til slidenummer 3"/>
          <p:cNvSpPr>
            <a:spLocks noGrp="1"/>
          </p:cNvSpPr>
          <p:nvPr>
            <p:ph type="sldNum" sz="quarter" idx="12"/>
          </p:nvPr>
        </p:nvSpPr>
        <p:spPr/>
        <p:txBody>
          <a:bodyPr/>
          <a:lstStyle/>
          <a:p>
            <a:pPr>
              <a:defRPr/>
            </a:pPr>
            <a:fld id="{956BE23C-325F-4F9C-88FE-4D52B69F949A}" type="slidenum">
              <a:rPr lang="da-DK" smtClean="0"/>
              <a:pPr>
                <a:defRPr/>
              </a:pPr>
              <a:t>9</a:t>
            </a:fld>
            <a:endParaRPr lang="da-DK" dirty="0"/>
          </a:p>
        </p:txBody>
      </p:sp>
      <p:grpSp>
        <p:nvGrpSpPr>
          <p:cNvPr id="11" name="Gruppe 10"/>
          <p:cNvGrpSpPr/>
          <p:nvPr/>
        </p:nvGrpSpPr>
        <p:grpSpPr>
          <a:xfrm>
            <a:off x="1881866" y="1916832"/>
            <a:ext cx="5210414" cy="3024336"/>
            <a:chOff x="1547664" y="1484784"/>
            <a:chExt cx="5786478" cy="3643338"/>
          </a:xfrm>
        </p:grpSpPr>
        <p:sp>
          <p:nvSpPr>
            <p:cNvPr id="5" name="Rektangel 4"/>
            <p:cNvSpPr/>
            <p:nvPr/>
          </p:nvSpPr>
          <p:spPr>
            <a:xfrm>
              <a:off x="1547664" y="1484784"/>
              <a:ext cx="1928826" cy="3643338"/>
            </a:xfrm>
            <a:prstGeom prst="rect">
              <a:avLst/>
            </a:prstGeom>
            <a:solidFill>
              <a:srgbClr val="0085A1"/>
            </a:solidFill>
            <a:ln>
              <a:solidFill>
                <a:schemeClr val="tx1"/>
              </a:solidFill>
            </a:ln>
            <a:effectLst>
              <a:outerShdw blurRad="76200" dir="18900000" sy="23000" kx="-1200000" algn="bl" rotWithShape="0">
                <a:prstClr val="black">
                  <a:alpha val="20000"/>
                </a:prstClr>
              </a:out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smtClean="0"/>
                <a:t>Behandle patienter</a:t>
              </a:r>
              <a:endParaRPr lang="da-DK" sz="1600" b="1" dirty="0"/>
            </a:p>
          </p:txBody>
        </p:sp>
        <p:grpSp>
          <p:nvGrpSpPr>
            <p:cNvPr id="6" name="Gruppe 9"/>
            <p:cNvGrpSpPr/>
            <p:nvPr/>
          </p:nvGrpSpPr>
          <p:grpSpPr>
            <a:xfrm>
              <a:off x="5405316" y="1892401"/>
              <a:ext cx="1928826" cy="3235721"/>
              <a:chOff x="5536413" y="2479295"/>
              <a:chExt cx="1928826" cy="3235721"/>
            </a:xfrm>
            <a:effectLst>
              <a:outerShdw blurRad="76200" dir="18900000" sy="23000" kx="-1200000" algn="bl" rotWithShape="0">
                <a:prstClr val="black">
                  <a:alpha val="20000"/>
                </a:prstClr>
              </a:outerShdw>
            </a:effectLst>
            <a:scene3d>
              <a:camera prst="perspectiveLeft"/>
              <a:lightRig rig="threePt" dir="t"/>
            </a:scene3d>
          </p:grpSpPr>
          <p:sp>
            <p:nvSpPr>
              <p:cNvPr id="7" name="Rektangel 6"/>
              <p:cNvSpPr/>
              <p:nvPr/>
            </p:nvSpPr>
            <p:spPr>
              <a:xfrm>
                <a:off x="5536413" y="3357562"/>
                <a:ext cx="1928826" cy="2357454"/>
              </a:xfrm>
              <a:prstGeom prst="rect">
                <a:avLst/>
              </a:prstGeom>
              <a:solidFill>
                <a:srgbClr val="0085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smtClean="0"/>
                  <a:t>Behandle patienter</a:t>
                </a:r>
                <a:endParaRPr lang="da-DK" sz="1600" b="1" dirty="0"/>
              </a:p>
            </p:txBody>
          </p:sp>
          <p:sp>
            <p:nvSpPr>
              <p:cNvPr id="8" name="Rektangel 7"/>
              <p:cNvSpPr/>
              <p:nvPr/>
            </p:nvSpPr>
            <p:spPr>
              <a:xfrm>
                <a:off x="5536413" y="2479295"/>
                <a:ext cx="1928826" cy="80682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da-DK" sz="1200" b="1" dirty="0" smtClean="0"/>
                  <a:t>Forbedre måden vi gør det på</a:t>
                </a:r>
              </a:p>
            </p:txBody>
          </p:sp>
        </p:grpSp>
        <p:sp>
          <p:nvSpPr>
            <p:cNvPr id="9" name="Cirkulær pil 8"/>
            <p:cNvSpPr/>
            <p:nvPr/>
          </p:nvSpPr>
          <p:spPr>
            <a:xfrm rot="20325613">
              <a:off x="3622939" y="2585186"/>
              <a:ext cx="1543276" cy="1616782"/>
            </a:xfrm>
            <a:prstGeom prst="circularArrow">
              <a:avLst>
                <a:gd name="adj1" fmla="val 12500"/>
                <a:gd name="adj2" fmla="val 1142319"/>
                <a:gd name="adj3" fmla="val 20457681"/>
                <a:gd name="adj4" fmla="val 14071356"/>
                <a:gd name="adj5" fmla="val 125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solidFill>
                  <a:schemeClr val="tx1"/>
                </a:solidFill>
              </a:endParaRPr>
            </a:p>
          </p:txBody>
        </p:sp>
      </p:grpSp>
      <p:sp>
        <p:nvSpPr>
          <p:cNvPr id="10" name="Tekstfelt 9"/>
          <p:cNvSpPr txBox="1"/>
          <p:nvPr/>
        </p:nvSpPr>
        <p:spPr>
          <a:xfrm>
            <a:off x="467544" y="5549170"/>
            <a:ext cx="8280920" cy="400110"/>
          </a:xfrm>
          <a:prstGeom prst="rect">
            <a:avLst/>
          </a:prstGeom>
          <a:noFill/>
        </p:spPr>
        <p:txBody>
          <a:bodyPr wrap="square" rtlCol="0">
            <a:spAutoFit/>
          </a:bodyPr>
          <a:lstStyle/>
          <a:p>
            <a:pPr algn="ctr"/>
            <a:r>
              <a:rPr lang="da-DK" sz="2000" b="0" i="1" dirty="0" smtClean="0">
                <a:latin typeface="+mj-lt"/>
              </a:rPr>
              <a:t>Det starter med ægte tro på forbedringer</a:t>
            </a:r>
            <a:endParaRPr lang="da-DK" sz="2000" b="0" i="1" dirty="0">
              <a:latin typeface="+mj-lt"/>
            </a:endParaRPr>
          </a:p>
        </p:txBody>
      </p:sp>
    </p:spTree>
    <p:extLst>
      <p:ext uri="{BB962C8B-B14F-4D97-AF65-F5344CB8AC3E}">
        <p14:creationId xmlns:p14="http://schemas.microsoft.com/office/powerpoint/2010/main" val="5753364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dyX7DwJSEGmZiDOCITaW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K1TenvlEECWRzeQXbMhu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c1grwXLJEWbQ4e1FZ1R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CnjrEAAl0OruJH4N90hE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JtqHAJS10mXFlvsSgn66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b.yuwV.UuGLkCJQ0N2G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JeXT3WOcEKrgSHHvMb.B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ytdW0MklEagv3Ezk7ED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jbFgRNsBU2rhBm_ye5R_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KyURH1mf06h_Y1DuCnJC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N0.9ccJDkqzyoqWKnDWu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A4X4KcF6ky9C9ZcK9T9J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kI112OUAzUWUa1ixJThcQ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VhTizGML06jVLrIBofDD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s5GOjk7ik2XBEeR_zdiG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OFeyMwyLA0CpEKoS1z.NN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xUPvURkI0uW7fuyrHxpm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h4ATudhcV0KPl659XcCFr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JzDGiWQRE.O2uVkoc6V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vOHJ.gw4NUCt6Ez5spel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fM5ZD4qw0irPI5DpQdot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Ye4hWYqJIEWl0yks5eY3c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H_yzpQmAXkaI9Uym.s9Nd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DyGJscZ90yCW1X3y2t3g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1pCu.68AIkOJBqU._oPg7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LQxfEQW1q0i8IhCmWnCCN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cVLN5yRfEyzefTkQVq3L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XCvC7FivuUCQHSXoSJuhu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shwvdhn5OkiMR0EA0C20W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DSlZar3b0WFVnG4cb4ax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Q_BE_lPGk.hVKaNnA5Kc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Ye1.WHKoESXrQ.BSFJf5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3PF1eoG_sk6gZeZ3Q5a.g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KbbUIuCwV0Oqycxml5A0v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vHYC.TVdUqDUPg_.hrLO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J88m707WNk.6Dt_T7.Feq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jaV3HmalECL.PJRee8eF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WKEok3NtS06omRPMludqR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Tx6gW0bxUiJ3Zm2vWfo2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UFbdqdOuXUmQ_x4DaK10B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WJAmxlIrbE677E19WjnD3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x_6BouG_U0igOC.fhov32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qHv9t3MNUG4gjJ9_HYGY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OyarA2Tk0azvuauiQUDd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TZbyxbuXJEKFIAItobwC1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EJOb6m6YWUGxjSnF5vBiI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1JCLF2DmckCeuRvVlPwGq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wWHGTvTXEyMMG9L3BBXA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Eys3jNF3aUKSDLhgQAMFJ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AtOIQn3H0O2H5hF_3lQo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iZODbbsgUisH03HawruF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0o2xLMZYq0K8X2LWhLKMr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m2x6j_yw0qZY_mSsehv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iK.3NngS0mMyRKVi.Cy8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VeQ1F0KTU6TTBFnjTbpR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8zGcyE_CNUWat6cdS2iNK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uRJSeSeEOoGRvRj0zY5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x9itanYMW0Ku.L4e9J1sS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OpdsEYDydEa_dKl4Qa2xY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ASq114zFkS5mLPEhkYlm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1WtBoZOoUkyW_hp_lh1A2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AYQ7TYhqjkqkxO4JBdSSu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L7UEOfJO1k.3aXMWwGoIw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gGN0aIcd1UitvFwH1v.l6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QaUtt00eUGHoFl4RmYIP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MRV3CVOYPEmN3VwMZgBbn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lJY7Fq1YT0q_7R1fIGTcZ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izIdaZZ.rkO0wEpTDVgw9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KbkTjhmnCUWvji3E1EQFx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GhwzntD6kWv8Oecuus1z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bUtfSZ_TtE2DXznLUYJvg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J81tEHND00WtQWBvC3T8p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Pw44zE1gsUCp2Km_D3YD9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JDvHqwcjHEeHdj49w2iAZ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cnFx.3kmQk.oUq3lGSLRY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9cO.WdrMKUOmspoZwzp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YAwRa26G10G16jbOAGbkA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Vg9uDsFn_UuMCXZo5h321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bqJgSRJQU.UIZiXREh_E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3P1ZCketoUKq97EuF5OmG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wU2a2lkKdNG44xWk2X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UxxiVR0ibkq_gpj60YTH_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Qt57wsMdFUqnJJXQVOD4z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c5x_ydJLeEqmOUYR_7JQH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3ybsP6.WK0O3x8hEiw2tmQ"/>
</p:tagLst>
</file>

<file path=ppt/theme/theme1.xml><?xml version="1.0" encoding="utf-8"?>
<a:theme xmlns:a="http://schemas.openxmlformats.org/drawingml/2006/main" name="Project flow DIASHOW til oplæg opdateret 8-10-2010">
  <a:themeElements>
    <a:clrScheme name="KONCERN 10">
      <a:dk1>
        <a:srgbClr val="3DAAC8"/>
      </a:dk1>
      <a:lt1>
        <a:srgbClr val="FFFFFF"/>
      </a:lt1>
      <a:dk2>
        <a:srgbClr val="5F6062"/>
      </a:dk2>
      <a:lt2>
        <a:srgbClr val="969696"/>
      </a:lt2>
      <a:accent1>
        <a:srgbClr val="256F9B"/>
      </a:accent1>
      <a:accent2>
        <a:srgbClr val="80B3C7"/>
      </a:accent2>
      <a:accent3>
        <a:srgbClr val="FFFFFF"/>
      </a:accent3>
      <a:accent4>
        <a:srgbClr val="3391AA"/>
      </a:accent4>
      <a:accent5>
        <a:srgbClr val="ACBBCB"/>
      </a:accent5>
      <a:accent6>
        <a:srgbClr val="73A2B4"/>
      </a:accent6>
      <a:hlink>
        <a:srgbClr val="2993BB"/>
      </a:hlink>
      <a:folHlink>
        <a:srgbClr val="7F99A3"/>
      </a:folHlink>
    </a:clrScheme>
    <a:fontScheme name="KONCERN">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400" b="1" i="0" u="none" strike="noStrike" cap="none" normalizeH="0" baseline="0" smtClean="0">
            <a:ln>
              <a:noFill/>
            </a:ln>
            <a:solidFill>
              <a:srgbClr val="5F6062"/>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400" b="1" i="0" u="none" strike="noStrike" cap="none" normalizeH="0" baseline="0" smtClean="0">
            <a:ln>
              <a:noFill/>
            </a:ln>
            <a:solidFill>
              <a:srgbClr val="5F6062"/>
            </a:solidFill>
            <a:effectLst/>
            <a:latin typeface="Times New Roman" pitchFamily="18" charset="0"/>
          </a:defRPr>
        </a:defPPr>
      </a:lstStyle>
    </a:lnDef>
  </a:objectDefaults>
  <a:extraClrSchemeLst>
    <a:extraClrScheme>
      <a:clrScheme name="KONCERN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ONCERN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ONCERN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ONCERN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ONCERN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ONCERN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ONCERN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ONCERN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ONCERN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ONCERN 10">
        <a:dk1>
          <a:srgbClr val="3DAAC8"/>
        </a:dk1>
        <a:lt1>
          <a:srgbClr val="FFFFFF"/>
        </a:lt1>
        <a:dk2>
          <a:srgbClr val="5F6062"/>
        </a:dk2>
        <a:lt2>
          <a:srgbClr val="969696"/>
        </a:lt2>
        <a:accent1>
          <a:srgbClr val="256F9B"/>
        </a:accent1>
        <a:accent2>
          <a:srgbClr val="80B3C7"/>
        </a:accent2>
        <a:accent3>
          <a:srgbClr val="FFFFFF"/>
        </a:accent3>
        <a:accent4>
          <a:srgbClr val="3391AA"/>
        </a:accent4>
        <a:accent5>
          <a:srgbClr val="ACBBCB"/>
        </a:accent5>
        <a:accent6>
          <a:srgbClr val="73A2B4"/>
        </a:accent6>
        <a:hlink>
          <a:srgbClr val="2993BB"/>
        </a:hlink>
        <a:folHlink>
          <a:srgbClr val="7F99A3"/>
        </a:folHlink>
      </a:clrScheme>
      <a:clrMap bg1="lt1" tx1="dk1" bg2="lt2" tx2="dk2" accent1="accent1" accent2="accent2" accent3="accent3" accent4="accent4" accent5="accent5" accent6="accent6" hlink="hlink" folHlink="folHlink"/>
    </a:extraClrScheme>
    <a:extraClrScheme>
      <a:clrScheme name="KONCER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9090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gion Sjælland_skabelon 10">
    <a:dk1>
      <a:srgbClr val="3DAAC8"/>
    </a:dk1>
    <a:lt1>
      <a:srgbClr val="FFFFFF"/>
    </a:lt1>
    <a:dk2>
      <a:srgbClr val="5F6062"/>
    </a:dk2>
    <a:lt2>
      <a:srgbClr val="969696"/>
    </a:lt2>
    <a:accent1>
      <a:srgbClr val="256F9B"/>
    </a:accent1>
    <a:accent2>
      <a:srgbClr val="80B3C7"/>
    </a:accent2>
    <a:accent3>
      <a:srgbClr val="FFFFFF"/>
    </a:accent3>
    <a:accent4>
      <a:srgbClr val="3391AA"/>
    </a:accent4>
    <a:accent5>
      <a:srgbClr val="ACBBCB"/>
    </a:accent5>
    <a:accent6>
      <a:srgbClr val="73A2B4"/>
    </a:accent6>
    <a:hlink>
      <a:srgbClr val="2993BB"/>
    </a:hlink>
    <a:folHlink>
      <a:srgbClr val="7F99A3"/>
    </a:folHlink>
  </a:clrScheme>
  <a:fontScheme name="Region Sjælland_skabelon">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egion Sjælland_skabelon 10">
    <a:dk1>
      <a:srgbClr val="3DAAC8"/>
    </a:dk1>
    <a:lt1>
      <a:srgbClr val="FFFFFF"/>
    </a:lt1>
    <a:dk2>
      <a:srgbClr val="5F6062"/>
    </a:dk2>
    <a:lt2>
      <a:srgbClr val="969696"/>
    </a:lt2>
    <a:accent1>
      <a:srgbClr val="256F9B"/>
    </a:accent1>
    <a:accent2>
      <a:srgbClr val="80B3C7"/>
    </a:accent2>
    <a:accent3>
      <a:srgbClr val="FFFFFF"/>
    </a:accent3>
    <a:accent4>
      <a:srgbClr val="3391AA"/>
    </a:accent4>
    <a:accent5>
      <a:srgbClr val="ACBBCB"/>
    </a:accent5>
    <a:accent6>
      <a:srgbClr val="73A2B4"/>
    </a:accent6>
    <a:hlink>
      <a:srgbClr val="2993BB"/>
    </a:hlink>
    <a:folHlink>
      <a:srgbClr val="7F99A3"/>
    </a:folHlink>
  </a:clrScheme>
  <a:fontScheme name="Region Sjælland_skabelon">
    <a:majorFont>
      <a:latin typeface="Georgia"/>
      <a:ea typeface=""/>
      <a:cs typeface=""/>
    </a:majorFont>
    <a:minorFont>
      <a:latin typeface="Georgi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DAA108AFB72B7499615D685F2E11057" ma:contentTypeVersion="1" ma:contentTypeDescription="Opret et nyt dokument." ma:contentTypeScope="" ma:versionID="a7adab95dde82d3331af978462353108">
  <xsd:schema xmlns:xsd="http://www.w3.org/2001/XMLSchema" xmlns:xs="http://www.w3.org/2001/XMLSchema" xmlns:p="http://schemas.microsoft.com/office/2006/metadata/properties" xmlns:ns3="9275ec1c-41b8-4845-b799-bb4dad2377f8" targetNamespace="http://schemas.microsoft.com/office/2006/metadata/properties" ma:root="true" ma:fieldsID="51b4f835310965cecb6b70e3502463dc" ns3:_="">
    <xsd:import namespace="9275ec1c-41b8-4845-b799-bb4dad2377f8"/>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5ec1c-41b8-4845-b799-bb4dad2377f8"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A8C9E6-8E9B-4850-8E14-87FD704273A4}">
  <ds:schemaRef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9275ec1c-41b8-4845-b799-bb4dad2377f8"/>
    <ds:schemaRef ds:uri="http://schemas.microsoft.com/office/2006/metadata/properti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2F7DDDD7-A5DF-418A-9A9F-BD396463A7C0}">
  <ds:schemaRefs>
    <ds:schemaRef ds:uri="http://schemas.microsoft.com/sharepoint/v3/contenttype/forms"/>
  </ds:schemaRefs>
</ds:datastoreItem>
</file>

<file path=customXml/itemProps3.xml><?xml version="1.0" encoding="utf-8"?>
<ds:datastoreItem xmlns:ds="http://schemas.openxmlformats.org/officeDocument/2006/customXml" ds:itemID="{3F42D587-2DC3-4FC5-9E86-F821145DC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5ec1c-41b8-4845-b799-bb4dad237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Project flow DIASHOW til oplæg opdateret 8-10-2010</Template>
  <TotalTime>773</TotalTime>
  <Words>3898</Words>
  <Application>Microsoft Office PowerPoint</Application>
  <PresentationFormat>Skærmshow (4:3)</PresentationFormat>
  <Paragraphs>641</Paragraphs>
  <Slides>43</Slides>
  <Notes>23</Notes>
  <HiddenSlides>0</HiddenSlides>
  <MMClips>0</MMClips>
  <ScaleCrop>false</ScaleCrop>
  <HeadingPairs>
    <vt:vector size="8" baseType="variant">
      <vt:variant>
        <vt:lpstr>Benyttede skrifttyper</vt:lpstr>
      </vt:variant>
      <vt:variant>
        <vt:i4>7</vt:i4>
      </vt:variant>
      <vt:variant>
        <vt:lpstr>Tema</vt:lpstr>
      </vt:variant>
      <vt:variant>
        <vt:i4>2</vt:i4>
      </vt:variant>
      <vt:variant>
        <vt:lpstr>Integrerede OLE-servere</vt:lpstr>
      </vt:variant>
      <vt:variant>
        <vt:i4>1</vt:i4>
      </vt:variant>
      <vt:variant>
        <vt:lpstr>Slidetitler</vt:lpstr>
      </vt:variant>
      <vt:variant>
        <vt:i4>43</vt:i4>
      </vt:variant>
    </vt:vector>
  </HeadingPairs>
  <TitlesOfParts>
    <vt:vector size="53" baseType="lpstr">
      <vt:lpstr>Arial</vt:lpstr>
      <vt:lpstr>Calibri</vt:lpstr>
      <vt:lpstr>Georgia</vt:lpstr>
      <vt:lpstr>Segoe UI</vt:lpstr>
      <vt:lpstr>Segoe UI Light</vt:lpstr>
      <vt:lpstr>Times New Roman</vt:lpstr>
      <vt:lpstr>ヒラギノ角ゴ Pro W3</vt:lpstr>
      <vt:lpstr>Project flow DIASHOW til oplæg opdateret 8-10-2010</vt:lpstr>
      <vt:lpstr>Kontortema</vt:lpstr>
      <vt:lpstr>think-cell Slide</vt:lpstr>
      <vt:lpstr>PowerPoint-præsentation</vt:lpstr>
      <vt:lpstr>Antallet af behandlinger på landets sygehuse stiger, og ventelisterne er på skrump</vt:lpstr>
      <vt:lpstr>Borger er i centrum for vores behandling, men oplever patienten også det?</vt:lpstr>
      <vt:lpstr>Er det vigtigste for patienten og det vigtigste for sundhedsvæsenet det samme?</vt:lpstr>
      <vt:lpstr>Vi ser ofte disse tre mål, som adskilte og med uafhængige initiativer</vt:lpstr>
      <vt:lpstr>Vi må i fremtiden være i stand til at tænke disse tre mål sammen…</vt:lpstr>
      <vt:lpstr>Vi er kommet meget tættere de seneste år, men der er behov for flere og andre typer kompetencer</vt:lpstr>
      <vt:lpstr>PowerPoint-præsentation</vt:lpstr>
      <vt:lpstr>At etablere en forbedringskultur kræver et skift i måden vi tænker på</vt:lpstr>
      <vt:lpstr>Begyndelse på Lean i stor skala i 2008</vt:lpstr>
      <vt:lpstr>7 år efter har vi nu ”Lean i stor skala” på alle regionens sygehuse</vt:lpstr>
      <vt:lpstr>Kernen i ”lean i stor skala” er en ledelsesmæssig infrastruktur</vt:lpstr>
      <vt:lpstr>Lidt tal på den opgave…..</vt:lpstr>
      <vt:lpstr>Vi har nu et samlet system hvor visioner kan omsættes til handlinger </vt:lpstr>
      <vt:lpstr>Der er stor bredde i de konkrete tiltag der arbejdes med</vt:lpstr>
      <vt:lpstr>Regionens udviklingsrejse til vores nuværende ”lean modenhed”</vt:lpstr>
      <vt:lpstr>Bredde i opfattelse af ”lean” har været vores DNA hele vejen</vt:lpstr>
      <vt:lpstr>Det står og falder med ledelse…</vt:lpstr>
      <vt:lpstr>Hvad kræver det af topledelsen?</vt:lpstr>
      <vt:lpstr>Hvad har vi lært?</vt:lpstr>
      <vt:lpstr>PowerPoint-præsentation</vt:lpstr>
      <vt:lpstr>«High-Impact Leadership» er en forudsætning for et sundhedsvæsen som arbejder med Triple Aim</vt:lpstr>
      <vt:lpstr>«High-Impact Leadership» er en forudsætning for et sundhedsvæsen som arbejder med Triple Aim</vt:lpstr>
      <vt:lpstr>«High-Impact Leadership» er en forudsætning for et sundhedsvæsen som arbejder med Triple Aim</vt:lpstr>
      <vt:lpstr>«High-Impact Leadership» er en forudsætning for et sundhedsvæsen som arbejder med Triple Aim</vt:lpstr>
      <vt:lpstr>Kapacitetsopbygning er en nødvendighed for implementering  af nye løsninger og bedst praksis</vt:lpstr>
      <vt:lpstr>Borger med mange kontakter i sundhedssystemet – behandlingspsykiatri, socialpsykiatri, almen praksis</vt:lpstr>
      <vt:lpstr> Initiativer på akutområdet i Region Sjælland     </vt:lpstr>
      <vt:lpstr>Der blev enighed om følgende indikatorsæt</vt:lpstr>
      <vt:lpstr>FAM: tidsstempler og interval data</vt:lpstr>
      <vt:lpstr>KPI’er for patientforløb</vt:lpstr>
      <vt:lpstr>Datanalyser Bemanding vs. Aktivitet - Akut 1 hverdage</vt:lpstr>
      <vt:lpstr>Computermodellering Strategisk mål</vt:lpstr>
      <vt:lpstr>Computermodellering Flow opgørelser</vt:lpstr>
      <vt:lpstr>Eksempel fra kandidatspeciale Optimal fordeling af nuværende ressourcer </vt:lpstr>
      <vt:lpstr>Eksempel fra kandidatspeciale Konsekvens ved ændring i ressourcer</vt:lpstr>
      <vt:lpstr>  Yderligere eksempler     </vt:lpstr>
      <vt:lpstr>PowerPoint-præsentation</vt:lpstr>
      <vt:lpstr>PowerPoint-præsentation</vt:lpstr>
      <vt:lpstr>PowerPoint-præsentation</vt:lpstr>
      <vt:lpstr> PROM indikatorer Anvendelse af prognoseværktøjet Oxford Knee Score      </vt:lpstr>
      <vt:lpstr>PowerPoint-præsentation</vt:lpstr>
      <vt:lpstr>PowerPoint-præsentation</vt:lpstr>
    </vt:vector>
  </TitlesOfParts>
  <Company>Region Sjælland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Anders Drejer Lønbæk</dc:title>
  <dc:creator>Outlook</dc:creator>
  <cp:lastModifiedBy>Helle Dyrlund</cp:lastModifiedBy>
  <cp:revision>1292</cp:revision>
  <cp:lastPrinted>2014-07-01T09:22:08Z</cp:lastPrinted>
  <dcterms:created xsi:type="dcterms:W3CDTF">2010-11-11T10:34:29Z</dcterms:created>
  <dcterms:modified xsi:type="dcterms:W3CDTF">2015-10-05T12:45:57Z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0x010100BDAA108AFB72B7499615D685F2E11057</vt:lpwstr>
  </property>
  <property fmtid="{D5CDD505-2E9C-101B-9397-08002B2CF9AE}" pid="3" name="IsMyDocuments">
    <vt:bool>true</vt:bool>
  </property>
  <property fmtid="{D5CDD505-2E9C-101B-9397-08002B2CF9AE}" pid="4" name="NotesPageLayout">
    <vt:lpwstr>Message</vt:lpwstr>
  </property>
  <property fmtid="{D5CDD505-2E9C-101B-9397-08002B2CF9AE}" pid="5" name="Title">
    <vt:lpwstr>Anders Drejer Lønbæk</vt:lpwstr>
  </property>
  <property fmtid="{D5CDD505-2E9C-101B-9397-08002B2CF9AE}" pid="6" name="Final">
    <vt:bool>true</vt:bool>
  </property>
  <property fmtid="{D5CDD505-2E9C-101B-9397-08002B2CF9AE}" pid="7" name="Event">
    <vt:lpwstr/>
  </property>
  <property fmtid="{D5CDD505-2E9C-101B-9397-08002B2CF9AE}" pid="8" name="Delivery Date">
    <vt:lpwstr/>
  </property>
  <property fmtid="{D5CDD505-2E9C-101B-9397-08002B2CF9AE}" pid="9" name="docid">
    <vt:lpwstr/>
  </property>
</Properties>
</file>