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58" r:id="rId3"/>
    <p:sldId id="259" r:id="rId4"/>
    <p:sldId id="260" r:id="rId5"/>
    <p:sldId id="261" r:id="rId6"/>
    <p:sldId id="262" r:id="rId7"/>
    <p:sldId id="263" r:id="rId8"/>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øs Malherbes Jensen" initials="SMJ" lastIdx="1" clrIdx="0">
    <p:extLst>
      <p:ext uri="{19B8F6BF-5375-455C-9EA6-DF929625EA0E}">
        <p15:presenceInfo xmlns:p15="http://schemas.microsoft.com/office/powerpoint/2012/main" userId="Søs Malherbes Jens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1047" autoAdjust="0"/>
  </p:normalViewPr>
  <p:slideViewPr>
    <p:cSldViewPr snapToGrid="0">
      <p:cViewPr varScale="1">
        <p:scale>
          <a:sx n="40" d="100"/>
          <a:sy n="40" d="100"/>
        </p:scale>
        <p:origin x="16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8C5C8C7-C35B-4EE8-9D3D-E3819256F41E}" type="datetimeFigureOut">
              <a:rPr lang="da-DK" smtClean="0"/>
              <a:t>06-01-2023</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EBD0F84-C4D8-4D08-831B-80981519E50A}" type="slidenum">
              <a:rPr lang="da-DK" smtClean="0"/>
              <a:t>‹nr.›</a:t>
            </a:fld>
            <a:endParaRPr lang="da-DK"/>
          </a:p>
        </p:txBody>
      </p:sp>
    </p:spTree>
    <p:extLst>
      <p:ext uri="{BB962C8B-B14F-4D97-AF65-F5344CB8AC3E}">
        <p14:creationId xmlns:p14="http://schemas.microsoft.com/office/powerpoint/2010/main" val="2709010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kern="1200" dirty="0" smtClean="0">
                <a:solidFill>
                  <a:schemeClr val="tx1"/>
                </a:solidFill>
                <a:effectLst/>
                <a:latin typeface="+mn-lt"/>
                <a:ea typeface="+mn-ea"/>
                <a:cs typeface="+mn-cs"/>
              </a:rPr>
              <a:t>Hvad er sundhedstjek?</a:t>
            </a:r>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Sundhedstjek er et nyt tilbud om lægeundersøgelse til borgere på 18 år og derover, som opholder sig på et botilbud (Servicelovens §107/108 og botilbud efter almenboligloven</a:t>
            </a:r>
            <a:r>
              <a:rPr lang="da-DK" sz="1200" kern="1200" baseline="0" dirty="0" smtClean="0">
                <a:solidFill>
                  <a:schemeClr val="tx1"/>
                </a:solidFill>
                <a:effectLst/>
                <a:latin typeface="+mn-lt"/>
                <a:ea typeface="+mn-ea"/>
                <a:cs typeface="+mn-cs"/>
              </a:rPr>
              <a:t> med støtte efter Servicelovens §85)</a:t>
            </a:r>
            <a:r>
              <a:rPr lang="da-DK" sz="1200" kern="1200" dirty="0" smtClean="0">
                <a:solidFill>
                  <a:schemeClr val="tx1"/>
                </a:solidFill>
                <a:effectLst/>
                <a:latin typeface="+mn-lt"/>
                <a:ea typeface="+mn-ea"/>
                <a:cs typeface="+mn-cs"/>
              </a:rPr>
              <a:t> og som har betydelig og varig nedsat fysisk og psykisk funktionsevne. I praksis vil målgruppen dermed omfatte alle borgere på botilbud. </a:t>
            </a:r>
          </a:p>
          <a:p>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Formålet med sundhedstjekket er at forebygge og eventuelt behandle somatiske sygdomme og dermed øge borgernes livskvalitet og levetid.</a:t>
            </a:r>
          </a:p>
          <a:p>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Sundhedstjekket er aftalt med de praktiserende læger i overenskomsten 2022</a:t>
            </a:r>
          </a:p>
          <a:p>
            <a:endParaRPr lang="da-DK"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Sundhedstjekket gennemføres på bostedet af borgerens praktiserende læge hvert andet år. Under særlige omstændigheder ved komplicerede forløb eller ved forløb, hvor borgeren har mange kontakter til det øvrige sundhedsvæsen, mange (gen)indlæggelser mv., kan sundhedstjekket benyttes en gang årligt.</a:t>
            </a:r>
          </a:p>
          <a:p>
            <a:endParaRPr lang="da-DK" sz="1200" kern="1200" dirty="0">
              <a:solidFill>
                <a:schemeClr val="tx1"/>
              </a:solidFill>
              <a:effectLst/>
              <a:latin typeface="+mn-lt"/>
              <a:ea typeface="+mn-ea"/>
              <a:cs typeface="+mn-cs"/>
            </a:endParaRPr>
          </a:p>
        </p:txBody>
      </p:sp>
      <p:sp>
        <p:nvSpPr>
          <p:cNvPr id="4" name="Pladsholder til slidenummer 3"/>
          <p:cNvSpPr>
            <a:spLocks noGrp="1"/>
          </p:cNvSpPr>
          <p:nvPr>
            <p:ph type="sldNum" sz="quarter" idx="10"/>
          </p:nvPr>
        </p:nvSpPr>
        <p:spPr/>
        <p:txBody>
          <a:bodyPr/>
          <a:lstStyle/>
          <a:p>
            <a:fld id="{8EBD0F84-C4D8-4D08-831B-80981519E50A}" type="slidenum">
              <a:rPr lang="da-DK" smtClean="0"/>
              <a:t>1</a:t>
            </a:fld>
            <a:endParaRPr lang="da-DK"/>
          </a:p>
        </p:txBody>
      </p:sp>
    </p:spTree>
    <p:extLst>
      <p:ext uri="{BB962C8B-B14F-4D97-AF65-F5344CB8AC3E}">
        <p14:creationId xmlns:p14="http://schemas.microsoft.com/office/powerpoint/2010/main" val="1765561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Vi tænker, at de fleste borgere på botilbud jævnligt ser en læge, men sådan er realiteten langt fra altid.</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Nyeste forskning viser, at en del borgere på botilbud kommer sjældnere til lægen end gennemsnittet af danskere</a:t>
            </a:r>
            <a:r>
              <a:rPr lang="da-DK" baseline="0" dirty="0" smtClean="0"/>
              <a:t> *. Det betyder oversete og ubehandlede somatiske sygdomme som fx diabetes, hjertekar-sygdomme, infektioner, kræft og sygdomme i luftvejene. Målgruppen har ca. 10-15 års kortere gennemsnitlig levetid.</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Norsk undersøgelse fra 2011, der baserer sig på over en million psykiatriske patienter, dokumenterer, at psykiatriske patienter lever 15-20 år kortere end den generelle befolkning: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 </a:t>
            </a:r>
            <a:r>
              <a:rPr lang="da-DK" baseline="0" dirty="0" err="1" smtClean="0"/>
              <a:t>Wahlbeck</a:t>
            </a:r>
            <a:r>
              <a:rPr lang="da-DK" baseline="0" dirty="0" smtClean="0"/>
              <a:t> K, Westman J, Nordentoft M, </a:t>
            </a:r>
            <a:r>
              <a:rPr lang="da-DK" baseline="0" dirty="0" err="1" smtClean="0"/>
              <a:t>Gissler</a:t>
            </a:r>
            <a:r>
              <a:rPr lang="da-DK" baseline="0" dirty="0" smtClean="0"/>
              <a:t> M, Laursen TM. </a:t>
            </a:r>
            <a:r>
              <a:rPr lang="da-DK" baseline="0" dirty="0" err="1" smtClean="0"/>
              <a:t>Outcomes</a:t>
            </a:r>
            <a:r>
              <a:rPr lang="da-DK" baseline="0" dirty="0" smtClean="0"/>
              <a:t> of Nordic mental </a:t>
            </a:r>
            <a:r>
              <a:rPr lang="da-DK" baseline="0" dirty="0" err="1" smtClean="0"/>
              <a:t>healthsystems</a:t>
            </a:r>
            <a:r>
              <a:rPr lang="da-DK" baseline="0" dirty="0" smtClean="0"/>
              <a:t>: </a:t>
            </a:r>
            <a:r>
              <a:rPr lang="da-DK" baseline="0" dirty="0" err="1" smtClean="0"/>
              <a:t>life</a:t>
            </a:r>
            <a:r>
              <a:rPr lang="da-DK" baseline="0" dirty="0" smtClean="0"/>
              <a:t> </a:t>
            </a:r>
            <a:r>
              <a:rPr lang="da-DK" baseline="0" dirty="0" err="1" smtClean="0"/>
              <a:t>expectancy</a:t>
            </a:r>
            <a:r>
              <a:rPr lang="da-DK" baseline="0" dirty="0" smtClean="0"/>
              <a:t> of patients with mental </a:t>
            </a:r>
            <a:r>
              <a:rPr lang="da-DK" baseline="0" dirty="0" err="1" smtClean="0"/>
              <a:t>disorders</a:t>
            </a:r>
            <a:r>
              <a:rPr lang="da-DK" baseline="0" dirty="0" smtClean="0"/>
              <a:t>. Br J </a:t>
            </a:r>
            <a:r>
              <a:rPr lang="da-DK" baseline="0" dirty="0" err="1" smtClean="0"/>
              <a:t>Psychiatry</a:t>
            </a:r>
            <a:r>
              <a:rPr lang="da-DK" baseline="0" dirty="0" smtClean="0"/>
              <a:t> [Internet]. 2011;199(6):453–8. </a:t>
            </a:r>
            <a:r>
              <a:rPr lang="da-DK" baseline="0" dirty="0" err="1" smtClean="0"/>
              <a:t>Available</a:t>
            </a:r>
            <a:r>
              <a:rPr lang="da-DK" baseline="0" dirty="0" smtClean="0"/>
              <a:t> from: http://bjp.rcpsych.org/content/199/6/453.full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a-DK"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smtClean="0"/>
          </a:p>
        </p:txBody>
      </p:sp>
      <p:sp>
        <p:nvSpPr>
          <p:cNvPr id="4" name="Pladsholder til slidenummer 3"/>
          <p:cNvSpPr>
            <a:spLocks noGrp="1"/>
          </p:cNvSpPr>
          <p:nvPr>
            <p:ph type="sldNum" sz="quarter" idx="10"/>
          </p:nvPr>
        </p:nvSpPr>
        <p:spPr/>
        <p:txBody>
          <a:bodyPr/>
          <a:lstStyle/>
          <a:p>
            <a:fld id="{8EBD0F84-C4D8-4D08-831B-80981519E50A}" type="slidenum">
              <a:rPr lang="da-DK" smtClean="0"/>
              <a:t>2</a:t>
            </a:fld>
            <a:endParaRPr lang="da-DK"/>
          </a:p>
        </p:txBody>
      </p:sp>
    </p:spTree>
    <p:extLst>
      <p:ext uri="{BB962C8B-B14F-4D97-AF65-F5344CB8AC3E}">
        <p14:creationId xmlns:p14="http://schemas.microsoft.com/office/powerpoint/2010/main" val="1385044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Se lægens vejledning:</a:t>
            </a:r>
            <a:r>
              <a:rPr lang="da-DK" baseline="0" dirty="0" smtClean="0"/>
              <a:t> ‘Almen Praksis  -Sundhedstjek for borgere på botilbud’ på Sundhedsaftalen.rm.dk</a:t>
            </a:r>
            <a:endParaRPr lang="da-DK" dirty="0"/>
          </a:p>
        </p:txBody>
      </p:sp>
      <p:sp>
        <p:nvSpPr>
          <p:cNvPr id="4" name="Pladsholder til slidenummer 3"/>
          <p:cNvSpPr>
            <a:spLocks noGrp="1"/>
          </p:cNvSpPr>
          <p:nvPr>
            <p:ph type="sldNum" sz="quarter" idx="10"/>
          </p:nvPr>
        </p:nvSpPr>
        <p:spPr/>
        <p:txBody>
          <a:bodyPr/>
          <a:lstStyle/>
          <a:p>
            <a:fld id="{8EBD0F84-C4D8-4D08-831B-80981519E50A}" type="slidenum">
              <a:rPr lang="da-DK" smtClean="0"/>
              <a:t>3</a:t>
            </a:fld>
            <a:endParaRPr lang="da-DK"/>
          </a:p>
        </p:txBody>
      </p:sp>
    </p:spTree>
    <p:extLst>
      <p:ext uri="{BB962C8B-B14F-4D97-AF65-F5344CB8AC3E}">
        <p14:creationId xmlns:p14="http://schemas.microsoft.com/office/powerpoint/2010/main" val="2809430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En del af de opgaver, som medarbejderne</a:t>
            </a:r>
            <a:r>
              <a:rPr lang="da-DK" baseline="0" dirty="0" smtClean="0"/>
              <a:t> på botilbuddet skal udføre i forbindelse med sundhedstjekket, er velkendte opgaver (grønne og gule) for medarbejderne. </a:t>
            </a:r>
            <a:r>
              <a:rPr lang="da-DK" dirty="0" smtClean="0"/>
              <a:t>De fleste medarbejdere har f.eks. hjulpet borgere med at aftale og gennemføre lægebesøg, blodprøvetagning mv.</a:t>
            </a:r>
          </a:p>
          <a:p>
            <a:r>
              <a:rPr lang="da-DK" dirty="0" smtClean="0"/>
              <a:t>Derimod</a:t>
            </a:r>
            <a:r>
              <a:rPr lang="da-DK" baseline="0" dirty="0" smtClean="0"/>
              <a:t> kan det for nogle medarbejdere være mindre velkendt at benytte </a:t>
            </a:r>
            <a:r>
              <a:rPr lang="da-DK" baseline="0" dirty="0" smtClean="0"/>
              <a:t>De </a:t>
            </a:r>
            <a:r>
              <a:rPr lang="da-DK" baseline="0" dirty="0" smtClean="0"/>
              <a:t>12 </a:t>
            </a:r>
            <a:r>
              <a:rPr lang="da-DK" baseline="0" dirty="0" smtClean="0"/>
              <a:t>Sygeplejefaglige Problemområder </a:t>
            </a:r>
            <a:r>
              <a:rPr lang="da-DK" baseline="0" dirty="0" smtClean="0"/>
              <a:t>i forberedelsen sammen med borgeren.</a:t>
            </a:r>
            <a:endParaRPr lang="da-DK" dirty="0"/>
          </a:p>
        </p:txBody>
      </p:sp>
      <p:sp>
        <p:nvSpPr>
          <p:cNvPr id="4" name="Pladsholder til slidenummer 3"/>
          <p:cNvSpPr>
            <a:spLocks noGrp="1"/>
          </p:cNvSpPr>
          <p:nvPr>
            <p:ph type="sldNum" sz="quarter" idx="10"/>
          </p:nvPr>
        </p:nvSpPr>
        <p:spPr/>
        <p:txBody>
          <a:bodyPr/>
          <a:lstStyle/>
          <a:p>
            <a:fld id="{8EBD0F84-C4D8-4D08-831B-80981519E50A}" type="slidenum">
              <a:rPr lang="da-DK" smtClean="0"/>
              <a:t>4</a:t>
            </a:fld>
            <a:endParaRPr lang="da-DK"/>
          </a:p>
        </p:txBody>
      </p:sp>
    </p:spTree>
    <p:extLst>
      <p:ext uri="{BB962C8B-B14F-4D97-AF65-F5344CB8AC3E}">
        <p14:creationId xmlns:p14="http://schemas.microsoft.com/office/powerpoint/2010/main" val="2603978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Information til borger</a:t>
            </a:r>
            <a:r>
              <a:rPr lang="da-DK" baseline="0" dirty="0" smtClean="0"/>
              <a:t> –se </a:t>
            </a:r>
            <a:r>
              <a:rPr lang="da-DK" dirty="0" smtClean="0"/>
              <a:t>materiale </a:t>
            </a:r>
            <a:r>
              <a:rPr lang="da-DK" dirty="0" smtClean="0"/>
              <a:t>på</a:t>
            </a:r>
            <a:r>
              <a:rPr lang="da-DK" baseline="0" dirty="0" smtClean="0"/>
              <a:t> S</a:t>
            </a:r>
            <a:r>
              <a:rPr lang="da-DK" dirty="0" smtClean="0"/>
              <a:t>undhedsaftalen.rm.dk</a:t>
            </a:r>
            <a:endParaRPr lang="da-DK"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De 12 </a:t>
            </a:r>
            <a:r>
              <a:rPr lang="da-DK" dirty="0" smtClean="0"/>
              <a:t>Sygeplejefaglige Problemområder</a:t>
            </a:r>
            <a:r>
              <a:rPr lang="da-DK" baseline="0" dirty="0" smtClean="0"/>
              <a:t> </a:t>
            </a:r>
            <a:r>
              <a:rPr lang="da-DK" baseline="0" dirty="0" smtClean="0"/>
              <a:t>–se </a:t>
            </a:r>
            <a:r>
              <a:rPr lang="da-DK" dirty="0" smtClean="0"/>
              <a:t>materiale </a:t>
            </a:r>
            <a:r>
              <a:rPr lang="da-DK" dirty="0" smtClean="0"/>
              <a:t>på</a:t>
            </a:r>
            <a:r>
              <a:rPr lang="da-DK" baseline="0" dirty="0" smtClean="0"/>
              <a:t> S</a:t>
            </a:r>
            <a:r>
              <a:rPr lang="da-DK" dirty="0" smtClean="0"/>
              <a:t>undhedsaftalen.rm.dk</a:t>
            </a:r>
            <a:endParaRPr lang="da-DK"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Borgerens</a:t>
            </a:r>
            <a:r>
              <a:rPr lang="da-DK" baseline="0" dirty="0" smtClean="0"/>
              <a:t> status til lægen –se materiale </a:t>
            </a:r>
            <a:r>
              <a:rPr lang="da-DK" baseline="0" dirty="0" smtClean="0"/>
              <a:t>på Sundehdsaftalen.rm.dk</a:t>
            </a:r>
            <a:endParaRPr lang="da-DK"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Det</a:t>
            </a:r>
            <a:r>
              <a:rPr lang="da-DK" baseline="0" dirty="0" smtClean="0"/>
              <a:t> er v</a:t>
            </a:r>
            <a:r>
              <a:rPr lang="da-DK" dirty="0" smtClean="0"/>
              <a:t>igtigt</a:t>
            </a:r>
            <a:r>
              <a:rPr lang="da-DK" dirty="0" smtClean="0"/>
              <a:t>,</a:t>
            </a:r>
            <a:r>
              <a:rPr lang="da-DK" baseline="0" dirty="0" smtClean="0"/>
              <a:t> at der på det enkelte botilbud er fastlagt, </a:t>
            </a:r>
            <a:r>
              <a:rPr lang="da-DK" dirty="0" smtClean="0"/>
              <a:t>hvordan </a:t>
            </a:r>
            <a:r>
              <a:rPr lang="da-DK" dirty="0" smtClean="0"/>
              <a:t>De </a:t>
            </a:r>
            <a:r>
              <a:rPr lang="da-DK" dirty="0" smtClean="0"/>
              <a:t>12 </a:t>
            </a:r>
            <a:r>
              <a:rPr lang="da-DK" dirty="0" smtClean="0"/>
              <a:t>Sygeplejefaglige Problemområder </a:t>
            </a:r>
            <a:r>
              <a:rPr lang="da-DK" dirty="0" smtClean="0"/>
              <a:t>indgår i sundhedstjekket, og hvem der skal foretage denne gennemgang (</a:t>
            </a:r>
            <a:r>
              <a:rPr lang="da-DK" dirty="0" err="1" smtClean="0"/>
              <a:t>sosu</a:t>
            </a:r>
            <a:r>
              <a:rPr lang="da-DK" dirty="0" smtClean="0"/>
              <a:t>/pædagog)</a:t>
            </a:r>
            <a:r>
              <a:rPr lang="da-DK" baseline="0" dirty="0" smtClean="0"/>
              <a:t> samt at medarbejderne får orientering herom.</a:t>
            </a:r>
            <a:endParaRPr lang="da-DK"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smtClean="0"/>
          </a:p>
          <a:p>
            <a:endParaRPr lang="da-DK" dirty="0"/>
          </a:p>
        </p:txBody>
      </p:sp>
      <p:sp>
        <p:nvSpPr>
          <p:cNvPr id="4" name="Pladsholder til slidenummer 3"/>
          <p:cNvSpPr>
            <a:spLocks noGrp="1"/>
          </p:cNvSpPr>
          <p:nvPr>
            <p:ph type="sldNum" sz="quarter" idx="10"/>
          </p:nvPr>
        </p:nvSpPr>
        <p:spPr/>
        <p:txBody>
          <a:bodyPr/>
          <a:lstStyle/>
          <a:p>
            <a:fld id="{8EBD0F84-C4D8-4D08-831B-80981519E50A}" type="slidenum">
              <a:rPr lang="da-DK" smtClean="0"/>
              <a:t>5</a:t>
            </a:fld>
            <a:endParaRPr lang="da-DK"/>
          </a:p>
        </p:txBody>
      </p:sp>
    </p:spTree>
    <p:extLst>
      <p:ext uri="{BB962C8B-B14F-4D97-AF65-F5344CB8AC3E}">
        <p14:creationId xmlns:p14="http://schemas.microsoft.com/office/powerpoint/2010/main" val="3989619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Flowskema</a:t>
            </a:r>
            <a:r>
              <a:rPr lang="da-DK" baseline="0" dirty="0" smtClean="0"/>
              <a:t> –se </a:t>
            </a:r>
            <a:r>
              <a:rPr lang="da-DK" dirty="0" smtClean="0"/>
              <a:t>materiale </a:t>
            </a:r>
            <a:r>
              <a:rPr lang="da-DK" dirty="0" smtClean="0"/>
              <a:t>på</a:t>
            </a:r>
            <a:r>
              <a:rPr lang="da-DK" baseline="0" dirty="0" smtClean="0"/>
              <a:t> S</a:t>
            </a:r>
            <a:r>
              <a:rPr lang="da-DK" dirty="0" smtClean="0"/>
              <a:t>undhedsaftalen.rm.dk</a:t>
            </a:r>
            <a:endParaRPr lang="da-DK"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Medarbejderopgaver på botilbud </a:t>
            </a:r>
            <a:r>
              <a:rPr lang="da-DK" baseline="0" dirty="0" smtClean="0"/>
              <a:t>–se </a:t>
            </a:r>
            <a:r>
              <a:rPr lang="da-DK" dirty="0" smtClean="0"/>
              <a:t>materiale </a:t>
            </a:r>
            <a:r>
              <a:rPr lang="da-DK" dirty="0" smtClean="0"/>
              <a:t>på</a:t>
            </a:r>
            <a:r>
              <a:rPr lang="da-DK" baseline="0" dirty="0" smtClean="0"/>
              <a:t> S</a:t>
            </a:r>
            <a:r>
              <a:rPr lang="da-DK" dirty="0" smtClean="0"/>
              <a:t>undhedsaftalen.rm.dk</a:t>
            </a:r>
            <a:endParaRPr lang="da-DK"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 </a:t>
            </a:r>
          </a:p>
          <a:p>
            <a:r>
              <a:rPr lang="da-DK" dirty="0" smtClean="0"/>
              <a:t> </a:t>
            </a:r>
            <a:endParaRPr lang="da-DK" dirty="0"/>
          </a:p>
        </p:txBody>
      </p:sp>
      <p:sp>
        <p:nvSpPr>
          <p:cNvPr id="4" name="Pladsholder til slidenummer 3"/>
          <p:cNvSpPr>
            <a:spLocks noGrp="1"/>
          </p:cNvSpPr>
          <p:nvPr>
            <p:ph type="sldNum" sz="quarter" idx="10"/>
          </p:nvPr>
        </p:nvSpPr>
        <p:spPr/>
        <p:txBody>
          <a:bodyPr/>
          <a:lstStyle/>
          <a:p>
            <a:fld id="{8EBD0F84-C4D8-4D08-831B-80981519E50A}" type="slidenum">
              <a:rPr lang="da-DK" smtClean="0"/>
              <a:t>6</a:t>
            </a:fld>
            <a:endParaRPr lang="da-DK"/>
          </a:p>
        </p:txBody>
      </p:sp>
    </p:spTree>
    <p:extLst>
      <p:ext uri="{BB962C8B-B14F-4D97-AF65-F5344CB8AC3E}">
        <p14:creationId xmlns:p14="http://schemas.microsoft.com/office/powerpoint/2010/main" val="4039852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Samarbejdsmodellen er udarbejdet</a:t>
            </a:r>
            <a:r>
              <a:rPr lang="da-DK" baseline="0" dirty="0" smtClean="0"/>
              <a:t> af repræsentanter fra almen praksis, det regionale socialområde og kommunerne i Region Midtjylland .</a:t>
            </a:r>
          </a:p>
          <a:p>
            <a:r>
              <a:rPr lang="da-DK" baseline="0" dirty="0" smtClean="0"/>
              <a:t>Fordelen ved at </a:t>
            </a:r>
            <a:r>
              <a:rPr lang="da-DK" baseline="0" dirty="0" smtClean="0"/>
              <a:t>benytte </a:t>
            </a:r>
            <a:r>
              <a:rPr lang="da-DK" baseline="0" dirty="0" smtClean="0"/>
              <a:t>de udarbejdede materialer er, at arbejdsgange og materialevalg allerede er aftalt mellem parterne.</a:t>
            </a:r>
            <a:endParaRPr lang="da-DK" dirty="0"/>
          </a:p>
        </p:txBody>
      </p:sp>
      <p:sp>
        <p:nvSpPr>
          <p:cNvPr id="4" name="Pladsholder til slidenummer 3"/>
          <p:cNvSpPr>
            <a:spLocks noGrp="1"/>
          </p:cNvSpPr>
          <p:nvPr>
            <p:ph type="sldNum" sz="quarter" idx="10"/>
          </p:nvPr>
        </p:nvSpPr>
        <p:spPr/>
        <p:txBody>
          <a:bodyPr/>
          <a:lstStyle/>
          <a:p>
            <a:fld id="{8EBD0F84-C4D8-4D08-831B-80981519E50A}" type="slidenum">
              <a:rPr lang="da-DK" smtClean="0"/>
              <a:t>7</a:t>
            </a:fld>
            <a:endParaRPr lang="da-DK"/>
          </a:p>
        </p:txBody>
      </p:sp>
    </p:spTree>
    <p:extLst>
      <p:ext uri="{BB962C8B-B14F-4D97-AF65-F5344CB8AC3E}">
        <p14:creationId xmlns:p14="http://schemas.microsoft.com/office/powerpoint/2010/main" val="902117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smtClean="0"/>
              <a:t>Klik for at redigere i master</a:t>
            </a:r>
            <a:endParaRPr lang="da-DK"/>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346474E2-1A0F-4F53-8DCD-9898DFBCD2AF}" type="datetimeFigureOut">
              <a:rPr lang="da-DK" smtClean="0"/>
              <a:t>06-01-2023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CF8638F-C059-4948-A51B-2AB6B8CC1939}" type="slidenum">
              <a:rPr lang="da-DK" smtClean="0"/>
              <a:t>‹nr.›</a:t>
            </a:fld>
            <a:endParaRPr lang="da-DK"/>
          </a:p>
        </p:txBody>
      </p:sp>
    </p:spTree>
    <p:extLst>
      <p:ext uri="{BB962C8B-B14F-4D97-AF65-F5344CB8AC3E}">
        <p14:creationId xmlns:p14="http://schemas.microsoft.com/office/powerpoint/2010/main" val="2595506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346474E2-1A0F-4F53-8DCD-9898DFBCD2AF}" type="datetimeFigureOut">
              <a:rPr lang="da-DK" smtClean="0"/>
              <a:t>06-01-2023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CF8638F-C059-4948-A51B-2AB6B8CC1939}" type="slidenum">
              <a:rPr lang="da-DK" smtClean="0"/>
              <a:t>‹nr.›</a:t>
            </a:fld>
            <a:endParaRPr lang="da-DK"/>
          </a:p>
        </p:txBody>
      </p:sp>
    </p:spTree>
    <p:extLst>
      <p:ext uri="{BB962C8B-B14F-4D97-AF65-F5344CB8AC3E}">
        <p14:creationId xmlns:p14="http://schemas.microsoft.com/office/powerpoint/2010/main" val="1481220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346474E2-1A0F-4F53-8DCD-9898DFBCD2AF}" type="datetimeFigureOut">
              <a:rPr lang="da-DK" smtClean="0"/>
              <a:t>06-01-2023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CF8638F-C059-4948-A51B-2AB6B8CC1939}" type="slidenum">
              <a:rPr lang="da-DK" smtClean="0"/>
              <a:t>‹nr.›</a:t>
            </a:fld>
            <a:endParaRPr lang="da-DK"/>
          </a:p>
        </p:txBody>
      </p:sp>
    </p:spTree>
    <p:extLst>
      <p:ext uri="{BB962C8B-B14F-4D97-AF65-F5344CB8AC3E}">
        <p14:creationId xmlns:p14="http://schemas.microsoft.com/office/powerpoint/2010/main" val="2579285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346474E2-1A0F-4F53-8DCD-9898DFBCD2AF}" type="datetimeFigureOut">
              <a:rPr lang="da-DK" smtClean="0"/>
              <a:t>06-01-2023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CF8638F-C059-4948-A51B-2AB6B8CC1939}" type="slidenum">
              <a:rPr lang="da-DK" smtClean="0"/>
              <a:t>‹nr.›</a:t>
            </a:fld>
            <a:endParaRPr lang="da-DK"/>
          </a:p>
        </p:txBody>
      </p:sp>
    </p:spTree>
    <p:extLst>
      <p:ext uri="{BB962C8B-B14F-4D97-AF65-F5344CB8AC3E}">
        <p14:creationId xmlns:p14="http://schemas.microsoft.com/office/powerpoint/2010/main" val="3063560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smtClean="0"/>
              <a:t>Klik for at redigere i master</a:t>
            </a:r>
            <a:endParaRPr lang="da-DK"/>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Rediger typografien i masterens</a:t>
            </a:r>
          </a:p>
        </p:txBody>
      </p:sp>
      <p:sp>
        <p:nvSpPr>
          <p:cNvPr id="4" name="Pladsholder til dato 3"/>
          <p:cNvSpPr>
            <a:spLocks noGrp="1"/>
          </p:cNvSpPr>
          <p:nvPr>
            <p:ph type="dt" sz="half" idx="10"/>
          </p:nvPr>
        </p:nvSpPr>
        <p:spPr/>
        <p:txBody>
          <a:bodyPr/>
          <a:lstStyle/>
          <a:p>
            <a:fld id="{346474E2-1A0F-4F53-8DCD-9898DFBCD2AF}" type="datetimeFigureOut">
              <a:rPr lang="da-DK" smtClean="0"/>
              <a:t>06-01-2023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CF8638F-C059-4948-A51B-2AB6B8CC1939}" type="slidenum">
              <a:rPr lang="da-DK" smtClean="0"/>
              <a:t>‹nr.›</a:t>
            </a:fld>
            <a:endParaRPr lang="da-DK"/>
          </a:p>
        </p:txBody>
      </p:sp>
    </p:spTree>
    <p:extLst>
      <p:ext uri="{BB962C8B-B14F-4D97-AF65-F5344CB8AC3E}">
        <p14:creationId xmlns:p14="http://schemas.microsoft.com/office/powerpoint/2010/main" val="3233197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838200" y="1825625"/>
            <a:ext cx="5181600" cy="435133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6172200" y="1825625"/>
            <a:ext cx="5181600" cy="435133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346474E2-1A0F-4F53-8DCD-9898DFBCD2AF}" type="datetimeFigureOut">
              <a:rPr lang="da-DK" smtClean="0"/>
              <a:t>06-01-2023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ECF8638F-C059-4948-A51B-2AB6B8CC1939}" type="slidenum">
              <a:rPr lang="da-DK" smtClean="0"/>
              <a:t>‹nr.›</a:t>
            </a:fld>
            <a:endParaRPr lang="da-DK"/>
          </a:p>
        </p:txBody>
      </p:sp>
    </p:spTree>
    <p:extLst>
      <p:ext uri="{BB962C8B-B14F-4D97-AF65-F5344CB8AC3E}">
        <p14:creationId xmlns:p14="http://schemas.microsoft.com/office/powerpoint/2010/main" val="1767645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smtClean="0"/>
              <a:t>Klik for at redigere i master</a:t>
            </a:r>
            <a:endParaRPr lang="da-DK"/>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346474E2-1A0F-4F53-8DCD-9898DFBCD2AF}" type="datetimeFigureOut">
              <a:rPr lang="da-DK" smtClean="0"/>
              <a:t>06-01-2023</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ECF8638F-C059-4948-A51B-2AB6B8CC1939}" type="slidenum">
              <a:rPr lang="da-DK" smtClean="0"/>
              <a:t>‹nr.›</a:t>
            </a:fld>
            <a:endParaRPr lang="da-DK"/>
          </a:p>
        </p:txBody>
      </p:sp>
    </p:spTree>
    <p:extLst>
      <p:ext uri="{BB962C8B-B14F-4D97-AF65-F5344CB8AC3E}">
        <p14:creationId xmlns:p14="http://schemas.microsoft.com/office/powerpoint/2010/main" val="419617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346474E2-1A0F-4F53-8DCD-9898DFBCD2AF}" type="datetimeFigureOut">
              <a:rPr lang="da-DK" smtClean="0"/>
              <a:t>06-01-2023</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ECF8638F-C059-4948-A51B-2AB6B8CC1939}" type="slidenum">
              <a:rPr lang="da-DK" smtClean="0"/>
              <a:t>‹nr.›</a:t>
            </a:fld>
            <a:endParaRPr lang="da-DK"/>
          </a:p>
        </p:txBody>
      </p:sp>
    </p:spTree>
    <p:extLst>
      <p:ext uri="{BB962C8B-B14F-4D97-AF65-F5344CB8AC3E}">
        <p14:creationId xmlns:p14="http://schemas.microsoft.com/office/powerpoint/2010/main" val="2796455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346474E2-1A0F-4F53-8DCD-9898DFBCD2AF}" type="datetimeFigureOut">
              <a:rPr lang="da-DK" smtClean="0"/>
              <a:t>06-01-2023</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ECF8638F-C059-4948-A51B-2AB6B8CC1939}" type="slidenum">
              <a:rPr lang="da-DK" smtClean="0"/>
              <a:t>‹nr.›</a:t>
            </a:fld>
            <a:endParaRPr lang="da-DK"/>
          </a:p>
        </p:txBody>
      </p:sp>
    </p:spTree>
    <p:extLst>
      <p:ext uri="{BB962C8B-B14F-4D97-AF65-F5344CB8AC3E}">
        <p14:creationId xmlns:p14="http://schemas.microsoft.com/office/powerpoint/2010/main" val="3047403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Pladsholder til dato 4"/>
          <p:cNvSpPr>
            <a:spLocks noGrp="1"/>
          </p:cNvSpPr>
          <p:nvPr>
            <p:ph type="dt" sz="half" idx="10"/>
          </p:nvPr>
        </p:nvSpPr>
        <p:spPr/>
        <p:txBody>
          <a:bodyPr/>
          <a:lstStyle/>
          <a:p>
            <a:fld id="{346474E2-1A0F-4F53-8DCD-9898DFBCD2AF}" type="datetimeFigureOut">
              <a:rPr lang="da-DK" smtClean="0"/>
              <a:t>06-01-2023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ECF8638F-C059-4948-A51B-2AB6B8CC1939}" type="slidenum">
              <a:rPr lang="da-DK" smtClean="0"/>
              <a:t>‹nr.›</a:t>
            </a:fld>
            <a:endParaRPr lang="da-DK"/>
          </a:p>
        </p:txBody>
      </p:sp>
    </p:spTree>
    <p:extLst>
      <p:ext uri="{BB962C8B-B14F-4D97-AF65-F5344CB8AC3E}">
        <p14:creationId xmlns:p14="http://schemas.microsoft.com/office/powerpoint/2010/main" val="237303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Pladsholder til dato 4"/>
          <p:cNvSpPr>
            <a:spLocks noGrp="1"/>
          </p:cNvSpPr>
          <p:nvPr>
            <p:ph type="dt" sz="half" idx="10"/>
          </p:nvPr>
        </p:nvSpPr>
        <p:spPr/>
        <p:txBody>
          <a:bodyPr/>
          <a:lstStyle/>
          <a:p>
            <a:fld id="{346474E2-1A0F-4F53-8DCD-9898DFBCD2AF}" type="datetimeFigureOut">
              <a:rPr lang="da-DK" smtClean="0"/>
              <a:t>06-01-2023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ECF8638F-C059-4948-A51B-2AB6B8CC1939}" type="slidenum">
              <a:rPr lang="da-DK" smtClean="0"/>
              <a:t>‹nr.›</a:t>
            </a:fld>
            <a:endParaRPr lang="da-DK"/>
          </a:p>
        </p:txBody>
      </p:sp>
    </p:spTree>
    <p:extLst>
      <p:ext uri="{BB962C8B-B14F-4D97-AF65-F5344CB8AC3E}">
        <p14:creationId xmlns:p14="http://schemas.microsoft.com/office/powerpoint/2010/main" val="3793556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6474E2-1A0F-4F53-8DCD-9898DFBCD2AF}" type="datetimeFigureOut">
              <a:rPr lang="da-DK" smtClean="0"/>
              <a:t>06-01-2023</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F8638F-C059-4948-A51B-2AB6B8CC1939}" type="slidenum">
              <a:rPr lang="da-DK" smtClean="0"/>
              <a:t>‹nr.›</a:t>
            </a:fld>
            <a:endParaRPr lang="da-DK"/>
          </a:p>
        </p:txBody>
      </p:sp>
    </p:spTree>
    <p:extLst>
      <p:ext uri="{BB962C8B-B14F-4D97-AF65-F5344CB8AC3E}">
        <p14:creationId xmlns:p14="http://schemas.microsoft.com/office/powerpoint/2010/main" val="2330008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a:t>Hvad er </a:t>
            </a:r>
            <a:r>
              <a:rPr lang="da-DK" b="1" dirty="0" smtClean="0"/>
              <a:t>sundhedstjek på botilbud?</a:t>
            </a:r>
            <a:r>
              <a:rPr lang="da-DK" dirty="0"/>
              <a:t/>
            </a:r>
            <a:br>
              <a:rPr lang="da-DK" dirty="0"/>
            </a:br>
            <a:endParaRPr lang="da-DK" dirty="0"/>
          </a:p>
        </p:txBody>
      </p:sp>
      <p:sp>
        <p:nvSpPr>
          <p:cNvPr id="3" name="Pladsholder til indhold 2"/>
          <p:cNvSpPr>
            <a:spLocks noGrp="1"/>
          </p:cNvSpPr>
          <p:nvPr>
            <p:ph idx="1"/>
          </p:nvPr>
        </p:nvSpPr>
        <p:spPr>
          <a:xfrm>
            <a:off x="838200" y="1539022"/>
            <a:ext cx="10515600" cy="4351338"/>
          </a:xfrm>
        </p:spPr>
        <p:txBody>
          <a:bodyPr/>
          <a:lstStyle/>
          <a:p>
            <a:pPr marL="0" indent="0">
              <a:buNone/>
            </a:pPr>
            <a:r>
              <a:rPr lang="da-DK" dirty="0" smtClean="0"/>
              <a:t>Tilbud om lægeundersøgelse </a:t>
            </a:r>
            <a:r>
              <a:rPr lang="da-DK" dirty="0"/>
              <a:t>til borgere på 18 år og derover, som </a:t>
            </a:r>
            <a:r>
              <a:rPr lang="da-DK" dirty="0" smtClean="0"/>
              <a:t>opholder sig </a:t>
            </a:r>
            <a:r>
              <a:rPr lang="da-DK" dirty="0"/>
              <a:t>på et </a:t>
            </a:r>
            <a:r>
              <a:rPr lang="da-DK" dirty="0" smtClean="0"/>
              <a:t>botilbud</a:t>
            </a:r>
          </a:p>
          <a:p>
            <a:endParaRPr lang="da-DK" dirty="0"/>
          </a:p>
        </p:txBody>
      </p:sp>
      <p:pic>
        <p:nvPicPr>
          <p:cNvPr id="4" name="Bille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0734" y="2603903"/>
            <a:ext cx="5134401" cy="3422934"/>
          </a:xfrm>
          <a:prstGeom prst="rect">
            <a:avLst/>
          </a:prstGeom>
        </p:spPr>
      </p:pic>
    </p:spTree>
    <p:extLst>
      <p:ext uri="{BB962C8B-B14F-4D97-AF65-F5344CB8AC3E}">
        <p14:creationId xmlns:p14="http://schemas.microsoft.com/office/powerpoint/2010/main" val="5925662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Hvorfor er det vigtigt med sundhedstjek?</a:t>
            </a:r>
            <a:endParaRPr lang="da-DK" dirty="0"/>
          </a:p>
        </p:txBody>
      </p:sp>
      <p:sp>
        <p:nvSpPr>
          <p:cNvPr id="3" name="Pladsholder til indhold 2"/>
          <p:cNvSpPr>
            <a:spLocks noGrp="1"/>
          </p:cNvSpPr>
          <p:nvPr>
            <p:ph idx="1"/>
          </p:nvPr>
        </p:nvSpPr>
        <p:spPr>
          <a:xfrm>
            <a:off x="114869" y="1880216"/>
            <a:ext cx="10515600" cy="4351338"/>
          </a:xfrm>
        </p:spPr>
        <p:txBody>
          <a:bodyPr/>
          <a:lstStyle/>
          <a:p>
            <a:r>
              <a:rPr lang="da-DK" dirty="0"/>
              <a:t>Baggrunden for tilbuddet er, at borgere med en betydelig intellektuel eller psykisk funktionsnedsættelse har øget forekomst af en række somatiske sygdomme, </a:t>
            </a:r>
            <a:r>
              <a:rPr lang="da-DK" dirty="0" err="1"/>
              <a:t>uopdagede</a:t>
            </a:r>
            <a:r>
              <a:rPr lang="da-DK" dirty="0"/>
              <a:t> sygdomme og kortere levealder. </a:t>
            </a:r>
            <a:endParaRPr lang="da-DK" dirty="0" smtClean="0"/>
          </a:p>
          <a:p>
            <a:r>
              <a:rPr lang="da-DK" dirty="0" smtClean="0"/>
              <a:t>Samtidig </a:t>
            </a:r>
            <a:r>
              <a:rPr lang="da-DK" dirty="0"/>
              <a:t>har borgerne i målgruppen også vanskeligere ved at efterspørge sundhedsydelser end den øvrige befolkning. </a:t>
            </a:r>
            <a:endParaRPr lang="da-DK" dirty="0" smtClean="0"/>
          </a:p>
          <a:p>
            <a:endParaRPr lang="da-DK" dirty="0"/>
          </a:p>
        </p:txBody>
      </p:sp>
      <p:pic>
        <p:nvPicPr>
          <p:cNvPr id="7" name="Billede 6"/>
          <p:cNvPicPr>
            <a:picLocks noChangeAspect="1"/>
          </p:cNvPicPr>
          <p:nvPr/>
        </p:nvPicPr>
        <p:blipFill rotWithShape="1">
          <a:blip r:embed="rId3" cstate="print">
            <a:extLst>
              <a:ext uri="{28A0092B-C50C-407E-A947-70E740481C1C}">
                <a14:useLocalDpi xmlns:a14="http://schemas.microsoft.com/office/drawing/2010/main" val="0"/>
              </a:ext>
            </a:extLst>
          </a:blip>
          <a:srcRect l="15366" t="18116" r="16249"/>
          <a:stretch/>
        </p:blipFill>
        <p:spPr>
          <a:xfrm>
            <a:off x="491319" y="4055885"/>
            <a:ext cx="7506269" cy="2592631"/>
          </a:xfrm>
          <a:prstGeom prst="rect">
            <a:avLst/>
          </a:prstGeom>
        </p:spPr>
      </p:pic>
    </p:spTree>
    <p:extLst>
      <p:ext uri="{BB962C8B-B14F-4D97-AF65-F5344CB8AC3E}">
        <p14:creationId xmlns:p14="http://schemas.microsoft.com/office/powerpoint/2010/main" val="1273138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Indhold i sundhedstjek</a:t>
            </a:r>
            <a:endParaRPr lang="da-DK" dirty="0"/>
          </a:p>
        </p:txBody>
      </p:sp>
      <p:sp>
        <p:nvSpPr>
          <p:cNvPr id="3" name="Pladsholder til indhold 2"/>
          <p:cNvSpPr>
            <a:spLocks noGrp="1"/>
          </p:cNvSpPr>
          <p:nvPr>
            <p:ph idx="1"/>
          </p:nvPr>
        </p:nvSpPr>
        <p:spPr>
          <a:xfrm>
            <a:off x="838200" y="1690688"/>
            <a:ext cx="10515600" cy="4486275"/>
          </a:xfrm>
        </p:spPr>
        <p:txBody>
          <a:bodyPr>
            <a:noAutofit/>
          </a:bodyPr>
          <a:lstStyle/>
          <a:p>
            <a:pPr marL="0" indent="0">
              <a:buNone/>
            </a:pPr>
            <a:r>
              <a:rPr lang="da-DK" sz="1800" b="1" dirty="0" smtClean="0"/>
              <a:t>Lægen vurderer, hvilke indledende undersøgelser, der er relevante at udføre inden sundhedstjek:</a:t>
            </a:r>
            <a:endParaRPr lang="da-DK" sz="1800" b="1" dirty="0"/>
          </a:p>
          <a:p>
            <a:pPr lvl="0">
              <a:lnSpc>
                <a:spcPct val="100000"/>
              </a:lnSpc>
              <a:spcBef>
                <a:spcPts val="300"/>
              </a:spcBef>
            </a:pPr>
            <a:r>
              <a:rPr lang="da-DK" sz="1800" dirty="0" smtClean="0"/>
              <a:t>måling </a:t>
            </a:r>
            <a:r>
              <a:rPr lang="da-DK" sz="1800" dirty="0"/>
              <a:t>af </a:t>
            </a:r>
            <a:r>
              <a:rPr lang="da-DK" sz="1800" dirty="0" smtClean="0"/>
              <a:t>højde, vægt og blodtryk</a:t>
            </a:r>
            <a:endParaRPr lang="da-DK" sz="1800" dirty="0"/>
          </a:p>
          <a:p>
            <a:pPr lvl="0">
              <a:lnSpc>
                <a:spcPct val="100000"/>
              </a:lnSpc>
              <a:spcBef>
                <a:spcPts val="300"/>
              </a:spcBef>
            </a:pPr>
            <a:r>
              <a:rPr lang="da-DK" sz="1800" dirty="0"/>
              <a:t>relevante blodprøver</a:t>
            </a:r>
          </a:p>
          <a:p>
            <a:pPr lvl="0">
              <a:lnSpc>
                <a:spcPct val="100000"/>
              </a:lnSpc>
              <a:spcBef>
                <a:spcPts val="300"/>
              </a:spcBef>
            </a:pPr>
            <a:r>
              <a:rPr lang="da-DK" sz="1800" dirty="0"/>
              <a:t>EKG</a:t>
            </a:r>
          </a:p>
          <a:p>
            <a:pPr lvl="0">
              <a:lnSpc>
                <a:spcPct val="100000"/>
              </a:lnSpc>
              <a:spcBef>
                <a:spcPts val="300"/>
              </a:spcBef>
            </a:pPr>
            <a:r>
              <a:rPr lang="da-DK" sz="1800" dirty="0"/>
              <a:t>måling af </a:t>
            </a:r>
            <a:r>
              <a:rPr lang="da-DK" sz="1800" dirty="0" smtClean="0"/>
              <a:t>lungefunktion</a:t>
            </a:r>
          </a:p>
          <a:p>
            <a:pPr marL="0" lvl="0" indent="0">
              <a:lnSpc>
                <a:spcPct val="100000"/>
              </a:lnSpc>
              <a:spcBef>
                <a:spcPts val="300"/>
              </a:spcBef>
              <a:buNone/>
            </a:pPr>
            <a:endParaRPr lang="da-DK" sz="1800" dirty="0"/>
          </a:p>
          <a:p>
            <a:pPr marL="0" indent="0">
              <a:buNone/>
            </a:pPr>
            <a:r>
              <a:rPr lang="da-DK" sz="1800" b="1" dirty="0" smtClean="0"/>
              <a:t>Lægen vurderer, hvilke undersøgelser, der er relevante at udføre ved selve sundhedstjekket:</a:t>
            </a:r>
            <a:endParaRPr lang="da-DK" sz="1800" b="1" dirty="0"/>
          </a:p>
          <a:p>
            <a:pPr lvl="0">
              <a:spcBef>
                <a:spcPts val="300"/>
              </a:spcBef>
            </a:pPr>
            <a:r>
              <a:rPr lang="da-DK" sz="1800" dirty="0"/>
              <a:t>undersøgelse af ører</a:t>
            </a:r>
          </a:p>
          <a:p>
            <a:pPr lvl="0">
              <a:spcBef>
                <a:spcPts val="300"/>
              </a:spcBef>
            </a:pPr>
            <a:r>
              <a:rPr lang="da-DK" sz="1800" dirty="0"/>
              <a:t>synstest</a:t>
            </a:r>
          </a:p>
          <a:p>
            <a:pPr lvl="0">
              <a:spcBef>
                <a:spcPts val="300"/>
              </a:spcBef>
            </a:pPr>
            <a:r>
              <a:rPr lang="da-DK" sz="1800" dirty="0"/>
              <a:t>tandstatus</a:t>
            </a:r>
          </a:p>
          <a:p>
            <a:pPr lvl="0">
              <a:spcBef>
                <a:spcPts val="300"/>
              </a:spcBef>
            </a:pPr>
            <a:r>
              <a:rPr lang="da-DK" sz="1800" dirty="0"/>
              <a:t>hud- og hovebund</a:t>
            </a:r>
          </a:p>
          <a:p>
            <a:pPr lvl="0">
              <a:spcBef>
                <a:spcPts val="300"/>
              </a:spcBef>
            </a:pPr>
            <a:r>
              <a:rPr lang="da-DK" sz="1800" dirty="0"/>
              <a:t>undersøgelse af </a:t>
            </a:r>
            <a:r>
              <a:rPr lang="da-DK" sz="1800" dirty="0" smtClean="0"/>
              <a:t>mave</a:t>
            </a:r>
          </a:p>
          <a:p>
            <a:pPr>
              <a:spcBef>
                <a:spcPts val="300"/>
              </a:spcBef>
            </a:pPr>
            <a:r>
              <a:rPr lang="da-DK" sz="1800" dirty="0" smtClean="0"/>
              <a:t>stetoskopi af hjerte og lunger</a:t>
            </a:r>
            <a:endParaRPr lang="da-DK" sz="1800" dirty="0"/>
          </a:p>
          <a:p>
            <a:pPr lvl="0">
              <a:spcBef>
                <a:spcPts val="300"/>
              </a:spcBef>
            </a:pPr>
            <a:r>
              <a:rPr lang="da-DK" sz="1800" dirty="0"/>
              <a:t>undersøgelse af ekstremiteter, specielt fodstatus</a:t>
            </a:r>
          </a:p>
          <a:p>
            <a:pPr>
              <a:spcBef>
                <a:spcPts val="300"/>
              </a:spcBef>
            </a:pPr>
            <a:r>
              <a:rPr lang="da-DK" sz="1800" dirty="0"/>
              <a:t>undersøgelse af mobilitet og bevægelighed</a:t>
            </a:r>
          </a:p>
        </p:txBody>
      </p:sp>
    </p:spTree>
    <p:extLst>
      <p:ext uri="{BB962C8B-B14F-4D97-AF65-F5344CB8AC3E}">
        <p14:creationId xmlns:p14="http://schemas.microsoft.com/office/powerpoint/2010/main" val="2031877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dirty="0" smtClean="0"/>
              <a:t>Sundhedstjek består mest af kendte arbejdsopgaver </a:t>
            </a:r>
            <a:endParaRPr lang="da-DK" sz="3600" dirty="0"/>
          </a:p>
        </p:txBody>
      </p:sp>
      <p:pic>
        <p:nvPicPr>
          <p:cNvPr id="4" name="Pladsholder til indhold 3"/>
          <p:cNvPicPr>
            <a:picLocks noGrp="1" noChangeAspect="1"/>
          </p:cNvPicPr>
          <p:nvPr>
            <p:ph idx="1"/>
          </p:nvPr>
        </p:nvPicPr>
        <p:blipFill>
          <a:blip r:embed="rId3"/>
          <a:stretch>
            <a:fillRect/>
          </a:stretch>
        </p:blipFill>
        <p:spPr>
          <a:xfrm>
            <a:off x="1878841" y="1690688"/>
            <a:ext cx="7397087" cy="3903260"/>
          </a:xfrm>
          <a:prstGeom prst="rect">
            <a:avLst/>
          </a:prstGeom>
        </p:spPr>
      </p:pic>
    </p:spTree>
    <p:extLst>
      <p:ext uri="{BB962C8B-B14F-4D97-AF65-F5344CB8AC3E}">
        <p14:creationId xmlns:p14="http://schemas.microsoft.com/office/powerpoint/2010/main" val="1881942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dirty="0" smtClean="0"/>
              <a:t>Forberedelse af sundhedstjek sammen med borger</a:t>
            </a:r>
            <a:endParaRPr lang="da-DK" sz="3600" dirty="0"/>
          </a:p>
        </p:txBody>
      </p:sp>
      <p:sp>
        <p:nvSpPr>
          <p:cNvPr id="3" name="Pladsholder til indhold 2"/>
          <p:cNvSpPr>
            <a:spLocks noGrp="1"/>
          </p:cNvSpPr>
          <p:nvPr>
            <p:ph idx="1"/>
          </p:nvPr>
        </p:nvSpPr>
        <p:spPr/>
        <p:txBody>
          <a:bodyPr/>
          <a:lstStyle/>
          <a:p>
            <a:pPr lvl="0"/>
            <a:r>
              <a:rPr lang="da-DK" dirty="0" smtClean="0"/>
              <a:t>Information til borger</a:t>
            </a:r>
          </a:p>
          <a:p>
            <a:pPr lvl="0"/>
            <a:r>
              <a:rPr lang="da-DK" dirty="0" smtClean="0"/>
              <a:t>De </a:t>
            </a:r>
            <a:r>
              <a:rPr lang="da-DK" dirty="0"/>
              <a:t>12 </a:t>
            </a:r>
            <a:r>
              <a:rPr lang="da-DK" dirty="0" smtClean="0"/>
              <a:t>Sygeplejefaglige </a:t>
            </a:r>
            <a:r>
              <a:rPr lang="da-DK" dirty="0"/>
              <a:t>P</a:t>
            </a:r>
            <a:r>
              <a:rPr lang="da-DK" dirty="0" smtClean="0"/>
              <a:t>roblemområder</a:t>
            </a:r>
            <a:endParaRPr lang="da-DK" dirty="0" smtClean="0"/>
          </a:p>
          <a:p>
            <a:pPr lvl="0"/>
            <a:r>
              <a:rPr lang="da-DK" dirty="0" smtClean="0"/>
              <a:t>Borgerens </a:t>
            </a:r>
            <a:r>
              <a:rPr lang="da-DK" dirty="0"/>
              <a:t>status til lægen</a:t>
            </a:r>
          </a:p>
          <a:p>
            <a:endParaRPr lang="da-DK" dirty="0"/>
          </a:p>
        </p:txBody>
      </p:sp>
      <p:pic>
        <p:nvPicPr>
          <p:cNvPr id="4" name="Bille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5282" y="2801553"/>
            <a:ext cx="5774939" cy="3850638"/>
          </a:xfrm>
          <a:prstGeom prst="rect">
            <a:avLst/>
          </a:prstGeom>
        </p:spPr>
      </p:pic>
    </p:spTree>
    <p:extLst>
      <p:ext uri="{BB962C8B-B14F-4D97-AF65-F5344CB8AC3E}">
        <p14:creationId xmlns:p14="http://schemas.microsoft.com/office/powerpoint/2010/main" val="261038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Medarbejderens overblik</a:t>
            </a:r>
            <a:endParaRPr lang="da-DK" dirty="0"/>
          </a:p>
        </p:txBody>
      </p:sp>
      <p:sp>
        <p:nvSpPr>
          <p:cNvPr id="3" name="Pladsholder til indhold 2"/>
          <p:cNvSpPr>
            <a:spLocks noGrp="1"/>
          </p:cNvSpPr>
          <p:nvPr>
            <p:ph idx="1"/>
          </p:nvPr>
        </p:nvSpPr>
        <p:spPr/>
        <p:txBody>
          <a:bodyPr/>
          <a:lstStyle/>
          <a:p>
            <a:pPr marL="0" indent="0">
              <a:buNone/>
            </a:pPr>
            <a:endParaRPr lang="da-DK" dirty="0" smtClean="0"/>
          </a:p>
          <a:p>
            <a:pPr marL="0" indent="0">
              <a:buNone/>
            </a:pPr>
            <a:r>
              <a:rPr lang="da-DK" dirty="0" smtClean="0"/>
              <a:t>For </a:t>
            </a:r>
            <a:r>
              <a:rPr lang="da-DK" dirty="0"/>
              <a:t>at </a:t>
            </a:r>
            <a:r>
              <a:rPr lang="da-DK" dirty="0" smtClean="0"/>
              <a:t>medarbejdere </a:t>
            </a:r>
            <a:r>
              <a:rPr lang="da-DK" dirty="0"/>
              <a:t>hurtigt får </a:t>
            </a:r>
            <a:r>
              <a:rPr lang="da-DK" dirty="0" smtClean="0"/>
              <a:t>overblik</a:t>
            </a:r>
          </a:p>
          <a:p>
            <a:pPr marL="0" indent="0">
              <a:buNone/>
            </a:pPr>
            <a:r>
              <a:rPr lang="da-DK" dirty="0" smtClean="0"/>
              <a:t>over </a:t>
            </a:r>
            <a:r>
              <a:rPr lang="da-DK" dirty="0"/>
              <a:t>sundhedstjekopgaven, behøver </a:t>
            </a:r>
            <a:r>
              <a:rPr lang="da-DK" dirty="0" smtClean="0"/>
              <a:t>den</a:t>
            </a:r>
          </a:p>
          <a:p>
            <a:pPr marL="0" indent="0">
              <a:buNone/>
            </a:pPr>
            <a:r>
              <a:rPr lang="da-DK" dirty="0" smtClean="0"/>
              <a:t>enkelte </a:t>
            </a:r>
            <a:r>
              <a:rPr lang="da-DK" dirty="0"/>
              <a:t>som start kun at kigge </a:t>
            </a:r>
            <a:r>
              <a:rPr lang="da-DK" dirty="0" smtClean="0"/>
              <a:t>på:</a:t>
            </a:r>
            <a:endParaRPr lang="da-DK" dirty="0"/>
          </a:p>
          <a:p>
            <a:endParaRPr lang="da-DK" dirty="0" smtClean="0"/>
          </a:p>
          <a:p>
            <a:r>
              <a:rPr lang="da-DK" dirty="0" smtClean="0"/>
              <a:t>Flowskema</a:t>
            </a:r>
            <a:endParaRPr lang="da-DK" dirty="0"/>
          </a:p>
          <a:p>
            <a:r>
              <a:rPr lang="da-DK" dirty="0" smtClean="0"/>
              <a:t>Medarbejderopgaver på botilbud</a:t>
            </a:r>
            <a:endParaRPr lang="da-DK" dirty="0"/>
          </a:p>
          <a:p>
            <a:pPr marL="0" indent="0">
              <a:buNone/>
            </a:pPr>
            <a:endParaRPr lang="da-DK" dirty="0"/>
          </a:p>
        </p:txBody>
      </p:sp>
      <p:pic>
        <p:nvPicPr>
          <p:cNvPr id="4" name="Bille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7224" y="327547"/>
            <a:ext cx="4201236" cy="6301854"/>
          </a:xfrm>
          <a:prstGeom prst="rect">
            <a:avLst/>
          </a:prstGeom>
        </p:spPr>
      </p:pic>
    </p:spTree>
    <p:extLst>
      <p:ext uri="{BB962C8B-B14F-4D97-AF65-F5344CB8AC3E}">
        <p14:creationId xmlns:p14="http://schemas.microsoft.com/office/powerpoint/2010/main" val="2617492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Lokalt samarbejde – hvordan gør vi her?</a:t>
            </a:r>
            <a:endParaRPr lang="da-DK" dirty="0"/>
          </a:p>
        </p:txBody>
      </p:sp>
      <p:pic>
        <p:nvPicPr>
          <p:cNvPr id="4" name="Pladsholder til indhol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32497" y="1905603"/>
            <a:ext cx="6407038" cy="4271359"/>
          </a:xfrm>
        </p:spPr>
      </p:pic>
    </p:spTree>
    <p:extLst>
      <p:ext uri="{BB962C8B-B14F-4D97-AF65-F5344CB8AC3E}">
        <p14:creationId xmlns:p14="http://schemas.microsoft.com/office/powerpoint/2010/main" val="2192139453"/>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698</Words>
  <Application>Microsoft Office PowerPoint</Application>
  <PresentationFormat>Widescreen</PresentationFormat>
  <Paragraphs>72</Paragraphs>
  <Slides>7</Slides>
  <Notes>7</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7</vt:i4>
      </vt:variant>
    </vt:vector>
  </HeadingPairs>
  <TitlesOfParts>
    <vt:vector size="11" baseType="lpstr">
      <vt:lpstr>Arial</vt:lpstr>
      <vt:lpstr>Calibri</vt:lpstr>
      <vt:lpstr>Calibri Light</vt:lpstr>
      <vt:lpstr>Office-tema</vt:lpstr>
      <vt:lpstr>Hvad er sundhedstjek på botilbud? </vt:lpstr>
      <vt:lpstr>Hvorfor er det vigtigt med sundhedstjek?</vt:lpstr>
      <vt:lpstr>Indhold i sundhedstjek</vt:lpstr>
      <vt:lpstr>Sundhedstjek består mest af kendte arbejdsopgaver </vt:lpstr>
      <vt:lpstr>Forberedelse af sundhedstjek sammen med borger</vt:lpstr>
      <vt:lpstr>Medarbejderens overblik</vt:lpstr>
      <vt:lpstr>Lokalt samarbejde – hvordan gør vi her?</vt:lpstr>
    </vt:vector>
  </TitlesOfParts>
  <Company>Region Midtjylland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Hvad er sundhedstjek på botilbud?</dc:title>
  <dc:creator>Søs Malherbes Jensen</dc:creator>
  <cp:lastModifiedBy>Søs Malherbes Jensen</cp:lastModifiedBy>
  <cp:revision>31</cp:revision>
  <cp:lastPrinted>2022-12-05T12:27:39Z</cp:lastPrinted>
  <dcterms:created xsi:type="dcterms:W3CDTF">2022-12-01T09:21:18Z</dcterms:created>
  <dcterms:modified xsi:type="dcterms:W3CDTF">2023-01-06T11:40:06Z</dcterms:modified>
</cp:coreProperties>
</file>