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70" r:id="rId5"/>
    <p:sldId id="272" r:id="rId6"/>
    <p:sldId id="273" r:id="rId7"/>
    <p:sldId id="260" r:id="rId8"/>
    <p:sldId id="268" r:id="rId9"/>
    <p:sldId id="269" r:id="rId10"/>
    <p:sldId id="264" r:id="rId11"/>
  </p:sldIdLst>
  <p:sldSz cx="12192000" cy="6858000"/>
  <p:notesSz cx="6858000" cy="9144000"/>
  <p:custDataLst>
    <p:tags r:id="rId1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249"/>
    <a:srgbClr val="5D8B24"/>
    <a:srgbClr val="241C89"/>
    <a:srgbClr val="000000"/>
    <a:srgbClr val="D90049"/>
    <a:srgbClr val="1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1489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nerm.dk\nfpdata\Afdeling\SUNKONKV\Kvalitet%20og%20L&#230;gemidler\LONKAE\Influenza-vaccination_kommunenive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'Ark1'!$H$45:$H$47</c:f>
              <c:strCache>
                <c:ptCount val="1"/>
                <c:pt idx="0">
                  <c:v>% vacc. 2018 af almen praksis (65+ årige)</c:v>
                </c:pt>
              </c:strCache>
            </c:strRef>
          </c:tx>
          <c:spPr>
            <a:solidFill>
              <a:srgbClr val="D12548"/>
            </a:solidFill>
          </c:spPr>
          <c:invertIfNegative val="0"/>
          <c:cat>
            <c:strRef>
              <c:f>'Ark1'!$A$48:$A$67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'Ark1'!$H$48:$H$67</c:f>
              <c:numCache>
                <c:formatCode>0.0%</c:formatCode>
                <c:ptCount val="20"/>
                <c:pt idx="0">
                  <c:v>0.29800307219662098</c:v>
                </c:pt>
                <c:pt idx="1">
                  <c:v>0.34185303514377002</c:v>
                </c:pt>
                <c:pt idx="2">
                  <c:v>0.30988288143751003</c:v>
                </c:pt>
                <c:pt idx="3">
                  <c:v>0.38701694269941</c:v>
                </c:pt>
                <c:pt idx="4">
                  <c:v>0.43998394219189102</c:v>
                </c:pt>
                <c:pt idx="5">
                  <c:v>0.46428948201287101</c:v>
                </c:pt>
                <c:pt idx="6">
                  <c:v>0.40924378865140498</c:v>
                </c:pt>
                <c:pt idx="7">
                  <c:v>0.38334698893896002</c:v>
                </c:pt>
                <c:pt idx="8">
                  <c:v>0.44266559935961602</c:v>
                </c:pt>
                <c:pt idx="9">
                  <c:v>0.46792942397509102</c:v>
                </c:pt>
                <c:pt idx="10">
                  <c:v>0.38563161917239902</c:v>
                </c:pt>
                <c:pt idx="11">
                  <c:v>0.41229508196721298</c:v>
                </c:pt>
                <c:pt idx="12">
                  <c:v>0.44062880134743199</c:v>
                </c:pt>
                <c:pt idx="13">
                  <c:v>0.37319562963553699</c:v>
                </c:pt>
                <c:pt idx="14">
                  <c:v>0.30321285140562199</c:v>
                </c:pt>
                <c:pt idx="15">
                  <c:v>0.313081899952659</c:v>
                </c:pt>
                <c:pt idx="16">
                  <c:v>0.34387990762124698</c:v>
                </c:pt>
                <c:pt idx="17">
                  <c:v>0.36890533105672502</c:v>
                </c:pt>
                <c:pt idx="18">
                  <c:v>0.420261858767976</c:v>
                </c:pt>
                <c:pt idx="19">
                  <c:v>0.37932730887257099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5-4FD7-A3E6-3616CCC1A264}"/>
            </c:ext>
          </c:extLst>
        </c:ser>
        <c:ser>
          <c:idx val="1"/>
          <c:order val="1"/>
          <c:tx>
            <c:strRef>
              <c:f>'Ark1'!$I$45:$I$47</c:f>
              <c:strCache>
                <c:ptCount val="1"/>
                <c:pt idx="0">
                  <c:v>% vacc. 2018 af DLVS og lign.  (65+ årige)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'Ark1'!$A$48:$A$67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'Ark1'!$I$48:$I$67</c:f>
              <c:numCache>
                <c:formatCode>0.0%</c:formatCode>
                <c:ptCount val="20"/>
                <c:pt idx="0">
                  <c:v>0.18716767103863899</c:v>
                </c:pt>
                <c:pt idx="1">
                  <c:v>0.168223150651266</c:v>
                </c:pt>
                <c:pt idx="2">
                  <c:v>0.106690197336756</c:v>
                </c:pt>
                <c:pt idx="3">
                  <c:v>6.1107938320959398E-2</c:v>
                </c:pt>
                <c:pt idx="4">
                  <c:v>7.9887595343235696E-2</c:v>
                </c:pt>
                <c:pt idx="5">
                  <c:v>6.1926363540457899E-2</c:v>
                </c:pt>
                <c:pt idx="6">
                  <c:v>5.3379624606704999E-2</c:v>
                </c:pt>
                <c:pt idx="7">
                  <c:v>6.6571077427283895E-2</c:v>
                </c:pt>
                <c:pt idx="8">
                  <c:v>5.44326595957575E-2</c:v>
                </c:pt>
                <c:pt idx="9">
                  <c:v>6.43487285936689E-2</c:v>
                </c:pt>
                <c:pt idx="10">
                  <c:v>7.8774975433999403E-2</c:v>
                </c:pt>
                <c:pt idx="11">
                  <c:v>0.10327868852459</c:v>
                </c:pt>
                <c:pt idx="12">
                  <c:v>5.3242256947693502E-2</c:v>
                </c:pt>
                <c:pt idx="13">
                  <c:v>0.17561209027833199</c:v>
                </c:pt>
                <c:pt idx="14">
                  <c:v>9.8157335223245906E-2</c:v>
                </c:pt>
                <c:pt idx="15">
                  <c:v>8.8606596181158306E-2</c:v>
                </c:pt>
                <c:pt idx="16">
                  <c:v>0.15080831408775999</c:v>
                </c:pt>
                <c:pt idx="17">
                  <c:v>6.9626256877252907E-2</c:v>
                </c:pt>
                <c:pt idx="18">
                  <c:v>6.7342777420047198E-2</c:v>
                </c:pt>
                <c:pt idx="19">
                  <c:v>0.110452479747086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5-4FD7-A3E6-3616CCC1A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15840"/>
        <c:axId val="186517376"/>
      </c:barChart>
      <c:catAx>
        <c:axId val="18651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517376"/>
        <c:crosses val="autoZero"/>
        <c:auto val="1"/>
        <c:lblAlgn val="ctr"/>
        <c:lblOffset val="100"/>
        <c:noMultiLvlLbl val="0"/>
      </c:catAx>
      <c:valAx>
        <c:axId val="1865173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86515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0.0442</cdr:x>
      <cdr:y>0.1409</cdr:y>
    </cdr:from>
    <cdr:to>
      <cdr:x>0.09862</cdr:x>
      <cdr:y>0.18507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464751" y="667387"/>
          <a:ext cx="57234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900" dirty="0"/>
            <a:t>48,5 %</a:t>
          </a:r>
        </a:p>
      </cdr:txBody>
    </cdr:sp>
  </cdr:relSizeAnchor>
  <cdr:relSizeAnchor xmlns:cdr="http://schemas.openxmlformats.org/drawingml/2006/chartDrawing">
    <cdr:from>
      <cdr:x>0.08366</cdr:x>
      <cdr:y>0.10745</cdr:y>
    </cdr:from>
    <cdr:to>
      <cdr:x>0.12851</cdr:x>
      <cdr:y>0.15163</cdr:y>
    </cdr:to>
    <cdr:sp macro="" textlink="">
      <cdr:nvSpPr>
        <cdr:cNvPr id="3" name="Tekstboks 1"/>
        <cdr:cNvSpPr txBox="1"/>
      </cdr:nvSpPr>
      <cdr:spPr>
        <a:xfrm xmlns:a="http://schemas.openxmlformats.org/drawingml/2006/main">
          <a:off x="879763" y="508961"/>
          <a:ext cx="471604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51 %</a:t>
          </a:r>
        </a:p>
      </cdr:txBody>
    </cdr:sp>
  </cdr:relSizeAnchor>
  <cdr:relSizeAnchor xmlns:cdr="http://schemas.openxmlformats.org/drawingml/2006/chartDrawing">
    <cdr:from>
      <cdr:x>0.11807</cdr:x>
      <cdr:y>0.23597</cdr:y>
    </cdr:from>
    <cdr:to>
      <cdr:x>0.16744</cdr:x>
      <cdr:y>0.28014</cdr:y>
    </cdr:to>
    <cdr:sp macro="" textlink="">
      <cdr:nvSpPr>
        <cdr:cNvPr id="4" name="Tekstboks 1"/>
        <cdr:cNvSpPr txBox="1"/>
      </cdr:nvSpPr>
      <cdr:spPr>
        <a:xfrm xmlns:a="http://schemas.openxmlformats.org/drawingml/2006/main">
          <a:off x="1241559" y="111770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41,7 %</a:t>
          </a:r>
        </a:p>
      </cdr:txBody>
    </cdr:sp>
  </cdr:relSizeAnchor>
  <cdr:relSizeAnchor xmlns:cdr="http://schemas.openxmlformats.org/drawingml/2006/chartDrawing">
    <cdr:from>
      <cdr:x>0.57537</cdr:x>
      <cdr:y>0.24997</cdr:y>
    </cdr:from>
    <cdr:to>
      <cdr:x>0.62474</cdr:x>
      <cdr:y>0.29414</cdr:y>
    </cdr:to>
    <cdr:sp macro="" textlink="">
      <cdr:nvSpPr>
        <cdr:cNvPr id="5" name="Tekstboks 1"/>
        <cdr:cNvSpPr txBox="1"/>
      </cdr:nvSpPr>
      <cdr:spPr>
        <a:xfrm xmlns:a="http://schemas.openxmlformats.org/drawingml/2006/main">
          <a:off x="6050339" y="1183998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40,2 %</a:t>
          </a:r>
        </a:p>
      </cdr:txBody>
    </cdr:sp>
  </cdr:relSizeAnchor>
  <cdr:relSizeAnchor xmlns:cdr="http://schemas.openxmlformats.org/drawingml/2006/chartDrawing">
    <cdr:from>
      <cdr:x>0.19258</cdr:x>
      <cdr:y>0.102</cdr:y>
    </cdr:from>
    <cdr:to>
      <cdr:x>0.23422</cdr:x>
      <cdr:y>0.14617</cdr:y>
    </cdr:to>
    <cdr:sp macro="" textlink="">
      <cdr:nvSpPr>
        <cdr:cNvPr id="6" name="Tekstboks 1"/>
        <cdr:cNvSpPr txBox="1"/>
      </cdr:nvSpPr>
      <cdr:spPr>
        <a:xfrm xmlns:a="http://schemas.openxmlformats.org/drawingml/2006/main">
          <a:off x="2025084" y="483131"/>
          <a:ext cx="437855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52 %</a:t>
          </a:r>
        </a:p>
      </cdr:txBody>
    </cdr:sp>
  </cdr:relSizeAnchor>
  <cdr:relSizeAnchor xmlns:cdr="http://schemas.openxmlformats.org/drawingml/2006/chartDrawing">
    <cdr:from>
      <cdr:x>0.22427</cdr:x>
      <cdr:y>0.09055</cdr:y>
    </cdr:from>
    <cdr:to>
      <cdr:x>0.27364</cdr:x>
      <cdr:y>0.13472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2358299" y="428886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52,6 %</a:t>
          </a:r>
        </a:p>
      </cdr:txBody>
    </cdr:sp>
  </cdr:relSizeAnchor>
  <cdr:relSizeAnchor xmlns:cdr="http://schemas.openxmlformats.org/drawingml/2006/chartDrawing">
    <cdr:from>
      <cdr:x>0.25964</cdr:x>
      <cdr:y>0.17398</cdr:y>
    </cdr:from>
    <cdr:to>
      <cdr:x>0.30901</cdr:x>
      <cdr:y>0.21816</cdr:y>
    </cdr:to>
    <cdr:sp macro="" textlink="">
      <cdr:nvSpPr>
        <cdr:cNvPr id="8" name="Tekstboks 1"/>
        <cdr:cNvSpPr txBox="1"/>
      </cdr:nvSpPr>
      <cdr:spPr>
        <a:xfrm xmlns:a="http://schemas.openxmlformats.org/drawingml/2006/main">
          <a:off x="2730258" y="82409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46,3 %</a:t>
          </a:r>
        </a:p>
      </cdr:txBody>
    </cdr:sp>
  </cdr:relSizeAnchor>
  <cdr:relSizeAnchor xmlns:cdr="http://schemas.openxmlformats.org/drawingml/2006/chartDrawing">
    <cdr:from>
      <cdr:x>0.29796</cdr:x>
      <cdr:y>0.19525</cdr:y>
    </cdr:from>
    <cdr:to>
      <cdr:x>0.34328</cdr:x>
      <cdr:y>0.23943</cdr:y>
    </cdr:to>
    <cdr:sp macro="" textlink="">
      <cdr:nvSpPr>
        <cdr:cNvPr id="9" name="Tekstboks 1"/>
        <cdr:cNvSpPr txBox="1"/>
      </cdr:nvSpPr>
      <cdr:spPr>
        <a:xfrm xmlns:a="http://schemas.openxmlformats.org/drawingml/2006/main">
          <a:off x="3133215" y="924833"/>
          <a:ext cx="476600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45 %</a:t>
          </a:r>
        </a:p>
      </cdr:txBody>
    </cdr:sp>
  </cdr:relSizeAnchor>
  <cdr:relSizeAnchor xmlns:cdr="http://schemas.openxmlformats.org/drawingml/2006/chartDrawing">
    <cdr:from>
      <cdr:x>0.32817</cdr:x>
      <cdr:y>0.12981</cdr:y>
    </cdr:from>
    <cdr:to>
      <cdr:x>0.37755</cdr:x>
      <cdr:y>0.17398</cdr:y>
    </cdr:to>
    <cdr:sp macro="" textlink="">
      <cdr:nvSpPr>
        <cdr:cNvPr id="10" name="Tekstboks 1"/>
        <cdr:cNvSpPr txBox="1"/>
      </cdr:nvSpPr>
      <cdr:spPr>
        <a:xfrm xmlns:a="http://schemas.openxmlformats.org/drawingml/2006/main">
          <a:off x="3450929" y="614866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49,7 %</a:t>
          </a:r>
        </a:p>
      </cdr:txBody>
    </cdr:sp>
  </cdr:relSizeAnchor>
  <cdr:relSizeAnchor xmlns:cdr="http://schemas.openxmlformats.org/drawingml/2006/chartDrawing">
    <cdr:from>
      <cdr:x>0.36428</cdr:x>
      <cdr:y>0.084</cdr:y>
    </cdr:from>
    <cdr:to>
      <cdr:x>0.41365</cdr:x>
      <cdr:y>0.12818</cdr:y>
    </cdr:to>
    <cdr:sp macro="" textlink="">
      <cdr:nvSpPr>
        <cdr:cNvPr id="11" name="Tekstboks 1"/>
        <cdr:cNvSpPr txBox="1"/>
      </cdr:nvSpPr>
      <cdr:spPr>
        <a:xfrm xmlns:a="http://schemas.openxmlformats.org/drawingml/2006/main">
          <a:off x="3830637" y="39789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53,2 %</a:t>
          </a:r>
        </a:p>
      </cdr:txBody>
    </cdr:sp>
  </cdr:relSizeAnchor>
  <cdr:relSizeAnchor xmlns:cdr="http://schemas.openxmlformats.org/drawingml/2006/chartDrawing">
    <cdr:from>
      <cdr:x>0.39965</cdr:x>
      <cdr:y>0.17235</cdr:y>
    </cdr:from>
    <cdr:to>
      <cdr:x>0.44903</cdr:x>
      <cdr:y>0.21652</cdr:y>
    </cdr:to>
    <cdr:sp macro="" textlink="">
      <cdr:nvSpPr>
        <cdr:cNvPr id="12" name="Tekstboks 1"/>
        <cdr:cNvSpPr txBox="1"/>
      </cdr:nvSpPr>
      <cdr:spPr>
        <a:xfrm xmlns:a="http://schemas.openxmlformats.org/drawingml/2006/main">
          <a:off x="4202597" y="816345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46,4 %</a:t>
          </a:r>
        </a:p>
      </cdr:txBody>
    </cdr:sp>
  </cdr:relSizeAnchor>
  <cdr:relSizeAnchor xmlns:cdr="http://schemas.openxmlformats.org/drawingml/2006/chartDrawing">
    <cdr:from>
      <cdr:x>0.43428</cdr:x>
      <cdr:y>0.10364</cdr:y>
    </cdr:from>
    <cdr:to>
      <cdr:x>0.48365</cdr:x>
      <cdr:y>0.14781</cdr:y>
    </cdr:to>
    <cdr:sp macro="" textlink="">
      <cdr:nvSpPr>
        <cdr:cNvPr id="13" name="Tekstboks 1"/>
        <cdr:cNvSpPr txBox="1"/>
      </cdr:nvSpPr>
      <cdr:spPr>
        <a:xfrm xmlns:a="http://schemas.openxmlformats.org/drawingml/2006/main">
          <a:off x="4566664" y="49088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51,6 %</a:t>
          </a:r>
        </a:p>
      </cdr:txBody>
    </cdr:sp>
  </cdr:relSizeAnchor>
  <cdr:relSizeAnchor xmlns:cdr="http://schemas.openxmlformats.org/drawingml/2006/chartDrawing">
    <cdr:from>
      <cdr:x>0.46745</cdr:x>
      <cdr:y>0.13108</cdr:y>
    </cdr:from>
    <cdr:to>
      <cdr:x>0.51682</cdr:x>
      <cdr:y>0.18053</cdr:y>
    </cdr:to>
    <cdr:sp macro="" textlink="">
      <cdr:nvSpPr>
        <cdr:cNvPr id="14" name="Tekstboks 1"/>
        <cdr:cNvSpPr txBox="1"/>
      </cdr:nvSpPr>
      <cdr:spPr>
        <a:xfrm xmlns:a="http://schemas.openxmlformats.org/drawingml/2006/main">
          <a:off x="4915519" y="620894"/>
          <a:ext cx="519193" cy="234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49,4 %</a:t>
          </a:r>
        </a:p>
      </cdr:txBody>
    </cdr:sp>
  </cdr:relSizeAnchor>
  <cdr:relSizeAnchor xmlns:cdr="http://schemas.openxmlformats.org/drawingml/2006/chartDrawing">
    <cdr:from>
      <cdr:x>0.50409</cdr:x>
      <cdr:y>0.05783</cdr:y>
    </cdr:from>
    <cdr:to>
      <cdr:x>0.55346</cdr:x>
      <cdr:y>0.102</cdr:y>
    </cdr:to>
    <cdr:sp macro="" textlink="">
      <cdr:nvSpPr>
        <cdr:cNvPr id="15" name="Tekstboks 1"/>
        <cdr:cNvSpPr txBox="1"/>
      </cdr:nvSpPr>
      <cdr:spPr>
        <a:xfrm xmlns:a="http://schemas.openxmlformats.org/drawingml/2006/main">
          <a:off x="5300808" y="27390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54,9 %</a:t>
          </a:r>
        </a:p>
      </cdr:txBody>
    </cdr:sp>
  </cdr:relSizeAnchor>
  <cdr:relSizeAnchor xmlns:cdr="http://schemas.openxmlformats.org/drawingml/2006/chartDrawing">
    <cdr:from>
      <cdr:x>0.54335</cdr:x>
      <cdr:y>0.25251</cdr:y>
    </cdr:from>
    <cdr:to>
      <cdr:x>0.59273</cdr:x>
      <cdr:y>0.29669</cdr:y>
    </cdr:to>
    <cdr:sp macro="" textlink="">
      <cdr:nvSpPr>
        <cdr:cNvPr id="16" name="Tekstboks 1"/>
        <cdr:cNvSpPr txBox="1"/>
      </cdr:nvSpPr>
      <cdr:spPr>
        <a:xfrm xmlns:a="http://schemas.openxmlformats.org/drawingml/2006/main">
          <a:off x="5713682" y="119605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40,1 %</a:t>
          </a:r>
        </a:p>
      </cdr:txBody>
    </cdr:sp>
  </cdr:relSizeAnchor>
  <cdr:relSizeAnchor xmlns:cdr="http://schemas.openxmlformats.org/drawingml/2006/chartDrawing">
    <cdr:from>
      <cdr:x>0.15279</cdr:x>
      <cdr:y>0.19198</cdr:y>
    </cdr:from>
    <cdr:to>
      <cdr:x>0.20216</cdr:x>
      <cdr:y>0.23615</cdr:y>
    </cdr:to>
    <cdr:sp macro="" textlink="">
      <cdr:nvSpPr>
        <cdr:cNvPr id="17" name="Tekstboks 1"/>
        <cdr:cNvSpPr txBox="1"/>
      </cdr:nvSpPr>
      <cdr:spPr>
        <a:xfrm xmlns:a="http://schemas.openxmlformats.org/drawingml/2006/main">
          <a:off x="1606631" y="909334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44,8 %</a:t>
          </a:r>
        </a:p>
      </cdr:txBody>
    </cdr:sp>
  </cdr:relSizeAnchor>
  <cdr:relSizeAnchor xmlns:cdr="http://schemas.openxmlformats.org/drawingml/2006/chartDrawing">
    <cdr:from>
      <cdr:x>0.61041</cdr:x>
      <cdr:y>0.13308</cdr:y>
    </cdr:from>
    <cdr:to>
      <cdr:x>0.65979</cdr:x>
      <cdr:y>0.17726</cdr:y>
    </cdr:to>
    <cdr:sp macro="" textlink="">
      <cdr:nvSpPr>
        <cdr:cNvPr id="18" name="Tekstboks 1"/>
        <cdr:cNvSpPr txBox="1"/>
      </cdr:nvSpPr>
      <cdr:spPr>
        <a:xfrm xmlns:a="http://schemas.openxmlformats.org/drawingml/2006/main">
          <a:off x="6418855" y="63036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49,5 %</a:t>
          </a:r>
        </a:p>
      </cdr:txBody>
    </cdr:sp>
  </cdr:relSizeAnchor>
  <cdr:relSizeAnchor xmlns:cdr="http://schemas.openxmlformats.org/drawingml/2006/chartDrawing">
    <cdr:from>
      <cdr:x>0.64726</cdr:x>
      <cdr:y>0.20834</cdr:y>
    </cdr:from>
    <cdr:to>
      <cdr:x>0.69663</cdr:x>
      <cdr:y>0.25251</cdr:y>
    </cdr:to>
    <cdr:sp macro="" textlink="">
      <cdr:nvSpPr>
        <cdr:cNvPr id="19" name="Tekstboks 1"/>
        <cdr:cNvSpPr txBox="1"/>
      </cdr:nvSpPr>
      <cdr:spPr>
        <a:xfrm xmlns:a="http://schemas.openxmlformats.org/drawingml/2006/main">
          <a:off x="6806311" y="986825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43,9 %</a:t>
          </a:r>
        </a:p>
      </cdr:txBody>
    </cdr:sp>
  </cdr:relSizeAnchor>
  <cdr:relSizeAnchor xmlns:cdr="http://schemas.openxmlformats.org/drawingml/2006/chartDrawing">
    <cdr:from>
      <cdr:x>0.68374</cdr:x>
      <cdr:y>0.14254</cdr:y>
    </cdr:from>
    <cdr:to>
      <cdr:x>0.73127</cdr:x>
      <cdr:y>0.18707</cdr:y>
    </cdr:to>
    <cdr:sp macro="" textlink="">
      <cdr:nvSpPr>
        <cdr:cNvPr id="20" name="Tekstboks 1"/>
        <cdr:cNvSpPr txBox="1"/>
      </cdr:nvSpPr>
      <cdr:spPr>
        <a:xfrm xmlns:a="http://schemas.openxmlformats.org/drawingml/2006/main">
          <a:off x="7189922" y="675137"/>
          <a:ext cx="499793" cy="21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48,8 %</a:t>
          </a:r>
        </a:p>
      </cdr:txBody>
    </cdr:sp>
  </cdr:relSizeAnchor>
  <cdr:relSizeAnchor xmlns:cdr="http://schemas.openxmlformats.org/drawingml/2006/chartDrawing">
    <cdr:from>
      <cdr:x>0.72298</cdr:x>
      <cdr:y>0.13854</cdr:y>
    </cdr:from>
    <cdr:to>
      <cdr:x>0.77051</cdr:x>
      <cdr:y>0.18307</cdr:y>
    </cdr:to>
    <cdr:sp macro="" textlink="">
      <cdr:nvSpPr>
        <cdr:cNvPr id="21" name="Tekstboks 1"/>
        <cdr:cNvSpPr txBox="1"/>
      </cdr:nvSpPr>
      <cdr:spPr>
        <a:xfrm xmlns:a="http://schemas.openxmlformats.org/drawingml/2006/main">
          <a:off x="7602585" y="656194"/>
          <a:ext cx="499793" cy="21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AEA1-0E41-42A4-A493-0C932303086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634E-4068-47A8-82B5-91D6F1B8588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7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8131-1DFA-44D6-875B-EC88C80CC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16A074-B4A6-4929-A255-7C61EDBF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60FA9-29C3-41F0-AF4B-D7A09757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047EE4-BA2D-46DC-A8B7-99D86266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A15FB1-ABB0-4E1C-AB1B-B080C422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7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3894B-E7E3-46DB-AAC1-CE96656E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E9F061-08DB-4B9E-A7F3-55576937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9D5B92-B1AE-4D6D-B9BA-9B237D4F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F65DAE-D2FB-4C52-915F-C494C536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A55F6E-701E-419E-9B68-0EFA6D09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05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051858E-B188-42F9-A98B-566A16065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23580B-752C-4FB4-8BE3-044B2BA4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05A8E-76FE-4D31-899A-BC85C9FD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FE96B4-B057-4B9F-A052-648CC623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C7EBA1-0E3E-4E48-8128-C2AFB104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8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75200-9278-4731-AF36-A9EF5CF3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EDD171-114F-4A42-8990-CE258C75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7B57DE-D8A5-4C7B-A479-2AC01B5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1DB73E-7047-4152-B4D0-8C12E4C8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B67D76-43BF-4774-8741-7E09F960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2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62386-804E-40FC-B3BF-63EEF5B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E5454F-DC64-495F-BE33-4D72BC41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87F520-50CC-4B91-B4CA-DBD9A9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018F40-FCF5-4EFF-B32A-9C53AE66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83EAB0-5BF9-43E7-9FAB-5EF60D49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0202-EF7A-47B2-A7F7-C1BDF4BC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E673B2-442F-4AC3-B3C9-4E5EF88A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966E3D-4B4C-454C-A772-394888489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5551B0-9281-444F-B64B-AB7DD765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0ADA34-EEC9-4CEA-BBE9-8747E0E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754DED-135D-4F6F-A3CD-05F19C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D889C-0FAD-476D-8068-0D857CF3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8FF7CB-58C2-4481-B615-C983300C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6A69E0-FFA0-4457-A51B-A3ACF04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59E75F-70E0-46DB-BB21-694D10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5A53F3-39B8-4B37-A548-AB75731DD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3A65A0D-0594-49FD-A69E-5B615568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7DA799E-55A5-44CA-A6A4-742BCBFC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8189892-B2BD-4C66-A979-0BEBAEF1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6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B13E1-E3A6-4B1C-A537-BCB23852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F0DD49-D240-47EE-A5F6-A8838982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CDF818-6DFC-40E7-8C10-7B821D7C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BFB661-1F7D-4A99-BDAE-974EA652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11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9C684D-EB83-47BB-8E2B-277AD722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4479D73-7961-4D68-A735-7CB3911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803B35-C2F6-46B0-B314-05065D26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00793-4D69-4A36-9706-8652559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A792CA-1E60-495B-A9BD-E3381666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1A39FC-AE7A-4EB0-93C1-CA4119CD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BB4B1D-797F-4897-B1FB-5D46240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7012EF-7B88-4D92-92FA-9BC8FF7A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600C9E-EFE3-4CC4-881D-8AA5F6B7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8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2A555-BCBA-4BFC-87BD-D6D74CB2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D29C1FC-B134-4979-9C37-91263486A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0A1AF3-B8D2-4695-99E8-0A0EA2EC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88C47F-853C-4055-9A0B-776E953B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E4086B-06A7-488F-A027-BBAFE54F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4D2770-19AD-4332-8EFF-0AB4E697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0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B61428-82AF-4658-8B93-4B4E4F53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969911-F236-4E75-8A30-74D31EFD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9C1480-A599-4C66-B414-7FC3E2BA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4C122B-D64E-4D54-B96A-7FFFC9EC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21F5DA-D716-4146-9E11-95906215B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85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5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30200" y="-215900"/>
            <a:ext cx="12836816" cy="722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889B67-8C9C-46FD-924F-5D20F8C42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3401"/>
            <a:ext cx="9144000" cy="1638299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DA2249"/>
                </a:solidFill>
              </a:rPr>
              <a:t>STOP INFLUENZA</a:t>
            </a:r>
            <a:br>
              <a:rPr lang="da-DK" dirty="0">
                <a:solidFill>
                  <a:srgbClr val="DA2249"/>
                </a:solidFill>
              </a:rPr>
            </a:br>
            <a:r>
              <a:rPr lang="da-DK" dirty="0">
                <a:solidFill>
                  <a:srgbClr val="DA2249"/>
                </a:solidFill>
              </a:rPr>
              <a:t>Pas på dem, du passer på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98900" y="2362200"/>
            <a:ext cx="4290669" cy="36322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EF25990-8131-4739-B412-6D77F0D743F7}"/>
              </a:ext>
            </a:extLst>
          </p:cNvPr>
          <p:cNvPicPr/>
          <p:nvPr/>
        </p:nvPicPr>
        <p:blipFill rotWithShape="1">
          <a:blip r:embed="rId6"/>
          <a:srcRect l="34239"/>
          <a:stretch/>
        </p:blipFill>
        <p:spPr bwMode="auto">
          <a:xfrm>
            <a:off x="-103695" y="6102636"/>
            <a:ext cx="4120777" cy="1815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4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7826C8-22D4-4467-B8E8-189B046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>
                <a:solidFill>
                  <a:srgbClr val="DA2249"/>
                </a:solidFill>
              </a:rPr>
              <a:t>Taler I med borgerne om vaccination?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76D330-F3CC-4CAD-A5CB-4816EF3E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3425"/>
            <a:ext cx="10515600" cy="4351338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DA2249"/>
                </a:solidFill>
              </a:rPr>
              <a:t>Hvilke erfaringer har I?</a:t>
            </a:r>
            <a:br>
              <a:rPr lang="da-DK" sz="4000" dirty="0">
                <a:solidFill>
                  <a:srgbClr val="DA2249"/>
                </a:solidFill>
              </a:rPr>
            </a:br>
            <a:endParaRPr lang="da-DK" sz="4000" dirty="0">
              <a:solidFill>
                <a:srgbClr val="DA2249"/>
              </a:solidFill>
            </a:endParaRPr>
          </a:p>
          <a:p>
            <a:r>
              <a:rPr lang="da-DK" sz="4000" dirty="0">
                <a:solidFill>
                  <a:srgbClr val="DA2249"/>
                </a:solidFill>
              </a:rPr>
              <a:t>Hvad kan være svært?</a:t>
            </a:r>
            <a:br>
              <a:rPr lang="da-DK" sz="4000" dirty="0">
                <a:solidFill>
                  <a:srgbClr val="DA2249"/>
                </a:solidFill>
              </a:rPr>
            </a:br>
            <a:endParaRPr lang="da-DK" sz="4000" dirty="0">
              <a:solidFill>
                <a:srgbClr val="DA2249"/>
              </a:solidFill>
            </a:endParaRPr>
          </a:p>
          <a:p>
            <a:r>
              <a:rPr lang="da-DK" sz="4000" dirty="0">
                <a:solidFill>
                  <a:srgbClr val="DA2249"/>
                </a:solidFill>
              </a:rPr>
              <a:t>Har I idéer til, hvordan</a:t>
            </a:r>
            <a:br>
              <a:rPr lang="da-DK" sz="4000" dirty="0">
                <a:solidFill>
                  <a:srgbClr val="DA2249"/>
                </a:solidFill>
              </a:rPr>
            </a:br>
            <a:r>
              <a:rPr lang="da-DK" sz="4000" dirty="0">
                <a:solidFill>
                  <a:srgbClr val="DA2249"/>
                </a:solidFill>
              </a:rPr>
              <a:t>I kan være med til at få </a:t>
            </a:r>
            <a:br>
              <a:rPr lang="da-DK" sz="4000" dirty="0">
                <a:solidFill>
                  <a:srgbClr val="DA2249"/>
                </a:solidFill>
              </a:rPr>
            </a:br>
            <a:r>
              <a:rPr lang="da-DK" sz="4000" dirty="0">
                <a:solidFill>
                  <a:srgbClr val="DA2249"/>
                </a:solidFill>
              </a:rPr>
              <a:t>flere vaccineret?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12150" y="2057400"/>
            <a:ext cx="4620720" cy="39116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7B8B91A-4B39-434F-890A-8AC5CE50F8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7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0D7B4-A70B-46A0-82AA-7924CCA8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925" y="1335881"/>
            <a:ext cx="10515600" cy="435133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rgbClr val="DA2249"/>
                </a:solidFill>
              </a:rPr>
              <a:t>Verdenssundhedsorganisationen WHO anbefaler, at mindst 75 % af de ældre borgere (65+) samt alle kronikere bliver vaccineret mod influenza</a:t>
            </a:r>
          </a:p>
          <a:p>
            <a:pPr marL="0" indent="0">
              <a:buNone/>
            </a:pPr>
            <a:endParaRPr lang="da-DK" sz="3200" dirty="0">
              <a:solidFill>
                <a:srgbClr val="DA2249"/>
              </a:solidFill>
            </a:endParaRPr>
          </a:p>
          <a:p>
            <a:r>
              <a:rPr lang="da-DK" sz="3200" dirty="0">
                <a:solidFill>
                  <a:srgbClr val="DA2249"/>
                </a:solidFill>
              </a:rPr>
              <a:t>49 % af de ældre borgere i Region Midtjylland blev vaccineret i influenzasæsonen 2018/2019 </a:t>
            </a:r>
          </a:p>
          <a:p>
            <a:pPr marL="0" indent="0">
              <a:buNone/>
            </a:pPr>
            <a:endParaRPr lang="da-DK" sz="3200" dirty="0">
              <a:solidFill>
                <a:srgbClr val="DA2249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955784" y="4041775"/>
            <a:ext cx="3150491" cy="266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E097080-3FBB-43DC-A5E3-5D2D2470BE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4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368300"/>
            <a:ext cx="12836816" cy="72263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756054" y="4813818"/>
            <a:ext cx="2129041" cy="18023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801279" y="241875"/>
            <a:ext cx="924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rgbClr val="DA2249"/>
                </a:solidFill>
                <a:latin typeface="+mj-lt"/>
              </a:rPr>
              <a:t>Andel 65+ årige der blev vaccineret mod influenza i forbindelse med influenzasæsonen 2018/2019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748D1B7-929D-4852-8E42-220C8865EA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39"/>
          <a:stretch/>
        </p:blipFill>
        <p:spPr bwMode="auto">
          <a:xfrm>
            <a:off x="6952" y="6388175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60660"/>
              </p:ext>
            </p:extLst>
          </p:nvPr>
        </p:nvGraphicFramePr>
        <p:xfrm>
          <a:off x="838200" y="1440382"/>
          <a:ext cx="10515600" cy="473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C924C8E4-807F-46BE-8AD2-C0E450D895BA}"/>
              </a:ext>
            </a:extLst>
          </p:cNvPr>
          <p:cNvSpPr txBox="1"/>
          <p:nvPr/>
        </p:nvSpPr>
        <p:spPr>
          <a:xfrm>
            <a:off x="8940578" y="4229258"/>
            <a:ext cx="3616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*DLVS: Danske Lægers vaccinationsservice</a:t>
            </a:r>
          </a:p>
        </p:txBody>
      </p:sp>
    </p:spTree>
    <p:extLst>
      <p:ext uri="{BB962C8B-B14F-4D97-AF65-F5344CB8AC3E}">
        <p14:creationId xmlns:p14="http://schemas.microsoft.com/office/powerpoint/2010/main" val="34124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DA2249"/>
                </a:solidFill>
              </a:rPr>
              <a:t>Hvorfor er vaccine </a:t>
            </a:r>
            <a:br>
              <a:rPr lang="da-DK" dirty="0">
                <a:solidFill>
                  <a:srgbClr val="DA2249"/>
                </a:solidFill>
              </a:rPr>
            </a:br>
            <a:r>
              <a:rPr lang="da-DK" dirty="0">
                <a:solidFill>
                  <a:srgbClr val="DA2249"/>
                </a:solidFill>
              </a:rPr>
              <a:t>en god idé?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1500" y="2074862"/>
            <a:ext cx="10515600" cy="4351338"/>
          </a:xfrm>
        </p:spPr>
        <p:txBody>
          <a:bodyPr/>
          <a:lstStyle/>
          <a:p>
            <a:r>
              <a:rPr lang="da-DK" dirty="0">
                <a:solidFill>
                  <a:srgbClr val="DA2249"/>
                </a:solidFill>
              </a:rPr>
              <a:t>Svækkede og ældre personer</a:t>
            </a:r>
            <a:br>
              <a:rPr lang="da-DK" dirty="0">
                <a:solidFill>
                  <a:srgbClr val="DA2249"/>
                </a:solidFill>
              </a:rPr>
            </a:br>
            <a:r>
              <a:rPr lang="da-DK" dirty="0">
                <a:solidFill>
                  <a:srgbClr val="DA2249"/>
                </a:solidFill>
              </a:rPr>
              <a:t>rammes hårdere af influenza. </a:t>
            </a:r>
            <a:br>
              <a:rPr lang="da-DK" dirty="0">
                <a:solidFill>
                  <a:srgbClr val="DA2249"/>
                </a:solidFill>
              </a:rPr>
            </a:br>
            <a:r>
              <a:rPr lang="da-DK" dirty="0">
                <a:solidFill>
                  <a:srgbClr val="DA2249"/>
                </a:solidFill>
              </a:rPr>
              <a:t>Hvert år indlægges mange </a:t>
            </a:r>
            <a:br>
              <a:rPr lang="da-DK" dirty="0">
                <a:solidFill>
                  <a:srgbClr val="DA2249"/>
                </a:solidFill>
              </a:rPr>
            </a:br>
            <a:r>
              <a:rPr lang="da-DK" dirty="0">
                <a:solidFill>
                  <a:srgbClr val="DA2249"/>
                </a:solidFill>
              </a:rPr>
              <a:t>og flere dør. 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0900" y="431800"/>
            <a:ext cx="6121400" cy="61214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0F5989F-716E-48F6-97E6-8F02A224E1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5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43600" y="431800"/>
            <a:ext cx="6121400" cy="61214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715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a-DK" sz="4400" dirty="0">
                <a:solidFill>
                  <a:srgbClr val="DA2249"/>
                </a:solidFill>
              </a:rPr>
              <a:t>Hvorfor er vaccine</a:t>
            </a:r>
            <a:br>
              <a:rPr lang="da-DK" sz="4400" dirty="0">
                <a:solidFill>
                  <a:srgbClr val="DA2249"/>
                </a:solidFill>
              </a:rPr>
            </a:br>
            <a:r>
              <a:rPr lang="da-DK" sz="4400" dirty="0">
                <a:solidFill>
                  <a:srgbClr val="DA2249"/>
                </a:solidFill>
              </a:rPr>
              <a:t>en god idé? 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DA224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571500" y="2074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DA2249"/>
                </a:solidFill>
              </a:rPr>
              <a:t>Hvis man er vaccineret og </a:t>
            </a:r>
            <a:br>
              <a:rPr lang="da-DK" sz="2800" dirty="0">
                <a:solidFill>
                  <a:srgbClr val="DA2249"/>
                </a:solidFill>
              </a:rPr>
            </a:br>
            <a:r>
              <a:rPr lang="da-DK" sz="2800" dirty="0">
                <a:solidFill>
                  <a:srgbClr val="DA2249"/>
                </a:solidFill>
              </a:rPr>
              <a:t>alligevel bliver smittet, så </a:t>
            </a:r>
            <a:br>
              <a:rPr lang="da-DK" sz="2800" dirty="0">
                <a:solidFill>
                  <a:srgbClr val="DA2249"/>
                </a:solidFill>
              </a:rPr>
            </a:br>
            <a:r>
              <a:rPr lang="da-DK" sz="2800" dirty="0">
                <a:solidFill>
                  <a:srgbClr val="DA2249"/>
                </a:solidFill>
              </a:rPr>
              <a:t>får man et mildere forløb.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DA22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5FFE63-E4EC-4DF2-B2A1-51B04349B6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461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715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a-DK" sz="4400" dirty="0">
                <a:solidFill>
                  <a:srgbClr val="DA2249"/>
                </a:solidFill>
              </a:rPr>
              <a:t>Hvorfor er vaccine</a:t>
            </a:r>
            <a:br>
              <a:rPr lang="da-DK" sz="4400" dirty="0">
                <a:solidFill>
                  <a:srgbClr val="DA2249"/>
                </a:solidFill>
              </a:rPr>
            </a:br>
            <a:r>
              <a:rPr lang="da-DK" sz="4400" dirty="0">
                <a:solidFill>
                  <a:srgbClr val="DA2249"/>
                </a:solidFill>
              </a:rPr>
              <a:t>en god idé? 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DA224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571500" y="2074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DA2249"/>
                </a:solidFill>
              </a:rPr>
              <a:t>Man har 60% mindre risiko for </a:t>
            </a:r>
            <a:br>
              <a:rPr lang="da-DK" sz="2800" dirty="0">
                <a:solidFill>
                  <a:srgbClr val="DA2249"/>
                </a:solidFill>
              </a:rPr>
            </a:br>
            <a:r>
              <a:rPr lang="da-DK" sz="2800" dirty="0">
                <a:solidFill>
                  <a:srgbClr val="DA2249"/>
                </a:solidFill>
              </a:rPr>
              <a:t>at blive smittet med influenza, </a:t>
            </a:r>
            <a:br>
              <a:rPr lang="da-DK" sz="2800" dirty="0">
                <a:solidFill>
                  <a:srgbClr val="DA2249"/>
                </a:solidFill>
              </a:rPr>
            </a:br>
            <a:r>
              <a:rPr lang="da-DK" sz="2800" dirty="0">
                <a:solidFill>
                  <a:srgbClr val="DA2249"/>
                </a:solidFill>
              </a:rPr>
              <a:t>hvis man er vaccineret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2800" dirty="0">
              <a:solidFill>
                <a:srgbClr val="DA2249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DA22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18200" y="368300"/>
            <a:ext cx="6121400" cy="61214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506983F-92D5-4930-879D-F5566405E9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51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B9B439-E8E8-47CB-B787-EB41704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0025"/>
            <a:ext cx="10515600" cy="1325563"/>
          </a:xfrm>
        </p:spPr>
        <p:txBody>
          <a:bodyPr/>
          <a:lstStyle/>
          <a:p>
            <a:r>
              <a:rPr lang="da-DK" sz="5400" dirty="0">
                <a:solidFill>
                  <a:srgbClr val="DA2249"/>
                </a:solidFill>
              </a:rPr>
              <a:t>Hvem anbefales vaccinen til?</a:t>
            </a:r>
            <a:r>
              <a:rPr lang="da-DK" dirty="0">
                <a:solidFill>
                  <a:srgbClr val="DA2249"/>
                </a:solidFill>
              </a:rPr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5900" y="2108200"/>
            <a:ext cx="11976100" cy="27686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90D4B5F-5A0F-43DD-9115-F119CB4B29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513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DA079-FD7F-4408-9792-EAA779AC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320040"/>
            <a:ext cx="6923869" cy="6217920"/>
          </a:xfrm>
        </p:spPr>
        <p:txBody>
          <a:bodyPr anchor="ctr">
            <a:normAutofit/>
          </a:bodyPr>
          <a:lstStyle/>
          <a:p>
            <a:pPr lvl="1"/>
            <a:r>
              <a:rPr lang="da-DK" sz="3200" dirty="0">
                <a:solidFill>
                  <a:srgbClr val="DA2249"/>
                </a:solidFill>
              </a:rPr>
              <a:t>De mest almindelige bivirkninger er ømhed, hvor man bliver stukket.</a:t>
            </a:r>
          </a:p>
          <a:p>
            <a:pPr lvl="1"/>
            <a:r>
              <a:rPr lang="da-DK" sz="3200" dirty="0">
                <a:solidFill>
                  <a:srgbClr val="DA2249"/>
                </a:solidFill>
              </a:rPr>
              <a:t>Nogle oplever lidt utilpashed, feber og muskelsmerter, der forsvinder i løbet af 1–2 dage uden behandling. </a:t>
            </a:r>
          </a:p>
          <a:p>
            <a:pPr lvl="1"/>
            <a:r>
              <a:rPr lang="da-DK" sz="3200" dirty="0">
                <a:solidFill>
                  <a:srgbClr val="DA2249"/>
                </a:solidFill>
              </a:rPr>
              <a:t>Det er </a:t>
            </a:r>
            <a:r>
              <a:rPr lang="da-DK" sz="3200" u="sng" dirty="0">
                <a:solidFill>
                  <a:srgbClr val="DA2249"/>
                </a:solidFill>
              </a:rPr>
              <a:t>IKKE</a:t>
            </a:r>
            <a:r>
              <a:rPr lang="da-DK" sz="3200" dirty="0">
                <a:solidFill>
                  <a:srgbClr val="DA2249"/>
                </a:solidFill>
              </a:rPr>
              <a:t> influenza, men kroppens reaktion når immunforsvaret aktiveres. 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9249" y="1130300"/>
            <a:ext cx="5152159" cy="48895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214681" y="3130034"/>
            <a:ext cx="5393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FFE699"/>
                </a:solidFill>
              </a:rPr>
              <a:t>”Jeg har hørt, at man kan</a:t>
            </a:r>
          </a:p>
          <a:p>
            <a:r>
              <a:rPr lang="da-DK" sz="2400" dirty="0">
                <a:solidFill>
                  <a:srgbClr val="FFE699"/>
                </a:solidFill>
              </a:rPr>
              <a:t> få influenza af vaccinen.” </a:t>
            </a:r>
            <a:endParaRPr lang="da-DK" sz="24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A7CD8A-F2FF-423E-92EF-3E02084648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80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215900"/>
            <a:ext cx="12836816" cy="72263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DA079-FD7F-4408-9792-EAA779AC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31" y="320040"/>
            <a:ext cx="6751020" cy="621792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da-DK" sz="2200" dirty="0">
              <a:solidFill>
                <a:srgbClr val="DA2249"/>
              </a:solidFill>
            </a:endParaRPr>
          </a:p>
          <a:p>
            <a:pPr lvl="1"/>
            <a:r>
              <a:rPr lang="da-DK" sz="3200" dirty="0">
                <a:solidFill>
                  <a:srgbClr val="DA2249"/>
                </a:solidFill>
              </a:rPr>
              <a:t>Der går 2–3 uger, før man opnår fuld beskyttelse.</a:t>
            </a:r>
            <a:br>
              <a:rPr lang="da-DK" sz="3200" dirty="0">
                <a:solidFill>
                  <a:srgbClr val="DA2249"/>
                </a:solidFill>
              </a:rPr>
            </a:br>
            <a:endParaRPr lang="da-DK" sz="3200" dirty="0">
              <a:solidFill>
                <a:srgbClr val="DA2249"/>
              </a:solidFill>
            </a:endParaRPr>
          </a:p>
          <a:p>
            <a:pPr lvl="1"/>
            <a:r>
              <a:rPr lang="da-DK" sz="3200" dirty="0">
                <a:solidFill>
                  <a:srgbClr val="DA2249"/>
                </a:solidFill>
              </a:rPr>
              <a:t>Derfor er det bedst at blive vaccineret i nov. måned.</a:t>
            </a:r>
            <a:br>
              <a:rPr lang="da-DK" sz="3200" dirty="0">
                <a:solidFill>
                  <a:srgbClr val="DA2249"/>
                </a:solidFill>
              </a:rPr>
            </a:br>
            <a:endParaRPr lang="da-DK" sz="3200" dirty="0">
              <a:solidFill>
                <a:srgbClr val="DA2249"/>
              </a:solidFill>
            </a:endParaRPr>
          </a:p>
          <a:p>
            <a:pPr lvl="1"/>
            <a:r>
              <a:rPr lang="da-DK" sz="3200" dirty="0">
                <a:solidFill>
                  <a:srgbClr val="DA2249"/>
                </a:solidFill>
              </a:rPr>
              <a:t>Beskyttelsen varer ca. 6 mdr.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9331" y="1092200"/>
            <a:ext cx="5152159" cy="48895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426063" y="2812534"/>
            <a:ext cx="3399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”Det er bedst at blive vaccineret sidst på sæsonen – den holder ikke en hel sæson” </a:t>
            </a:r>
            <a:endParaRPr lang="da-DK" sz="2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62F7386-5AE6-4E18-B64D-41517C9D8D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39"/>
          <a:stretch/>
        </p:blipFill>
        <p:spPr bwMode="auto">
          <a:xfrm>
            <a:off x="0" y="631800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6995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OP INFLUENZA&amp;#x0D;&amp;#x0A;Pas på dem, du passer på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             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              &amp;quot;&quot;/&gt;&lt;property id=&quot;20307&quot; value=&quot;275&quot;/&gt;&lt;/object&gt;&lt;object type=&quot;3&quot; unique_id=&quot;10006&quot;&gt;&lt;property id=&quot;20148&quot; value=&quot;5&quot;/&gt;&lt;property id=&quot;20300&quot; value=&quot;Slide 4 - &amp;quot;Hvorfor er vaccine &amp;#x0D;&amp;#x0A;en god idé? &amp;quot;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73&quot;/&gt;&lt;/object&gt;&lt;object type=&quot;3&quot; unique_id=&quot;10009&quot;&gt;&lt;property id=&quot;20148&quot; value=&quot;5&quot;/&gt;&lt;property id=&quot;20300&quot; value=&quot;Slide 7 - &amp;quot;Hvem anbefales vaccinen til? 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8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 - &amp;quot;Taler I med borgerne om vaccination? &amp;quot;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STOP INFLUENZA Pas på dem, du passer på</vt:lpstr>
      <vt:lpstr>              </vt:lpstr>
      <vt:lpstr>              </vt:lpstr>
      <vt:lpstr>Hvorfor er vaccine  en god idé? </vt:lpstr>
      <vt:lpstr>PowerPoint-præsentation</vt:lpstr>
      <vt:lpstr>PowerPoint-præsentation</vt:lpstr>
      <vt:lpstr>Hvem anbefales vaccinen til? </vt:lpstr>
      <vt:lpstr>PowerPoint-præsentation</vt:lpstr>
      <vt:lpstr>PowerPoint-præsentation</vt:lpstr>
      <vt:lpstr>Taler I med borgerne om vaccination?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Kampagne:  Influenzavaccination i Region Midtjylland</dc:title>
  <dc:creator>Linda Bonde Kirkegaard</dc:creator>
  <cp:lastModifiedBy>Linda Bonde Kirkegaard</cp:lastModifiedBy>
  <cp:revision>43</cp:revision>
  <dcterms:created xsi:type="dcterms:W3CDTF">2019-05-27T12:26:45Z</dcterms:created>
  <dcterms:modified xsi:type="dcterms:W3CDTF">2019-08-27T07:43:24Z</dcterms:modified>
</cp:coreProperties>
</file>